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handoutMasterIdLst>
    <p:handoutMasterId r:id="rId26"/>
  </p:handoutMasterIdLst>
  <p:sldIdLst>
    <p:sldId id="266" r:id="rId2"/>
    <p:sldId id="276" r:id="rId3"/>
    <p:sldId id="271" r:id="rId4"/>
    <p:sldId id="332" r:id="rId5"/>
    <p:sldId id="280" r:id="rId6"/>
    <p:sldId id="267" r:id="rId7"/>
    <p:sldId id="268" r:id="rId8"/>
    <p:sldId id="269" r:id="rId9"/>
    <p:sldId id="270" r:id="rId10"/>
    <p:sldId id="272" r:id="rId11"/>
    <p:sldId id="285" r:id="rId12"/>
    <p:sldId id="274" r:id="rId13"/>
    <p:sldId id="284" r:id="rId14"/>
    <p:sldId id="282" r:id="rId15"/>
    <p:sldId id="279" r:id="rId16"/>
    <p:sldId id="265" r:id="rId17"/>
    <p:sldId id="257" r:id="rId18"/>
    <p:sldId id="258" r:id="rId19"/>
    <p:sldId id="262" r:id="rId20"/>
    <p:sldId id="263" r:id="rId21"/>
    <p:sldId id="261" r:id="rId22"/>
    <p:sldId id="264" r:id="rId23"/>
    <p:sldId id="275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62821F6-0BED-4EBF-A9EB-D830ACC808C2}">
          <p14:sldIdLst>
            <p14:sldId id="266"/>
            <p14:sldId id="276"/>
            <p14:sldId id="271"/>
            <p14:sldId id="332"/>
            <p14:sldId id="280"/>
          </p14:sldIdLst>
        </p14:section>
        <p14:section name="SOME NOTES" id="{6E5A69FB-3B0C-49EA-9728-32CC83F4ED52}">
          <p14:sldIdLst>
            <p14:sldId id="267"/>
            <p14:sldId id="268"/>
            <p14:sldId id="269"/>
            <p14:sldId id="270"/>
          </p14:sldIdLst>
        </p14:section>
        <p14:section name="DISCUSS SAMPLES" id="{081E15A3-09B6-49FA-91E0-30DF02BF07F3}">
          <p14:sldIdLst>
            <p14:sldId id="272"/>
            <p14:sldId id="285"/>
            <p14:sldId id="274"/>
            <p14:sldId id="284"/>
            <p14:sldId id="282"/>
            <p14:sldId id="279"/>
          </p14:sldIdLst>
        </p14:section>
        <p14:section name="STRUGGLING INTERN" id="{3B4DE5AF-24B6-45E5-8B5A-D90E482A2625}">
          <p14:sldIdLst>
            <p14:sldId id="265"/>
            <p14:sldId id="257"/>
            <p14:sldId id="258"/>
            <p14:sldId id="262"/>
            <p14:sldId id="263"/>
            <p14:sldId id="261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EBD"/>
    <a:srgbClr val="67B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035" autoAdjust="0"/>
  </p:normalViewPr>
  <p:slideViewPr>
    <p:cSldViewPr snapToGrid="0">
      <p:cViewPr varScale="1">
        <p:scale>
          <a:sx n="58" d="100"/>
          <a:sy n="58" d="100"/>
        </p:scale>
        <p:origin x="108" y="4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hen, Stefan L" userId="70681bcc-6c4d-4b02-9537-5604dc961626" providerId="ADAL" clId="{3F44DAD6-8421-46F5-AF7B-9E2FE7421EE8}"/>
    <pc:docChg chg="delSld modSection">
      <pc:chgData name="Cohen, Stefan L" userId="70681bcc-6c4d-4b02-9537-5604dc961626" providerId="ADAL" clId="{3F44DAD6-8421-46F5-AF7B-9E2FE7421EE8}" dt="2024-10-28T20:18:30.762" v="1" actId="47"/>
      <pc:docMkLst>
        <pc:docMk/>
      </pc:docMkLst>
      <pc:sldChg chg="del">
        <pc:chgData name="Cohen, Stefan L" userId="70681bcc-6c4d-4b02-9537-5604dc961626" providerId="ADAL" clId="{3F44DAD6-8421-46F5-AF7B-9E2FE7421EE8}" dt="2024-10-28T20:18:27.569" v="0" actId="47"/>
        <pc:sldMkLst>
          <pc:docMk/>
          <pc:sldMk cId="1188513360" sldId="278"/>
        </pc:sldMkLst>
      </pc:sldChg>
      <pc:sldChg chg="del">
        <pc:chgData name="Cohen, Stefan L" userId="70681bcc-6c4d-4b02-9537-5604dc961626" providerId="ADAL" clId="{3F44DAD6-8421-46F5-AF7B-9E2FE7421EE8}" dt="2024-10-28T20:18:30.762" v="1" actId="47"/>
        <pc:sldMkLst>
          <pc:docMk/>
          <pc:sldMk cId="2358779119" sldId="33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AFE3D-0BAE-4605-989D-62272D8AC16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633BE-83C1-4ED3-8C4E-BB11B81FB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0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3DC4-799D-4D69-B9F6-12F94A8835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21D2D-0379-4BC0-9874-EDAC887EB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9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21D2D-0379-4BC0-9874-EDAC887EB0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21D2D-0379-4BC0-9874-EDAC887EB0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0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21D2D-0379-4BC0-9874-EDAC887EB0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97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21D2D-0379-4BC0-9874-EDAC887EB0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6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21D2D-0379-4BC0-9874-EDAC887EB0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6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8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99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50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0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12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97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6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7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69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006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1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26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AF1F5B6-9B82-4201-B39D-0027A0B87D9E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7DA2A2C-EEEB-4EE3-BEA2-73B455A22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82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sdk12.org/Page/50046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rcsdk12.org/cIT/Resource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E2hk575_FXYU-bRfCREL6tgKD_St8kM_dpdvYf8QTc/edit?usp=sharing" TargetMode="External"/><Relationship Id="rId2" Type="http://schemas.openxmlformats.org/officeDocument/2006/relationships/hyperlink" Target="https://forms.gle/Yap96N2w89zqAgZQ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 Intern Status Report Clinic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57037" y="1581182"/>
            <a:ext cx="10501729" cy="3923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/>
              <a:t>SESSION AGENDA: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Review purpose and scope of Status Reports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Analyze samples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Discuss writing a report for a struggling Intern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Ask questions and get assistance with your own Intern  Status Reports 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A05520E-F490-4775-8691-D164F0031149}"/>
              </a:ext>
            </a:extLst>
          </p:cNvPr>
          <p:cNvSpPr txBox="1">
            <a:spLocks/>
          </p:cNvSpPr>
          <p:nvPr/>
        </p:nvSpPr>
        <p:spPr>
          <a:xfrm>
            <a:off x="831265" y="5957180"/>
            <a:ext cx="10501729" cy="668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7030A0"/>
                </a:solidFill>
              </a:rPr>
              <a:t>Find all materials here: </a:t>
            </a:r>
            <a:r>
              <a:rPr lang="en-US" sz="4000" b="1" u="sng" dirty="0">
                <a:hlinkClick r:id="rId2"/>
              </a:rPr>
              <a:t>https://www.rcsdk12.org/Page/50046</a:t>
            </a:r>
            <a:r>
              <a:rPr lang="en-US" sz="40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853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Status Report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825625"/>
            <a:ext cx="113549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Read the sample provided and annotate as you read.  Mark it up, highlight, capture questions:</a:t>
            </a:r>
          </a:p>
          <a:p>
            <a:pPr marL="463550"/>
            <a:r>
              <a:rPr lang="en-US" sz="4000" dirty="0"/>
              <a:t>What do you notice?  What questions does it raise?  </a:t>
            </a:r>
          </a:p>
          <a:p>
            <a:pPr marL="463550"/>
            <a:r>
              <a:rPr lang="en-US" sz="4000" dirty="0"/>
              <a:t>What is problematic about this report?</a:t>
            </a:r>
          </a:p>
          <a:p>
            <a:pPr marL="97790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60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C80245-693F-45A7-8C6C-C6A9FAD41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50" y="184484"/>
            <a:ext cx="5062699" cy="64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9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Status Report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825625"/>
            <a:ext cx="113549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Read the sample provided and annotate as you read.  Mark it up, highlight, capture questions:</a:t>
            </a:r>
          </a:p>
          <a:p>
            <a:pPr marL="463550"/>
            <a:r>
              <a:rPr lang="en-US" sz="4000" dirty="0"/>
              <a:t>What do you notice?  What questions does it raise?  </a:t>
            </a:r>
          </a:p>
          <a:p>
            <a:pPr marL="463550"/>
            <a:r>
              <a:rPr lang="en-US" sz="4000" dirty="0"/>
              <a:t>What are the strengths of this report?</a:t>
            </a:r>
          </a:p>
          <a:p>
            <a:pPr marL="97790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98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E8A1AE-E017-4648-ADBA-7BED191C8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79" y="179950"/>
            <a:ext cx="4848973" cy="642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8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12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Domain-based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34" y="1457775"/>
            <a:ext cx="11280532" cy="4807727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1535502" y="3861638"/>
            <a:ext cx="1388853" cy="1095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5401573" y="2235561"/>
            <a:ext cx="1388853" cy="1095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5401572" y="4499997"/>
            <a:ext cx="1388853" cy="1095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9128183" y="2235561"/>
            <a:ext cx="1388853" cy="1095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01D91-81C1-4CA4-8806-FD63AE12C5DE}"/>
              </a:ext>
            </a:extLst>
          </p:cNvPr>
          <p:cNvSpPr txBox="1"/>
          <p:nvPr/>
        </p:nvSpPr>
        <p:spPr>
          <a:xfrm>
            <a:off x="855850" y="3493788"/>
            <a:ext cx="30035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65760"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worker? Prepared?</a:t>
            </a:r>
          </a:p>
          <a:p>
            <a:pPr marL="423863" lvl="0" indent="-788988"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Thoughtful planner?</a:t>
            </a:r>
            <a:b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“winging it”?)</a:t>
            </a:r>
          </a:p>
          <a:p>
            <a:pPr lvl="0" indent="-365760"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 about Outcomes?</a:t>
            </a:r>
          </a:p>
          <a:p>
            <a:pPr marL="365125" lvl="0" indent="-730250">
              <a:tabLst>
                <a:tab pos="2687638" algn="l"/>
              </a:tabLst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incorporate Student Needs, Interests, Culture?</a:t>
            </a:r>
          </a:p>
          <a:p>
            <a:pPr marL="423863" lvl="0" indent="-788988">
              <a:tabLst>
                <a:tab pos="2687638" algn="l"/>
              </a:tabLst>
              <a:defRPr/>
            </a:pP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Planning “Process”? Collaborative?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F7C6E-BDAB-4B97-B810-46E3B06F4A62}"/>
              </a:ext>
            </a:extLst>
          </p:cNvPr>
          <p:cNvSpPr txBox="1"/>
          <p:nvPr/>
        </p:nvSpPr>
        <p:spPr>
          <a:xfrm>
            <a:off x="4734651" y="2062429"/>
            <a:ext cx="2740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teacher interact typically with kids? Describe.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students like being there? Comfort level? Positive?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clear?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rituals and routines?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AF2F89-7416-47EF-A2DE-A21E958CEC15}"/>
              </a:ext>
            </a:extLst>
          </p:cNvPr>
          <p:cNvSpPr txBox="1"/>
          <p:nvPr/>
        </p:nvSpPr>
        <p:spPr>
          <a:xfrm>
            <a:off x="4606001" y="4139833"/>
            <a:ext cx="32125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specific lessons.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Purposeful? Instructions clear?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engaged? Participating? What are students doing?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know what students are learning? (Assessment?) 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Pacing? Closure? </a:t>
            </a:r>
            <a:r>
              <a:rPr 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Feedback?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9ED77-0C84-499F-83DB-3660F11686CA}"/>
              </a:ext>
            </a:extLst>
          </p:cNvPr>
          <p:cNvSpPr txBox="1"/>
          <p:nvPr/>
        </p:nvSpPr>
        <p:spPr>
          <a:xfrm>
            <a:off x="8332612" y="2094923"/>
            <a:ext cx="2979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reflective? Open to improvement, growth process?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family contact? Relationships with colleagues?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Involved in life of school?</a:t>
            </a:r>
          </a:p>
          <a:p>
            <a:pPr indent="-365760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learning?</a:t>
            </a:r>
          </a:p>
        </p:txBody>
      </p:sp>
    </p:spTree>
    <p:extLst>
      <p:ext uri="{BB962C8B-B14F-4D97-AF65-F5344CB8AC3E}">
        <p14:creationId xmlns:p14="http://schemas.microsoft.com/office/powerpoint/2010/main" val="1378980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CIT Panel Status Report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672" y="1487297"/>
            <a:ext cx="7462456" cy="478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0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167692"/>
            <a:ext cx="9144000" cy="1641490"/>
          </a:xfrm>
        </p:spPr>
        <p:txBody>
          <a:bodyPr>
            <a:normAutofit/>
          </a:bodyPr>
          <a:lstStyle/>
          <a:p>
            <a:r>
              <a:rPr lang="en-US" sz="7200" dirty="0"/>
              <a:t>The Struggling Intern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398039"/>
            <a:ext cx="9144000" cy="754025"/>
          </a:xfrm>
        </p:spPr>
        <p:txBody>
          <a:bodyPr/>
          <a:lstStyle/>
          <a:p>
            <a:r>
              <a:rPr lang="en-US" dirty="0"/>
              <a:t>CIT Intern Status Reports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5351493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Stefan Cohen, CIT</a:t>
            </a:r>
          </a:p>
        </p:txBody>
      </p:sp>
    </p:spTree>
    <p:extLst>
      <p:ext uri="{BB962C8B-B14F-4D97-AF65-F5344CB8AC3E}">
        <p14:creationId xmlns:p14="http://schemas.microsoft.com/office/powerpoint/2010/main" val="1401920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you are writing a Status Report for a Struggling Intern…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29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Avoid blame</a:t>
            </a:r>
          </a:p>
          <a:p>
            <a:r>
              <a:rPr lang="en-US" dirty="0"/>
              <a:t>Avoid scolding</a:t>
            </a:r>
          </a:p>
          <a:p>
            <a:r>
              <a:rPr lang="en-US" dirty="0"/>
              <a:t>Avoid judgmental tone</a:t>
            </a:r>
          </a:p>
          <a:p>
            <a:r>
              <a:rPr lang="en-US" dirty="0"/>
              <a:t>Avoid assuming you know what the Intern is thinking</a:t>
            </a:r>
          </a:p>
          <a:p>
            <a:r>
              <a:rPr lang="en-US" dirty="0"/>
              <a:t>Avoid speculating about motivation, effort</a:t>
            </a:r>
          </a:p>
          <a:p>
            <a:r>
              <a:rPr lang="en-US" dirty="0"/>
              <a:t>Avoid a tone of exasperation or resentment</a:t>
            </a:r>
          </a:p>
          <a:p>
            <a:r>
              <a:rPr lang="en-US" dirty="0"/>
              <a:t>Avoid generalizations about failure</a:t>
            </a:r>
          </a:p>
          <a:p>
            <a:r>
              <a:rPr lang="en-US" dirty="0"/>
              <a:t>Avoid piling on </a:t>
            </a:r>
            <a:r>
              <a:rPr lang="en-US" sz="2600" dirty="0"/>
              <a:t>(one representative example is enough)</a:t>
            </a:r>
            <a:endParaRPr lang="en-US" dirty="0"/>
          </a:p>
          <a:p>
            <a:r>
              <a:rPr lang="en-US" dirty="0"/>
              <a:t>Avoid personal referencing</a:t>
            </a:r>
          </a:p>
        </p:txBody>
      </p:sp>
    </p:spTree>
    <p:extLst>
      <p:ext uri="{BB962C8B-B14F-4D97-AF65-F5344CB8AC3E}">
        <p14:creationId xmlns:p14="http://schemas.microsoft.com/office/powerpoint/2010/main" val="26185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you are writing a Status Report for a Struggling Intern…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1200" cy="4351338"/>
          </a:xfrm>
        </p:spPr>
        <p:txBody>
          <a:bodyPr/>
          <a:lstStyle/>
          <a:p>
            <a:r>
              <a:rPr lang="en-US" dirty="0"/>
              <a:t>Frame as ongoing discussion and ongoing work</a:t>
            </a:r>
          </a:p>
          <a:p>
            <a:r>
              <a:rPr lang="en-US" dirty="0"/>
              <a:t>Frame with goal-setting, next steps</a:t>
            </a:r>
          </a:p>
          <a:p>
            <a:r>
              <a:rPr lang="en-US" dirty="0"/>
              <a:t>Use positive presupposition: based on assumption that Intern has desire and ability to improve and succeed</a:t>
            </a:r>
          </a:p>
          <a:p>
            <a:r>
              <a:rPr lang="en-US" dirty="0"/>
              <a:t>Frame struggles as challenges/obstacles to overcome</a:t>
            </a:r>
          </a:p>
          <a:p>
            <a:r>
              <a:rPr lang="en-US" dirty="0"/>
              <a:t>Discuss the efforts that have been made</a:t>
            </a:r>
          </a:p>
          <a:p>
            <a:r>
              <a:rPr lang="en-US" dirty="0"/>
              <a:t>Be specific about the problem in the context of working together for improvement.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 writing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76" y="1520825"/>
            <a:ext cx="56999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There is no consistency ….</a:t>
            </a:r>
          </a:p>
          <a:p>
            <a:pPr marL="0" indent="0">
              <a:buNone/>
            </a:pPr>
            <a:r>
              <a:rPr lang="en-US" sz="2400" dirty="0"/>
              <a:t>There are no established expectations for students …</a:t>
            </a:r>
          </a:p>
          <a:p>
            <a:pPr marL="0" indent="0">
              <a:buNone/>
            </a:pPr>
            <a:r>
              <a:rPr lang="en-US" sz="2400" dirty="0"/>
              <a:t>…tries to … but does not succeed…</a:t>
            </a:r>
          </a:p>
          <a:p>
            <a:pPr marL="0" indent="0">
              <a:buNone/>
            </a:pPr>
            <a:r>
              <a:rPr lang="en-US" sz="2400" dirty="0"/>
              <a:t>Classroom management is lacking …</a:t>
            </a:r>
          </a:p>
          <a:p>
            <a:pPr marL="0" indent="0">
              <a:buNone/>
            </a:pPr>
            <a:r>
              <a:rPr lang="en-US" sz="2400" dirty="0"/>
              <a:t>…has not taken my suggestions about…</a:t>
            </a:r>
          </a:p>
          <a:p>
            <a:pPr marL="0" indent="0">
              <a:buNone/>
            </a:pPr>
            <a:r>
              <a:rPr lang="en-US" sz="2400" dirty="0"/>
              <a:t>…doesn’t care about . . . </a:t>
            </a:r>
          </a:p>
          <a:p>
            <a:pPr marL="0" indent="0">
              <a:buNone/>
            </a:pPr>
            <a:r>
              <a:rPr lang="en-US" sz="2400" dirty="0"/>
              <a:t>...has made no effort to…</a:t>
            </a:r>
          </a:p>
          <a:p>
            <a:pPr marL="0" indent="0">
              <a:buNone/>
            </a:pPr>
            <a:r>
              <a:rPr lang="en-US" sz="2400" dirty="0"/>
              <a:t>…has no interest in improving routines…</a:t>
            </a:r>
          </a:p>
          <a:p>
            <a:pPr marL="0" indent="0">
              <a:buNone/>
            </a:pPr>
            <a:r>
              <a:rPr lang="en-US" sz="2400" dirty="0"/>
              <a:t>There is no evidence of any . . 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72175" y="1520825"/>
            <a:ext cx="603884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…has failed to…</a:t>
            </a:r>
          </a:p>
          <a:p>
            <a:pPr marL="0" indent="0">
              <a:buNone/>
            </a:pPr>
            <a:r>
              <a:rPr lang="en-US" sz="2400" dirty="0"/>
              <a:t>There was no instruction given to students</a:t>
            </a:r>
          </a:p>
          <a:p>
            <a:pPr marL="0" indent="0">
              <a:buNone/>
            </a:pPr>
            <a:r>
              <a:rPr lang="en-US" sz="2400" dirty="0"/>
              <a:t>There seem to be no clear expectations for ….</a:t>
            </a:r>
          </a:p>
          <a:p>
            <a:pPr marL="0" indent="0">
              <a:buNone/>
            </a:pPr>
            <a:r>
              <a:rPr lang="en-US" sz="2400" dirty="0"/>
              <a:t>…doesn’t take any suggestions made to . . . </a:t>
            </a:r>
          </a:p>
          <a:p>
            <a:pPr marL="0" indent="0">
              <a:buNone/>
            </a:pPr>
            <a:r>
              <a:rPr lang="en-US" sz="2400" dirty="0"/>
              <a:t>There is no learning taking place</a:t>
            </a:r>
          </a:p>
          <a:p>
            <a:pPr marL="0" indent="0">
              <a:buNone/>
            </a:pPr>
            <a:r>
              <a:rPr lang="en-US" sz="2400" dirty="0"/>
              <a:t>…has not planned lessons …</a:t>
            </a:r>
          </a:p>
          <a:p>
            <a:pPr marL="0" indent="0">
              <a:buNone/>
            </a:pPr>
            <a:r>
              <a:rPr lang="en-US" sz="2400" dirty="0"/>
              <a:t>…does not implement the curriculum correctly…</a:t>
            </a:r>
          </a:p>
          <a:p>
            <a:pPr marL="0" indent="0">
              <a:buNone/>
            </a:pPr>
            <a:r>
              <a:rPr lang="en-US" sz="2400" dirty="0"/>
              <a:t>…knows little about her students’ lives…</a:t>
            </a:r>
          </a:p>
          <a:p>
            <a:pPr marL="0" indent="0">
              <a:buNone/>
            </a:pPr>
            <a:r>
              <a:rPr lang="en-US" sz="2400" dirty="0"/>
              <a:t>Students do not listen to ….</a:t>
            </a:r>
          </a:p>
          <a:p>
            <a:pPr marL="0" indent="0">
              <a:buNone/>
            </a:pPr>
            <a:r>
              <a:rPr lang="en-US" sz="2400" dirty="0"/>
              <a:t>…made poor choices when he ….</a:t>
            </a:r>
          </a:p>
        </p:txBody>
      </p:sp>
    </p:spTree>
    <p:extLst>
      <p:ext uri="{BB962C8B-B14F-4D97-AF65-F5344CB8AC3E}">
        <p14:creationId xmlns:p14="http://schemas.microsoft.com/office/powerpoint/2010/main" val="36413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2418" y="1764888"/>
            <a:ext cx="3548982" cy="4801565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5932170" y="291547"/>
            <a:ext cx="5816251" cy="939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Intern Status Report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550205-4290-13FA-330D-F7DB593B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01" y="1070768"/>
            <a:ext cx="3095368" cy="3250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C1E48E-65D3-8BD6-2088-220811C070AC}"/>
              </a:ext>
            </a:extLst>
          </p:cNvPr>
          <p:cNvSpPr txBox="1"/>
          <p:nvPr/>
        </p:nvSpPr>
        <p:spPr>
          <a:xfrm>
            <a:off x="93383" y="440195"/>
            <a:ext cx="51740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hlinkClick r:id="rId4"/>
              </a:rPr>
              <a:t>www.rcsdk12.org/CIT/Resources</a:t>
            </a:r>
            <a:endParaRPr lang="en-US" sz="2800" b="1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328D62-EF0B-BEEE-F490-A7E9BA2F0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232" y="1481257"/>
            <a:ext cx="3359323" cy="354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505A73-BD9C-5821-8BA1-E0781B31EB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180" y="5387126"/>
            <a:ext cx="4839375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9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276" y="1520825"/>
            <a:ext cx="56999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We have been working on…</a:t>
            </a:r>
          </a:p>
          <a:p>
            <a:pPr marL="0" indent="0">
              <a:buNone/>
            </a:pPr>
            <a:r>
              <a:rPr lang="en-US" sz="2400" dirty="0"/>
              <a:t>We have discussed the need to …</a:t>
            </a:r>
          </a:p>
          <a:p>
            <a:pPr marL="0" indent="0">
              <a:buNone/>
            </a:pPr>
            <a:r>
              <a:rPr lang="en-US" sz="2400" dirty="0"/>
              <a:t>We have discussed ways to…</a:t>
            </a:r>
          </a:p>
          <a:p>
            <a:pPr marL="0" indent="0">
              <a:buNone/>
            </a:pPr>
            <a:r>
              <a:rPr lang="en-US" sz="2400" dirty="0"/>
              <a:t>We have made plans to …</a:t>
            </a:r>
          </a:p>
          <a:p>
            <a:pPr marL="0" indent="0">
              <a:buNone/>
            </a:pPr>
            <a:r>
              <a:rPr lang="en-US" sz="2400" dirty="0"/>
              <a:t>We will continue to work on consistently implementing…</a:t>
            </a:r>
          </a:p>
          <a:p>
            <a:pPr marL="0" indent="0">
              <a:buNone/>
            </a:pPr>
            <a:r>
              <a:rPr lang="en-US" sz="2400" dirty="0"/>
              <a:t>We will need to focus on…</a:t>
            </a:r>
          </a:p>
          <a:p>
            <a:pPr marL="0" indent="0">
              <a:buNone/>
            </a:pPr>
            <a:r>
              <a:rPr lang="en-US" sz="2400" dirty="0"/>
              <a:t>I have shared ideas and resources with … to improve …</a:t>
            </a:r>
          </a:p>
          <a:p>
            <a:pPr marL="0" indent="0">
              <a:buNone/>
            </a:pPr>
            <a:r>
              <a:rPr lang="en-US" sz="2400" dirty="0"/>
              <a:t>Going forward, we will work to …</a:t>
            </a:r>
          </a:p>
          <a:p>
            <a:pPr marL="0" indent="0">
              <a:buNone/>
            </a:pPr>
            <a:r>
              <a:rPr lang="en-US" sz="2400" dirty="0"/>
              <a:t>I am hopeful we will see more evidence of…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72176" y="1055687"/>
            <a:ext cx="6038849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… is working to improve her ….</a:t>
            </a:r>
          </a:p>
          <a:p>
            <a:pPr marL="0" indent="0">
              <a:buNone/>
            </a:pPr>
            <a:r>
              <a:rPr lang="en-US" sz="2400" dirty="0"/>
              <a:t>…will need to work on consistently …</a:t>
            </a:r>
          </a:p>
          <a:p>
            <a:pPr marL="0" indent="0">
              <a:buNone/>
            </a:pPr>
            <a:r>
              <a:rPr lang="en-US" sz="2400" dirty="0"/>
              <a:t>…continues to struggle with…</a:t>
            </a:r>
          </a:p>
          <a:p>
            <a:pPr marL="0" indent="0">
              <a:buNone/>
            </a:pPr>
            <a:r>
              <a:rPr lang="en-US" sz="2400" dirty="0"/>
              <a:t>…[aspect of practice] is challenging for . . . .</a:t>
            </a:r>
          </a:p>
          <a:p>
            <a:pPr marL="0" indent="0">
              <a:buNone/>
            </a:pPr>
            <a:r>
              <a:rPr lang="en-US" sz="2400" dirty="0"/>
              <a:t>An area of concern for …. is ….</a:t>
            </a:r>
          </a:p>
          <a:p>
            <a:pPr marL="0" indent="0">
              <a:buNone/>
            </a:pPr>
            <a:r>
              <a:rPr lang="en-US" sz="2400" dirty="0"/>
              <a:t>…will need to be more consistent…</a:t>
            </a:r>
          </a:p>
          <a:p>
            <a:pPr marL="0" indent="0">
              <a:buNone/>
            </a:pPr>
            <a:r>
              <a:rPr lang="en-US" sz="2400" dirty="0"/>
              <a:t>…has made efforts to …., but results are inconsistent…</a:t>
            </a:r>
          </a:p>
          <a:p>
            <a:pPr marL="0" indent="0">
              <a:buNone/>
            </a:pPr>
            <a:r>
              <a:rPr lang="en-US" sz="2400" dirty="0"/>
              <a:t>…has made efforts to ..., but continues to find … challenging</a:t>
            </a:r>
          </a:p>
          <a:p>
            <a:pPr marL="0" indent="0">
              <a:buNone/>
            </a:pPr>
            <a:r>
              <a:rPr lang="en-US" sz="2400" dirty="0"/>
              <a:t>…continues to work on …</a:t>
            </a:r>
          </a:p>
          <a:p>
            <a:pPr marL="0" indent="0">
              <a:buNone/>
            </a:pPr>
            <a:r>
              <a:rPr lang="en-US" sz="2400" dirty="0"/>
              <a:t>… will need to invest additional effort into …</a:t>
            </a:r>
          </a:p>
        </p:txBody>
      </p:sp>
    </p:spTree>
    <p:extLst>
      <p:ext uri="{BB962C8B-B14F-4D97-AF65-F5344CB8AC3E}">
        <p14:creationId xmlns:p14="http://schemas.microsoft.com/office/powerpoint/2010/main" val="40825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you are writing a Status Report for a Struggling Intern…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1200" cy="232727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/>
              <a:t>Be honest, but without judgment.  </a:t>
            </a:r>
          </a:p>
          <a:p>
            <a:r>
              <a:rPr lang="en-US" sz="4000" b="1" dirty="0"/>
              <a:t>Don’t avoid identifying problems, but make sure your role is one of support, and that the goal is growth.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54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addition, when discussing the Status Report with a Struggling Intern…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71200" cy="4575175"/>
          </a:xfrm>
        </p:spPr>
        <p:txBody>
          <a:bodyPr>
            <a:noAutofit/>
          </a:bodyPr>
          <a:lstStyle/>
          <a:p>
            <a:r>
              <a:rPr lang="en-US" sz="3600" b="1" dirty="0"/>
              <a:t>Remind Interns that although this is evaluative, this is not APPR.</a:t>
            </a:r>
          </a:p>
          <a:p>
            <a:r>
              <a:rPr lang="en-US" sz="3600" b="1" dirty="0"/>
              <a:t>Use the Danielson Rubric as a </a:t>
            </a:r>
            <a:r>
              <a:rPr lang="en-US" sz="3600" b="1" u="sng" dirty="0"/>
              <a:t>THIRD POINT</a:t>
            </a:r>
            <a:r>
              <a:rPr lang="en-US" sz="3600" b="1" dirty="0"/>
              <a:t>!</a:t>
            </a:r>
          </a:p>
          <a:p>
            <a:r>
              <a:rPr lang="en-US" sz="3600" b="1" dirty="0"/>
              <a:t>Assure Interns that “Developing” is perfectly appropriate for a new teacher.  </a:t>
            </a:r>
          </a:p>
          <a:p>
            <a:r>
              <a:rPr lang="en-US" sz="3600" b="1" dirty="0"/>
              <a:t>Emphasize that the goal is to raise “Ineffective” and “Developing” to a higher rating, and …</a:t>
            </a:r>
          </a:p>
          <a:p>
            <a:r>
              <a:rPr lang="en-US" sz="3600" b="1" dirty="0"/>
              <a:t>Have a plan to do so.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67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55792" cy="1600835"/>
          </a:xfrm>
        </p:spPr>
        <p:txBody>
          <a:bodyPr>
            <a:normAutofit/>
          </a:bodyPr>
          <a:lstStyle/>
          <a:p>
            <a:r>
              <a:rPr lang="en-US" sz="8000" b="1" dirty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010" y="501968"/>
            <a:ext cx="4171950" cy="450532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990600" y="2267712"/>
            <a:ext cx="5955792" cy="263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/>
              <a:t>Work Time!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133790"/>
            <a:ext cx="10003589" cy="326117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66610" y="228789"/>
            <a:ext cx="4080510" cy="4778503"/>
            <a:chOff x="0" y="0"/>
            <a:chExt cx="829340" cy="1424763"/>
          </a:xfrm>
        </p:grpSpPr>
        <p:pic>
          <p:nvPicPr>
            <p:cNvPr id="10" name="Picture 9" descr="C:\Users\1266650\AppData\Local\Microsoft\Windows\Temporary Internet Files\Content.IE5\MNQLEBCB\MM900236357[1]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86" y="0"/>
              <a:ext cx="446568" cy="606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1266650\AppData\Local\Microsoft\Windows\Temporary Internet Files\Content.IE5\3RJ74WQF\MM900236240[1]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4037"/>
              <a:ext cx="829340" cy="10207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428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Intern Report on Mentor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38" y="1807473"/>
            <a:ext cx="4381749" cy="4351338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 Report on Mentor </a:t>
            </a:r>
            <a:r>
              <a:rPr lang="en-US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also due with the Intern Status Report and should be completed by the Intern and signed by both the Mentor and Intern.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287" y="1690689"/>
            <a:ext cx="7516159" cy="47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1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30399-13A9-3CE0-9F76-9E209794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365125"/>
            <a:ext cx="1142047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Find, Complete, Sign, &amp; Submit CIT Forms with “</a:t>
            </a:r>
            <a:r>
              <a:rPr lang="en-US" u="sng" dirty="0">
                <a:hlinkClick r:id="rId2"/>
              </a:rPr>
              <a:t>CIT Mentor Report Inbox Form</a:t>
            </a:r>
            <a:r>
              <a:rPr lang="en-US" dirty="0"/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9BB65-1370-6690-5C0D-99BFDBD43555}"/>
              </a:ext>
            </a:extLst>
          </p:cNvPr>
          <p:cNvSpPr txBox="1"/>
          <p:nvPr/>
        </p:nvSpPr>
        <p:spPr>
          <a:xfrm>
            <a:off x="1429400" y="4720245"/>
            <a:ext cx="9333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Full instructions at </a:t>
            </a:r>
            <a:r>
              <a:rPr lang="en-US" sz="2800" b="1" dirty="0">
                <a:hlinkClick r:id="rId3"/>
              </a:rPr>
              <a:t>CIT Mentor Report INSTRUCTIONS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88944-FF0F-4642-5AA9-E3924D837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35" y="1881147"/>
            <a:ext cx="4681332" cy="2807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C2D34A-007B-2667-D9C0-ED46762E4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253" y="1847938"/>
            <a:ext cx="5048605" cy="28072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2113D0-AA9B-AB82-88DA-4DE352365622}"/>
              </a:ext>
            </a:extLst>
          </p:cNvPr>
          <p:cNvSpPr txBox="1"/>
          <p:nvPr/>
        </p:nvSpPr>
        <p:spPr>
          <a:xfrm>
            <a:off x="0" y="5336887"/>
            <a:ext cx="1219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Contact Stefan if you have not had sufficient opportunity to observe your Intern and need a 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deadline extension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 if you are </a:t>
            </a:r>
            <a:r>
              <a:rPr lang="en-US" sz="2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noticing signs of an Intern in trouble</a:t>
            </a:r>
            <a:r>
              <a:rPr lang="en-US" sz="28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(domains or components that are persistently ineffective).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12"/>
            <a:ext cx="10515600" cy="1325563"/>
          </a:xfrm>
        </p:spPr>
        <p:txBody>
          <a:bodyPr/>
          <a:lstStyle/>
          <a:p>
            <a:r>
              <a:rPr lang="en-US" dirty="0"/>
              <a:t>What’s it all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734" y="1457775"/>
            <a:ext cx="11280532" cy="4807727"/>
          </a:xfrm>
          <a:prstGeom prst="rect">
            <a:avLst/>
          </a:prstGeom>
        </p:spPr>
      </p:pic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1535502" y="3861638"/>
            <a:ext cx="1388853" cy="1095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5401573" y="2235561"/>
            <a:ext cx="1388853" cy="1095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5401572" y="4499997"/>
            <a:ext cx="1388853" cy="1095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9128183" y="2235561"/>
            <a:ext cx="1388853" cy="109555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60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STEFAN’s NOTES on </a:t>
            </a:r>
            <a:br>
              <a:rPr lang="en-US" dirty="0"/>
            </a:br>
            <a:r>
              <a:rPr lang="en-US" dirty="0"/>
              <a:t>WRITING INTERN STATUS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798329"/>
            <a:ext cx="11409528" cy="435133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200" dirty="0">
                <a:latin typeface="Palatino Linotype" panose="02040502050505030304" pitchFamily="18" charset="0"/>
              </a:rPr>
              <a:t>Keep in mind the </a:t>
            </a:r>
            <a:r>
              <a:rPr lang="en-US" sz="3200" b="1" dirty="0">
                <a:latin typeface="Palatino Linotype" panose="02040502050505030304" pitchFamily="18" charset="0"/>
              </a:rPr>
              <a:t>dual purpose of the</a:t>
            </a:r>
            <a:r>
              <a:rPr lang="en-US" sz="3200" dirty="0">
                <a:latin typeface="Palatino Linotype" panose="02040502050505030304" pitchFamily="18" charset="0"/>
              </a:rPr>
              <a:t> </a:t>
            </a:r>
            <a:r>
              <a:rPr lang="en-US" sz="3200" b="1" dirty="0">
                <a:latin typeface="Palatino Linotype" panose="02040502050505030304" pitchFamily="18" charset="0"/>
              </a:rPr>
              <a:t>Intern Status Report</a:t>
            </a:r>
            <a:r>
              <a:rPr lang="en-US" sz="32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sz="2800" dirty="0">
                <a:latin typeface="Palatino Linotype" panose="02040502050505030304" pitchFamily="18" charset="0"/>
              </a:rPr>
              <a:t>to reinforce feedback </a:t>
            </a:r>
            <a:r>
              <a:rPr lang="en-US" sz="2800" b="1" dirty="0">
                <a:latin typeface="Palatino Linotype" panose="02040502050505030304" pitchFamily="18" charset="0"/>
              </a:rPr>
              <a:t>for your Intern</a:t>
            </a:r>
            <a:r>
              <a:rPr lang="en-US" sz="2800" dirty="0">
                <a:latin typeface="Palatino Linotype" panose="02040502050505030304" pitchFamily="18" charset="0"/>
              </a:rPr>
              <a:t> about the strengths and challenges you have identified and the aspects of practice that you will focus on in your work together going forward, and </a:t>
            </a:r>
          </a:p>
          <a:p>
            <a:pPr lvl="1"/>
            <a:r>
              <a:rPr lang="en-US" sz="2800" dirty="0">
                <a:latin typeface="Palatino Linotype" panose="02040502050505030304" pitchFamily="18" charset="0"/>
              </a:rPr>
              <a:t>to provide the </a:t>
            </a:r>
            <a:r>
              <a:rPr lang="en-US" sz="2800" b="1" dirty="0">
                <a:latin typeface="Palatino Linotype" panose="02040502050505030304" pitchFamily="18" charset="0"/>
              </a:rPr>
              <a:t>CIT Governing Panel</a:t>
            </a:r>
            <a:r>
              <a:rPr lang="en-US" sz="2800" dirty="0">
                <a:latin typeface="Palatino Linotype" panose="02040502050505030304" pitchFamily="18" charset="0"/>
              </a:rPr>
              <a:t> with evidence of the Intern’s strengths, challenges, and progress.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200" dirty="0">
                <a:latin typeface="Palatino Linotype" panose="02040502050505030304" pitchFamily="18" charset="0"/>
              </a:rPr>
              <a:t>Intern Status Reports should draw from your notes and feedback with </a:t>
            </a:r>
            <a:r>
              <a:rPr lang="en-US" sz="3200" b="1" u="sng" dirty="0">
                <a:latin typeface="Palatino Linotype" panose="02040502050505030304" pitchFamily="18" charset="0"/>
              </a:rPr>
              <a:t>specific examples</a:t>
            </a:r>
            <a:r>
              <a:rPr lang="en-US" sz="3200" b="1" dirty="0">
                <a:latin typeface="Palatino Linotype" panose="02040502050505030304" pitchFamily="18" charset="0"/>
              </a:rPr>
              <a:t> to illustrate the Intern’s progress</a:t>
            </a:r>
            <a:r>
              <a:rPr lang="en-US" sz="3200" dirty="0">
                <a:latin typeface="Palatino Linotype" panose="02040502050505030304" pitchFamily="18" charset="0"/>
              </a:rPr>
              <a:t>.  This evidence should </a:t>
            </a:r>
            <a:r>
              <a:rPr lang="en-US" sz="3200" b="1" dirty="0">
                <a:latin typeface="Palatino Linotype" panose="02040502050505030304" pitchFamily="18" charset="0"/>
              </a:rPr>
              <a:t>align with the four domains </a:t>
            </a:r>
            <a:r>
              <a:rPr lang="en-US" sz="3200" dirty="0">
                <a:latin typeface="Palatino Linotype" panose="02040502050505030304" pitchFamily="18" charset="0"/>
              </a:rPr>
              <a:t>in the Danielson </a:t>
            </a:r>
            <a:r>
              <a:rPr lang="en-US" sz="3200" i="1" dirty="0">
                <a:latin typeface="Palatino Linotype" panose="02040502050505030304" pitchFamily="18" charset="0"/>
              </a:rPr>
              <a:t>Framework for Teaching</a:t>
            </a:r>
            <a:r>
              <a:rPr lang="en-US" sz="3200" dirty="0">
                <a:latin typeface="Palatino Linotype" panose="020405020505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224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STEFAN’s NOTES on </a:t>
            </a:r>
            <a:br>
              <a:rPr lang="en-US" dirty="0"/>
            </a:br>
            <a:r>
              <a:rPr lang="en-US" dirty="0"/>
              <a:t>WRITING INTERN STATUS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798329"/>
            <a:ext cx="11450471" cy="4351338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report should </a:t>
            </a:r>
            <a:r>
              <a:rPr lang="en-US" sz="32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 the ongoing work</a:t>
            </a:r>
            <a:r>
              <a:rPr lang="en-US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you have done with your Intern—a summation of feedback and goal-setting leading up to the report with </a:t>
            </a:r>
            <a:r>
              <a:rPr lang="en-US" sz="32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3200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surprises</a:t>
            </a:r>
            <a:r>
              <a:rPr lang="en-US" sz="32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your Intern</a:t>
            </a:r>
            <a:r>
              <a:rPr lang="en-US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If this is the second Intern Status Report, it should include specific evidence of </a:t>
            </a:r>
            <a:r>
              <a:rPr lang="en-US" sz="32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growth since the first report.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32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</a:t>
            </a:r>
            <a:r>
              <a:rPr lang="en-US" sz="3200" b="1" i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</a:t>
            </a:r>
            <a:r>
              <a:rPr lang="en-US" sz="32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provide time to review the Status Report at length with your Intern</a:t>
            </a:r>
            <a:r>
              <a:rPr lang="en-US" sz="3200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You must not simply give the report to your Intern to sign.  This learning-focused conversation is essential to effective mentoring.  Make sure you both sign the report.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STEFAN’s NOTES on </a:t>
            </a:r>
            <a:br>
              <a:rPr lang="en-US" dirty="0"/>
            </a:br>
            <a:r>
              <a:rPr lang="en-US" dirty="0"/>
              <a:t>WRITING INTERN STATUS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1798329"/>
            <a:ext cx="11450471" cy="4351338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 honest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your feedback and when you assign ratings.  Check </a:t>
            </a:r>
            <a:r>
              <a:rPr lang="en-US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rubric language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determining these ratings, and make sure to </a:t>
            </a:r>
            <a:r>
              <a:rPr lang="en-US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evidence to support the rating you select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Remind the Intern that the Status Report is </a:t>
            </a:r>
            <a:r>
              <a:rPr lang="en-US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is </a:t>
            </a:r>
            <a:r>
              <a:rPr lang="en-US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part of the Intern’s APPR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 We expect our Interns to be “Developing” in some (if not all) domains. An “Effective” rating indicates effective practice in all components of that domain.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report is an opportunity to provide some </a:t>
            </a:r>
            <a:r>
              <a:rPr lang="en-US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relevant context</a:t>
            </a:r>
            <a:r>
              <a:rPr lang="en-US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better understand the Intern’s strengths and challenges, but keep this to a minimum. Clear illustrations of practice are more important.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STEFAN’s NOTES on </a:t>
            </a:r>
            <a:br>
              <a:rPr lang="en-US" dirty="0"/>
            </a:br>
            <a:r>
              <a:rPr lang="en-US" dirty="0"/>
              <a:t>WRITING INTERN STATUS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2165683"/>
            <a:ext cx="11450471" cy="3983983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US" sz="3200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Ask yourself: if a discussion about this intern is brought to the CIT Governing Panel, does this report include enough information for the Panel to make a recommendation? Does this report clearly demonstrate for the intern his or her strengths and the areas of practice that need additional work?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ppt/theme/themeOverride2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3304</TotalTime>
  <Words>1359</Words>
  <Application>Microsoft Office PowerPoint</Application>
  <PresentationFormat>Widescreen</PresentationFormat>
  <Paragraphs>132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Palatino Linotype</vt:lpstr>
      <vt:lpstr>Times New Roman</vt:lpstr>
      <vt:lpstr>Wingdings</vt:lpstr>
      <vt:lpstr>Depth</vt:lpstr>
      <vt:lpstr>CIT Intern Status Report Clinic</vt:lpstr>
      <vt:lpstr>PowerPoint Presentation</vt:lpstr>
      <vt:lpstr>Intern Report on Mentor</vt:lpstr>
      <vt:lpstr>Find, Complete, Sign, &amp; Submit CIT Forms with “CIT Mentor Report Inbox Form”</vt:lpstr>
      <vt:lpstr>What’s it all for?</vt:lpstr>
      <vt:lpstr>STEFAN’s NOTES on  WRITING INTERN STATUS REPORTS</vt:lpstr>
      <vt:lpstr>STEFAN’s NOTES on  WRITING INTERN STATUS REPORTS</vt:lpstr>
      <vt:lpstr>STEFAN’s NOTES on  WRITING INTERN STATUS REPORTS</vt:lpstr>
      <vt:lpstr>STEFAN’s NOTES on  WRITING INTERN STATUS REPORTS</vt:lpstr>
      <vt:lpstr>Sample Status Report #1</vt:lpstr>
      <vt:lpstr>PowerPoint Presentation</vt:lpstr>
      <vt:lpstr>Sample Status Report #2</vt:lpstr>
      <vt:lpstr>PowerPoint Presentation</vt:lpstr>
      <vt:lpstr>Domain-based Evidence</vt:lpstr>
      <vt:lpstr>CIT Panel Status Report Review</vt:lpstr>
      <vt:lpstr>The Struggling Intern</vt:lpstr>
      <vt:lpstr>When you are writing a Status Report for a Struggling Intern…</vt:lpstr>
      <vt:lpstr>When you are writing a Status Report for a Struggling Intern…</vt:lpstr>
      <vt:lpstr>Resist writing . . . </vt:lpstr>
      <vt:lpstr>Better . . .</vt:lpstr>
      <vt:lpstr>When you are writing a Status Report for a Struggling Intern…</vt:lpstr>
      <vt:lpstr>In addition, when discussing the Status Report with a Struggling Intern…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Cohen, Stefan L</dc:creator>
  <cp:lastModifiedBy>Cohen, Stefan L</cp:lastModifiedBy>
  <cp:revision>43</cp:revision>
  <dcterms:created xsi:type="dcterms:W3CDTF">2016-10-24T16:42:28Z</dcterms:created>
  <dcterms:modified xsi:type="dcterms:W3CDTF">2024-10-28T20:18:36Z</dcterms:modified>
</cp:coreProperties>
</file>