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714" autoAdjust="0"/>
  </p:normalViewPr>
  <p:slideViewPr>
    <p:cSldViewPr snapToGrid="0" snapToObjects="1">
      <p:cViewPr varScale="1">
        <p:scale>
          <a:sx n="75" d="100"/>
          <a:sy n="75" d="100"/>
        </p:scale>
        <p:origin x="-1664" y="-104"/>
      </p:cViewPr>
      <p:guideLst>
        <p:guide orient="horz" pos="2160"/>
        <p:guide pos="2880"/>
      </p:guideLst>
    </p:cSldViewPr>
  </p:slideViewPr>
  <p:outlineViewPr>
    <p:cViewPr>
      <p:scale>
        <a:sx n="33" d="100"/>
        <a:sy n="33" d="100"/>
      </p:scale>
      <p:origin x="0" y="292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BD18C5-60BA-8B43-B5DC-C7D72F127EB7}" type="datetimeFigureOut">
              <a:rPr lang="en-US" smtClean="0"/>
              <a:t>9/17/13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661238-456E-BB40-9188-00119568EC65}" type="slidenum">
              <a:rPr lang="en-US" smtClean="0"/>
              <a:t>‹#›</a:t>
            </a:fld>
            <a:endParaRPr lang="en-US"/>
          </a:p>
        </p:txBody>
      </p:sp>
    </p:spTree>
    <p:extLst>
      <p:ext uri="{BB962C8B-B14F-4D97-AF65-F5344CB8AC3E}">
        <p14:creationId xmlns:p14="http://schemas.microsoft.com/office/powerpoint/2010/main" val="1304233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2A389A-E38D-EA47-A1BE-9DDCDD232DA6}" type="datetimeFigureOut">
              <a:rPr lang="en-US" smtClean="0"/>
              <a:t>9/17/13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824BDA-24D6-0E48-95A7-A83860144C72}" type="slidenum">
              <a:rPr lang="en-US" smtClean="0"/>
              <a:t>‹#›</a:t>
            </a:fld>
            <a:endParaRPr lang="en-US"/>
          </a:p>
        </p:txBody>
      </p:sp>
    </p:spTree>
    <p:extLst>
      <p:ext uri="{BB962C8B-B14F-4D97-AF65-F5344CB8AC3E}">
        <p14:creationId xmlns:p14="http://schemas.microsoft.com/office/powerpoint/2010/main" val="36163829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-During this example, students will watch a video clip and discuss the connection between Holmes’s process of identifying the attacker and the deduction used in geometry. </a:t>
            </a:r>
          </a:p>
          <a:p>
            <a:r>
              <a:rPr lang="en-US" sz="1200" b="0" i="0" u="none" strike="noStrike" kern="1200" baseline="0" dirty="0" smtClean="0">
                <a:solidFill>
                  <a:schemeClr val="tx1"/>
                </a:solidFill>
                <a:latin typeface="+mn-lt"/>
                <a:ea typeface="+mn-ea"/>
                <a:cs typeface="+mn-cs"/>
              </a:rPr>
              <a:t> </a:t>
            </a:r>
          </a:p>
          <a:p>
            <a:r>
              <a:rPr lang="en-US" sz="1200" b="0" i="0" u="none" strike="noStrike" kern="1200" baseline="0" dirty="0" smtClean="0">
                <a:solidFill>
                  <a:schemeClr val="tx1"/>
                </a:solidFill>
                <a:latin typeface="+mn-lt"/>
                <a:ea typeface="+mn-ea"/>
                <a:cs typeface="+mn-cs"/>
              </a:rPr>
              <a:t>-Emphasize that Holmes makes no guesses and that there is a solid piece of evidence behind each conclusion. </a:t>
            </a:r>
          </a:p>
          <a:p>
            <a:endParaRPr lang="en-US" dirty="0"/>
          </a:p>
        </p:txBody>
      </p:sp>
      <p:sp>
        <p:nvSpPr>
          <p:cNvPr id="4" name="Slide Number Placeholder 3"/>
          <p:cNvSpPr>
            <a:spLocks noGrp="1"/>
          </p:cNvSpPr>
          <p:nvPr>
            <p:ph type="sldNum" sz="quarter" idx="10"/>
          </p:nvPr>
        </p:nvSpPr>
        <p:spPr/>
        <p:txBody>
          <a:bodyPr/>
          <a:lstStyle/>
          <a:p>
            <a:fld id="{73824BDA-24D6-0E48-95A7-A83860144C72}" type="slidenum">
              <a:rPr lang="en-US" smtClean="0"/>
              <a:t>3</a:t>
            </a:fld>
            <a:endParaRPr lang="en-US"/>
          </a:p>
        </p:txBody>
      </p:sp>
    </p:spTree>
    <p:extLst>
      <p:ext uri="{BB962C8B-B14F-4D97-AF65-F5344CB8AC3E}">
        <p14:creationId xmlns:p14="http://schemas.microsoft.com/office/powerpoint/2010/main" val="4072219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824BDA-24D6-0E48-95A7-A83860144C72}" type="slidenum">
              <a:rPr lang="en-US" smtClean="0"/>
              <a:t>4</a:t>
            </a:fld>
            <a:endParaRPr lang="en-US"/>
          </a:p>
        </p:txBody>
      </p:sp>
    </p:spTree>
    <p:extLst>
      <p:ext uri="{BB962C8B-B14F-4D97-AF65-F5344CB8AC3E}">
        <p14:creationId xmlns:p14="http://schemas.microsoft.com/office/powerpoint/2010/main" val="2938748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D4070E-7EAC-CC48-8A15-E1A1F6E4E8CC}" type="datetime1">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3893259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38294A-D0DF-2E41-BE0C-DC64985DDA1B}" type="datetime1">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2326140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333D9A-8535-1D43-BE7C-5D58A84A4046}" type="datetime1">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47038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424BA-0D65-2A47-A9AA-06B17674399E}" type="datetime1">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3542546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AD87AB-C80B-6F4E-9CE5-F3A2AE55C624}" type="datetime1">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419714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6CEA28-5780-1848-B02D-97FCA3561A4D}" type="datetime1">
              <a:rPr lang="en-US" smtClean="0"/>
              <a:t>9/17/13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1341365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0AC2B5-D300-2E42-A8F5-456D0329DB46}" type="datetime1">
              <a:rPr lang="en-US" smtClean="0"/>
              <a:t>9/17/13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116385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235747-8052-E840-AA0D-5F2E0008E938}" type="datetime1">
              <a:rPr lang="en-US" smtClean="0"/>
              <a:t>9/17/13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2738614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B6CDEF-5D44-A64B-B68B-FC03FC8CED2F}" type="datetime1">
              <a:rPr lang="en-US" smtClean="0"/>
              <a:t>9/17/13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2768360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C2525-80B9-8044-B7E5-88D67F791FDD}" type="datetime1">
              <a:rPr lang="en-US" smtClean="0"/>
              <a:t>9/17/13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1827925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4B2998-15B8-984D-A0C1-60B06886960F}" type="datetime1">
              <a:rPr lang="en-US" smtClean="0"/>
              <a:t>9/17/13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33C70-B514-744B-8C9F-E82522143AE5}" type="slidenum">
              <a:rPr lang="en-US" smtClean="0"/>
              <a:t>‹#›</a:t>
            </a:fld>
            <a:endParaRPr lang="en-US"/>
          </a:p>
        </p:txBody>
      </p:sp>
    </p:spTree>
    <p:extLst>
      <p:ext uri="{BB962C8B-B14F-4D97-AF65-F5344CB8AC3E}">
        <p14:creationId xmlns:p14="http://schemas.microsoft.com/office/powerpoint/2010/main" val="32794134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8275C-346C-4343-9D71-B7CE52346A49}" type="datetime1">
              <a:rPr lang="en-US" smtClean="0"/>
              <a:t>9/17/13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686320" y="6356350"/>
            <a:ext cx="1000479"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6A833C70-B514-744B-8C9F-E82522143AE5}" type="slidenum">
              <a:rPr lang="en-US" smtClean="0"/>
              <a:pPr/>
              <a:t>‹#›</a:t>
            </a:fld>
            <a:endParaRPr lang="en-US" dirty="0"/>
          </a:p>
        </p:txBody>
      </p:sp>
    </p:spTree>
    <p:extLst>
      <p:ext uri="{BB962C8B-B14F-4D97-AF65-F5344CB8AC3E}">
        <p14:creationId xmlns:p14="http://schemas.microsoft.com/office/powerpoint/2010/main" val="1110069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www.youtube.com/watch?v=o30UY_flFgM&amp;feature=youtu.b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3-08-20 at 9.28.11 PM.png"/>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9849"/>
            <a:ext cx="9144000" cy="6851093"/>
          </a:xfrm>
          <a:prstGeom prst="rect">
            <a:avLst/>
          </a:prstGeom>
        </p:spPr>
      </p:pic>
      <p:sp>
        <p:nvSpPr>
          <p:cNvPr id="2" name="Title 1"/>
          <p:cNvSpPr>
            <a:spLocks noGrp="1"/>
          </p:cNvSpPr>
          <p:nvPr>
            <p:ph type="ctrTitle"/>
          </p:nvPr>
        </p:nvSpPr>
        <p:spPr>
          <a:xfrm>
            <a:off x="340678" y="1723040"/>
            <a:ext cx="6106195" cy="1470025"/>
          </a:xfrm>
        </p:spPr>
        <p:txBody>
          <a:bodyPr/>
          <a:lstStyle/>
          <a:p>
            <a:r>
              <a:rPr lang="en-US" dirty="0" smtClean="0"/>
              <a:t>Geometry- Lesson 9</a:t>
            </a:r>
            <a:endParaRPr lang="en-US" dirty="0"/>
          </a:p>
        </p:txBody>
      </p:sp>
      <p:sp>
        <p:nvSpPr>
          <p:cNvPr id="5" name="Subtitle 2"/>
          <p:cNvSpPr>
            <a:spLocks noGrp="1"/>
          </p:cNvSpPr>
          <p:nvPr>
            <p:ph type="subTitle" idx="1"/>
          </p:nvPr>
        </p:nvSpPr>
        <p:spPr>
          <a:xfrm>
            <a:off x="570917" y="3193065"/>
            <a:ext cx="5461810" cy="1752600"/>
          </a:xfrm>
        </p:spPr>
        <p:txBody>
          <a:bodyPr/>
          <a:lstStyle/>
          <a:p>
            <a:r>
              <a:rPr lang="en-US" dirty="0" smtClean="0"/>
              <a:t>Unknown Angle Proofs- Writing Proofs</a:t>
            </a:r>
            <a:endParaRPr lang="en-US" dirty="0"/>
          </a:p>
        </p:txBody>
      </p:sp>
      <p:sp>
        <p:nvSpPr>
          <p:cNvPr id="3" name="Slide Number Placeholder 2"/>
          <p:cNvSpPr>
            <a:spLocks noGrp="1"/>
          </p:cNvSpPr>
          <p:nvPr>
            <p:ph type="sldNum" sz="quarter" idx="12"/>
          </p:nvPr>
        </p:nvSpPr>
        <p:spPr/>
        <p:txBody>
          <a:bodyPr/>
          <a:lstStyle/>
          <a:p>
            <a:fld id="{6A833C70-B514-744B-8C9F-E82522143AE5}" type="slidenum">
              <a:rPr lang="en-US" sz="1800" smtClean="0"/>
              <a:t>1</a:t>
            </a:fld>
            <a:endParaRPr lang="en-US" sz="1800" dirty="0"/>
          </a:p>
        </p:txBody>
      </p:sp>
    </p:spTree>
    <p:extLst>
      <p:ext uri="{BB962C8B-B14F-4D97-AF65-F5344CB8AC3E}">
        <p14:creationId xmlns:p14="http://schemas.microsoft.com/office/powerpoint/2010/main" val="5981759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285820" y="4057424"/>
            <a:ext cx="4666273" cy="2298926"/>
          </a:xfrm>
          <a:prstGeom prst="rect">
            <a:avLst/>
          </a:prstGeom>
          <a:ln>
            <a:solidFill>
              <a:schemeClr val="tx1"/>
            </a:solidFill>
          </a:ln>
          <a:effectLst>
            <a:outerShdw blurRad="50800" dist="38100" dir="2700000" algn="tl" rotWithShape="0">
              <a:srgbClr val="000000">
                <a:alpha val="43000"/>
              </a:srgbClr>
            </a:outerShdw>
          </a:effectLst>
        </p:spPr>
      </p:pic>
      <p:sp>
        <p:nvSpPr>
          <p:cNvPr id="5" name="Rectangle 4"/>
          <p:cNvSpPr/>
          <p:nvPr/>
        </p:nvSpPr>
        <p:spPr>
          <a:xfrm>
            <a:off x="263908" y="311562"/>
            <a:ext cx="8577010" cy="954107"/>
          </a:xfrm>
          <a:prstGeom prst="rect">
            <a:avLst/>
          </a:prstGeom>
        </p:spPr>
        <p:txBody>
          <a:bodyPr wrap="square">
            <a:spAutoFit/>
          </a:bodyPr>
          <a:lstStyle/>
          <a:p>
            <a:r>
              <a:rPr lang="en-US" sz="2800" b="1" dirty="0" smtClean="0"/>
              <a:t>3</a:t>
            </a:r>
            <a:r>
              <a:rPr lang="en-US" sz="2800" b="1" dirty="0"/>
              <a:t>. </a:t>
            </a:r>
            <a:r>
              <a:rPr lang="en-US" sz="2800" b="1" dirty="0" smtClean="0"/>
              <a:t>  Given </a:t>
            </a:r>
            <a:r>
              <a:rPr lang="en-US" sz="2800" b="1" dirty="0"/>
              <a:t>the diagram at the right, prove that </a:t>
            </a:r>
            <a:endParaRPr lang="en-US" sz="2800" b="1" dirty="0" smtClean="0"/>
          </a:p>
          <a:p>
            <a:r>
              <a:rPr lang="en-US" sz="2800" b="1" dirty="0"/>
              <a:t>	</a:t>
            </a:r>
            <a:r>
              <a:rPr lang="en-US" sz="2800" b="1" dirty="0" smtClean="0"/>
              <a:t> </a:t>
            </a:r>
            <a:r>
              <a:rPr lang="en-US" sz="2800" dirty="0" smtClean="0"/>
              <a:t></a:t>
            </a:r>
            <a:r>
              <a:rPr lang="en-US" sz="2800" dirty="0"/>
              <a:t>𝒘 </a:t>
            </a:r>
            <a:r>
              <a:rPr lang="en-US" sz="2800" dirty="0" smtClean="0"/>
              <a:t>= </a:t>
            </a:r>
            <a:r>
              <a:rPr lang="en-US" sz="2800" dirty="0"/>
              <a:t>𝒚 </a:t>
            </a:r>
            <a:r>
              <a:rPr lang="en-US" sz="2800" dirty="0" smtClean="0"/>
              <a:t>+</a:t>
            </a:r>
            <a:r>
              <a:rPr lang="en-US" sz="2800" dirty="0"/>
              <a:t>𝒛</a:t>
            </a:r>
            <a:r>
              <a:rPr lang="en-US" sz="2800" b="1" dirty="0"/>
              <a:t>. </a:t>
            </a:r>
            <a:endParaRPr lang="en-US" sz="2800" dirty="0"/>
          </a:p>
        </p:txBody>
      </p:sp>
      <p:sp>
        <p:nvSpPr>
          <p:cNvPr id="6" name="TextBox 5"/>
          <p:cNvSpPr txBox="1"/>
          <p:nvPr/>
        </p:nvSpPr>
        <p:spPr>
          <a:xfrm>
            <a:off x="263908" y="1899555"/>
            <a:ext cx="5431247" cy="523220"/>
          </a:xfrm>
          <a:prstGeom prst="rect">
            <a:avLst/>
          </a:prstGeom>
          <a:noFill/>
        </p:spPr>
        <p:txBody>
          <a:bodyPr wrap="square" rtlCol="0">
            <a:spAutoFit/>
          </a:bodyPr>
          <a:lstStyle/>
          <a:p>
            <a:r>
              <a:rPr lang="en-US" sz="2800" b="1" dirty="0" smtClean="0"/>
              <a:t>      Statement			</a:t>
            </a:r>
            <a:r>
              <a:rPr lang="en-US" sz="2800" b="1" dirty="0"/>
              <a:t> </a:t>
            </a:r>
            <a:r>
              <a:rPr lang="en-US" sz="2800" b="1" dirty="0" smtClean="0"/>
              <a:t>    Reason</a:t>
            </a:r>
            <a:endParaRPr lang="en-US" sz="2800" b="1" dirty="0"/>
          </a:p>
        </p:txBody>
      </p:sp>
      <p:cxnSp>
        <p:nvCxnSpPr>
          <p:cNvPr id="7" name="Straight Connector 6"/>
          <p:cNvCxnSpPr/>
          <p:nvPr/>
        </p:nvCxnSpPr>
        <p:spPr>
          <a:xfrm>
            <a:off x="3062004" y="1899555"/>
            <a:ext cx="0" cy="270526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63908" y="2524322"/>
            <a:ext cx="543124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637350" y="2747544"/>
            <a:ext cx="2084201" cy="461665"/>
          </a:xfrm>
          <a:prstGeom prst="rect">
            <a:avLst/>
          </a:prstGeom>
        </p:spPr>
        <p:txBody>
          <a:bodyPr wrap="square">
            <a:spAutoFit/>
          </a:bodyPr>
          <a:lstStyle/>
          <a:p>
            <a:r>
              <a:rPr lang="en-US" sz="2400" dirty="0" smtClean="0">
                <a:solidFill>
                  <a:srgbClr val="FF0000"/>
                </a:solidFill>
              </a:rPr>
              <a:t>𝒘 = 𝒙 + 𝒛 </a:t>
            </a:r>
            <a:endParaRPr lang="en-US" sz="2400" dirty="0">
              <a:solidFill>
                <a:srgbClr val="FF0000"/>
              </a:solidFill>
            </a:endParaRPr>
          </a:p>
        </p:txBody>
      </p:sp>
      <p:sp>
        <p:nvSpPr>
          <p:cNvPr id="10" name="Rectangle 9"/>
          <p:cNvSpPr/>
          <p:nvPr/>
        </p:nvSpPr>
        <p:spPr>
          <a:xfrm>
            <a:off x="3549649" y="2747544"/>
            <a:ext cx="2527301" cy="461665"/>
          </a:xfrm>
          <a:prstGeom prst="rect">
            <a:avLst/>
          </a:prstGeom>
        </p:spPr>
        <p:txBody>
          <a:bodyPr wrap="square">
            <a:spAutoFit/>
          </a:bodyPr>
          <a:lstStyle/>
          <a:p>
            <a:r>
              <a:rPr lang="en-US" sz="2400" b="1" i="1" dirty="0" smtClean="0">
                <a:solidFill>
                  <a:srgbClr val="FF0000"/>
                </a:solidFill>
              </a:rPr>
              <a:t>ext</a:t>
            </a:r>
            <a:r>
              <a:rPr lang="en-US" sz="2400" b="1" i="1" dirty="0">
                <a:solidFill>
                  <a:srgbClr val="FF0000"/>
                </a:solidFill>
              </a:rPr>
              <a:t>. </a:t>
            </a:r>
            <a:r>
              <a:rPr lang="en-US" sz="2400" dirty="0">
                <a:solidFill>
                  <a:srgbClr val="FF0000"/>
                </a:solidFill>
              </a:rPr>
              <a:t> </a:t>
            </a:r>
            <a:r>
              <a:rPr lang="en-US" sz="2400" b="1" i="1" dirty="0" smtClean="0">
                <a:solidFill>
                  <a:srgbClr val="FF0000"/>
                </a:solidFill>
              </a:rPr>
              <a:t>of </a:t>
            </a:r>
            <a:r>
              <a:rPr lang="en-US" sz="2400" b="1" i="1" dirty="0">
                <a:solidFill>
                  <a:srgbClr val="FF0000"/>
                </a:solidFill>
              </a:rPr>
              <a:t>a </a:t>
            </a:r>
            <a:r>
              <a:rPr lang="en-US" sz="2400" dirty="0">
                <a:solidFill>
                  <a:srgbClr val="FF0000"/>
                </a:solidFill>
              </a:rPr>
              <a:t>△ </a:t>
            </a:r>
          </a:p>
        </p:txBody>
      </p:sp>
      <p:sp>
        <p:nvSpPr>
          <p:cNvPr id="11" name="Rectangle 10"/>
          <p:cNvSpPr/>
          <p:nvPr/>
        </p:nvSpPr>
        <p:spPr>
          <a:xfrm>
            <a:off x="815197" y="3477462"/>
            <a:ext cx="1313180" cy="461665"/>
          </a:xfrm>
          <a:prstGeom prst="rect">
            <a:avLst/>
          </a:prstGeom>
        </p:spPr>
        <p:txBody>
          <a:bodyPr wrap="none">
            <a:spAutoFit/>
          </a:bodyPr>
          <a:lstStyle/>
          <a:p>
            <a:r>
              <a:rPr lang="en-US" sz="2400" dirty="0">
                <a:solidFill>
                  <a:srgbClr val="FF0000"/>
                </a:solidFill>
              </a:rPr>
              <a:t>𝒙 </a:t>
            </a:r>
            <a:r>
              <a:rPr lang="en-US" sz="2400" dirty="0" smtClean="0">
                <a:solidFill>
                  <a:srgbClr val="FF0000"/>
                </a:solidFill>
              </a:rPr>
              <a:t>+ </a:t>
            </a:r>
            <a:r>
              <a:rPr lang="en-US" sz="2400" dirty="0">
                <a:solidFill>
                  <a:srgbClr val="FF0000"/>
                </a:solidFill>
              </a:rPr>
              <a:t>𝒚 </a:t>
            </a:r>
          </a:p>
        </p:txBody>
      </p:sp>
      <p:sp>
        <p:nvSpPr>
          <p:cNvPr id="12" name="Rectangle 11"/>
          <p:cNvSpPr/>
          <p:nvPr/>
        </p:nvSpPr>
        <p:spPr>
          <a:xfrm>
            <a:off x="3903428" y="3477462"/>
            <a:ext cx="1225115" cy="461665"/>
          </a:xfrm>
          <a:prstGeom prst="rect">
            <a:avLst/>
          </a:prstGeom>
        </p:spPr>
        <p:txBody>
          <a:bodyPr wrap="none">
            <a:spAutoFit/>
          </a:bodyPr>
          <a:lstStyle/>
          <a:p>
            <a:r>
              <a:rPr lang="de-DE" sz="2400" b="1" dirty="0">
                <a:solidFill>
                  <a:srgbClr val="FF0000"/>
                </a:solidFill>
              </a:rPr>
              <a:t>vert. s </a:t>
            </a:r>
            <a:endParaRPr lang="en-US" sz="2400" b="1" dirty="0">
              <a:solidFill>
                <a:srgbClr val="FF0000"/>
              </a:solidFill>
            </a:endParaRPr>
          </a:p>
        </p:txBody>
      </p:sp>
      <p:sp>
        <p:nvSpPr>
          <p:cNvPr id="13" name="Rectangle 12"/>
          <p:cNvSpPr/>
          <p:nvPr/>
        </p:nvSpPr>
        <p:spPr>
          <a:xfrm>
            <a:off x="637350" y="4828005"/>
            <a:ext cx="2441694" cy="461665"/>
          </a:xfrm>
          <a:prstGeom prst="rect">
            <a:avLst/>
          </a:prstGeom>
        </p:spPr>
        <p:txBody>
          <a:bodyPr wrap="none">
            <a:spAutoFit/>
          </a:bodyPr>
          <a:lstStyle/>
          <a:p>
            <a:r>
              <a:rPr lang="en-US" sz="2400" dirty="0">
                <a:solidFill>
                  <a:srgbClr val="FF0000"/>
                </a:solidFill>
              </a:rPr>
              <a:t>∴ </a:t>
            </a:r>
            <a:r>
              <a:rPr lang="en-US" sz="2400" dirty="0" smtClean="0">
                <a:solidFill>
                  <a:srgbClr val="FF0000"/>
                </a:solidFill>
              </a:rPr>
              <a:t></a:t>
            </a:r>
            <a:r>
              <a:rPr lang="en-US" sz="2400" dirty="0">
                <a:solidFill>
                  <a:srgbClr val="FF0000"/>
                </a:solidFill>
              </a:rPr>
              <a:t>𝒘 </a:t>
            </a:r>
            <a:r>
              <a:rPr lang="en-US" sz="2400" dirty="0" smtClean="0">
                <a:solidFill>
                  <a:srgbClr val="FF0000"/>
                </a:solidFill>
              </a:rPr>
              <a:t>= </a:t>
            </a:r>
            <a:r>
              <a:rPr lang="en-US" sz="2400" dirty="0">
                <a:solidFill>
                  <a:srgbClr val="FF0000"/>
                </a:solidFill>
              </a:rPr>
              <a:t>𝒚 </a:t>
            </a:r>
            <a:r>
              <a:rPr lang="en-US" sz="2400" dirty="0" smtClean="0">
                <a:solidFill>
                  <a:srgbClr val="FF0000"/>
                </a:solidFill>
              </a:rPr>
              <a:t>+ 𝒛</a:t>
            </a:r>
            <a:endParaRPr lang="en-US" sz="2400" dirty="0">
              <a:solidFill>
                <a:srgbClr val="FF0000"/>
              </a:solidFill>
            </a:endParaRPr>
          </a:p>
        </p:txBody>
      </p:sp>
      <p:sp>
        <p:nvSpPr>
          <p:cNvPr id="2" name="Slide Number Placeholder 1"/>
          <p:cNvSpPr>
            <a:spLocks noGrp="1"/>
          </p:cNvSpPr>
          <p:nvPr>
            <p:ph type="sldNum" sz="quarter" idx="12"/>
          </p:nvPr>
        </p:nvSpPr>
        <p:spPr/>
        <p:txBody>
          <a:bodyPr/>
          <a:lstStyle/>
          <a:p>
            <a:fld id="{6A833C70-B514-744B-8C9F-E82522143AE5}" type="slidenum">
              <a:rPr lang="en-US" sz="1800" smtClean="0"/>
              <a:t>10</a:t>
            </a:fld>
            <a:endParaRPr lang="en-US" dirty="0"/>
          </a:p>
        </p:txBody>
      </p:sp>
    </p:spTree>
    <p:extLst>
      <p:ext uri="{BB962C8B-B14F-4D97-AF65-F5344CB8AC3E}">
        <p14:creationId xmlns:p14="http://schemas.microsoft.com/office/powerpoint/2010/main" val="10215723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arn(inVertical)">
                                      <p:cBhvr>
                                        <p:cTn id="16" dur="500"/>
                                        <p:tgtEl>
                                          <p:spTgt spid="11"/>
                                        </p:tgtEl>
                                      </p:cBhvr>
                                    </p:animEffect>
                                  </p:childTnLst>
                                </p:cTn>
                              </p:par>
                            </p:childTnLst>
                          </p:cTn>
                        </p:par>
                        <p:par>
                          <p:cTn id="17" fill="hold">
                            <p:stCondLst>
                              <p:cond delay="500"/>
                            </p:stCondLst>
                            <p:childTnLst>
                              <p:par>
                                <p:cTn id="18" presetID="16" presetClass="entr" presetSubtype="21" fill="hold" nodeType="afterEffect">
                                  <p:stCondLst>
                                    <p:cond delay="0"/>
                                  </p:stCondLst>
                                  <p:childTnLst>
                                    <p:set>
                                      <p:cBhvr>
                                        <p:cTn id="19" dur="1" fill="hold">
                                          <p:stCondLst>
                                            <p:cond delay="0"/>
                                          </p:stCondLst>
                                        </p:cTn>
                                        <p:tgtEl>
                                          <p:spTgt spid="12">
                                            <p:txEl>
                                              <p:pRg st="0" end="0"/>
                                            </p:txEl>
                                          </p:spTgt>
                                        </p:tgtEl>
                                        <p:attrNameLst>
                                          <p:attrName>style.visibility</p:attrName>
                                        </p:attrNameLst>
                                      </p:cBhvr>
                                      <p:to>
                                        <p:strVal val="visible"/>
                                      </p:to>
                                    </p:set>
                                    <p:animEffect transition="in" filter="barn(inVertical)">
                                      <p:cBhvr>
                                        <p:cTn id="20" dur="500"/>
                                        <p:tgtEl>
                                          <p:spTgt spid="1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4792" r="4576"/>
          <a:stretch/>
        </p:blipFill>
        <p:spPr>
          <a:xfrm>
            <a:off x="5484328" y="3473989"/>
            <a:ext cx="3529584" cy="2710965"/>
          </a:xfrm>
          <a:prstGeom prst="rect">
            <a:avLst/>
          </a:prstGeom>
          <a:ln>
            <a:solidFill>
              <a:schemeClr val="tx1"/>
            </a:solidFill>
          </a:ln>
          <a:effectLst>
            <a:outerShdw blurRad="50800" dist="38100" dir="2700000" algn="tl" rotWithShape="0">
              <a:srgbClr val="000000">
                <a:alpha val="43000"/>
              </a:srgbClr>
            </a:outerShdw>
          </a:effectLst>
        </p:spPr>
      </p:pic>
      <p:sp>
        <p:nvSpPr>
          <p:cNvPr id="5" name="Rectangle 4"/>
          <p:cNvSpPr/>
          <p:nvPr/>
        </p:nvSpPr>
        <p:spPr>
          <a:xfrm>
            <a:off x="207723" y="281995"/>
            <a:ext cx="8682677" cy="1815882"/>
          </a:xfrm>
          <a:prstGeom prst="rect">
            <a:avLst/>
          </a:prstGeom>
        </p:spPr>
        <p:txBody>
          <a:bodyPr wrap="square">
            <a:spAutoFit/>
          </a:bodyPr>
          <a:lstStyle/>
          <a:p>
            <a:r>
              <a:rPr lang="en-US" sz="2800" b="1" dirty="0" smtClean="0"/>
              <a:t>4</a:t>
            </a:r>
            <a:r>
              <a:rPr lang="en-US" sz="2800" b="1" dirty="0"/>
              <a:t>. </a:t>
            </a:r>
            <a:r>
              <a:rPr lang="en-US" sz="2800" b="1" dirty="0" smtClean="0"/>
              <a:t>	 In </a:t>
            </a:r>
            <a:r>
              <a:rPr lang="en-US" sz="2800" b="1" dirty="0"/>
              <a:t>the diagram at the right, prove that </a:t>
            </a:r>
            <a:endParaRPr lang="en-US" sz="2800" b="1" dirty="0" smtClean="0"/>
          </a:p>
          <a:p>
            <a:r>
              <a:rPr lang="en-US" sz="2800" b="1" dirty="0"/>
              <a:t>	 </a:t>
            </a:r>
            <a:r>
              <a:rPr lang="en-US" sz="2800" dirty="0" smtClean="0"/>
              <a:t></a:t>
            </a:r>
            <a:r>
              <a:rPr lang="en-US" sz="2800" dirty="0"/>
              <a:t>𝒚 </a:t>
            </a:r>
            <a:r>
              <a:rPr lang="en-US" sz="2800" dirty="0" smtClean="0"/>
              <a:t>+ </a:t>
            </a:r>
            <a:r>
              <a:rPr lang="en-US" sz="2800" dirty="0"/>
              <a:t>𝒛 </a:t>
            </a:r>
            <a:r>
              <a:rPr lang="en-US" sz="2800" dirty="0" smtClean="0"/>
              <a:t>= </a:t>
            </a:r>
            <a:r>
              <a:rPr lang="en-US" sz="2800" dirty="0"/>
              <a:t>𝒘 </a:t>
            </a:r>
            <a:r>
              <a:rPr lang="en-US" sz="2800" dirty="0" smtClean="0"/>
              <a:t>+ </a:t>
            </a:r>
            <a:r>
              <a:rPr lang="en-US" sz="2800" dirty="0"/>
              <a:t>𝒙</a:t>
            </a:r>
            <a:r>
              <a:rPr lang="en-US" sz="2800" b="1" dirty="0"/>
              <a:t>. </a:t>
            </a:r>
            <a:endParaRPr lang="en-US" sz="2800" dirty="0"/>
          </a:p>
          <a:p>
            <a:r>
              <a:rPr lang="en-US" sz="2600" b="1" dirty="0"/>
              <a:t>(You will need to write in a label in the diagram that is not labeled yet for this proof.) </a:t>
            </a:r>
            <a:endParaRPr lang="en-US" sz="2600" dirty="0"/>
          </a:p>
        </p:txBody>
      </p:sp>
      <p:sp>
        <p:nvSpPr>
          <p:cNvPr id="6" name="TextBox 5"/>
          <p:cNvSpPr txBox="1"/>
          <p:nvPr/>
        </p:nvSpPr>
        <p:spPr>
          <a:xfrm>
            <a:off x="218291" y="2524322"/>
            <a:ext cx="5431247" cy="523220"/>
          </a:xfrm>
          <a:prstGeom prst="rect">
            <a:avLst/>
          </a:prstGeom>
          <a:noFill/>
        </p:spPr>
        <p:txBody>
          <a:bodyPr wrap="square" rtlCol="0">
            <a:spAutoFit/>
          </a:bodyPr>
          <a:lstStyle/>
          <a:p>
            <a:r>
              <a:rPr lang="en-US" sz="2800" b="1" dirty="0" smtClean="0"/>
              <a:t>       Statement			</a:t>
            </a:r>
            <a:r>
              <a:rPr lang="en-US" sz="2800" b="1" dirty="0"/>
              <a:t> </a:t>
            </a:r>
            <a:r>
              <a:rPr lang="en-US" sz="2800" b="1" dirty="0" smtClean="0"/>
              <a:t>    Reason</a:t>
            </a:r>
            <a:endParaRPr lang="en-US" sz="2800" b="1" dirty="0"/>
          </a:p>
        </p:txBody>
      </p:sp>
      <p:cxnSp>
        <p:nvCxnSpPr>
          <p:cNvPr id="7" name="Straight Connector 6"/>
          <p:cNvCxnSpPr/>
          <p:nvPr/>
        </p:nvCxnSpPr>
        <p:spPr>
          <a:xfrm>
            <a:off x="3187674" y="2524322"/>
            <a:ext cx="0" cy="270526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18291" y="3149089"/>
            <a:ext cx="543124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8087900" y="5386414"/>
            <a:ext cx="419143" cy="400110"/>
          </a:xfrm>
          <a:prstGeom prst="rect">
            <a:avLst/>
          </a:prstGeom>
          <a:noFill/>
        </p:spPr>
        <p:txBody>
          <a:bodyPr wrap="none" rtlCol="0">
            <a:spAutoFit/>
          </a:bodyPr>
          <a:lstStyle/>
          <a:p>
            <a:r>
              <a:rPr lang="en-US" sz="2000" b="1" i="1" dirty="0" smtClean="0">
                <a:solidFill>
                  <a:srgbClr val="0000FF"/>
                </a:solidFill>
                <a:latin typeface="Georgia"/>
                <a:cs typeface="Georgia"/>
              </a:rPr>
              <a:t>a</a:t>
            </a:r>
            <a:endParaRPr lang="en-US" sz="2000" b="1" i="1" dirty="0">
              <a:solidFill>
                <a:srgbClr val="0000FF"/>
              </a:solidFill>
              <a:latin typeface="Georgia"/>
              <a:cs typeface="Georgia"/>
            </a:endParaRPr>
          </a:p>
        </p:txBody>
      </p:sp>
      <p:sp>
        <p:nvSpPr>
          <p:cNvPr id="10" name="Rectangle 9"/>
          <p:cNvSpPr/>
          <p:nvPr/>
        </p:nvSpPr>
        <p:spPr>
          <a:xfrm>
            <a:off x="218291" y="3429000"/>
            <a:ext cx="2969383" cy="461665"/>
          </a:xfrm>
          <a:prstGeom prst="rect">
            <a:avLst/>
          </a:prstGeom>
        </p:spPr>
        <p:txBody>
          <a:bodyPr wrap="none">
            <a:spAutoFit/>
          </a:bodyPr>
          <a:lstStyle/>
          <a:p>
            <a:r>
              <a:rPr lang="en-US" sz="2400" dirty="0">
                <a:solidFill>
                  <a:srgbClr val="FF0000"/>
                </a:solidFill>
              </a:rPr>
              <a:t></a:t>
            </a:r>
            <a:r>
              <a:rPr lang="en-US" sz="2400" dirty="0">
                <a:solidFill>
                  <a:srgbClr val="0000FF"/>
                </a:solidFill>
              </a:rPr>
              <a:t>𝒂 </a:t>
            </a:r>
            <a:r>
              <a:rPr lang="en-US" sz="2400" dirty="0" smtClean="0">
                <a:solidFill>
                  <a:srgbClr val="FF0000"/>
                </a:solidFill>
              </a:rPr>
              <a:t>+ </a:t>
            </a:r>
            <a:r>
              <a:rPr lang="en-US" sz="2400" dirty="0">
                <a:solidFill>
                  <a:srgbClr val="FF0000"/>
                </a:solidFill>
              </a:rPr>
              <a:t>𝒙 </a:t>
            </a:r>
            <a:r>
              <a:rPr lang="en-US" sz="2400" dirty="0" smtClean="0">
                <a:solidFill>
                  <a:srgbClr val="FF0000"/>
                </a:solidFill>
              </a:rPr>
              <a:t>+ </a:t>
            </a:r>
            <a:r>
              <a:rPr lang="en-US" sz="2400" dirty="0">
                <a:solidFill>
                  <a:srgbClr val="FF0000"/>
                </a:solidFill>
              </a:rPr>
              <a:t>𝒘</a:t>
            </a:r>
            <a:r>
              <a:rPr lang="en-US" sz="2400" dirty="0" smtClean="0">
                <a:solidFill>
                  <a:srgbClr val="FF0000"/>
                </a:solidFill>
              </a:rPr>
              <a:t>=</a:t>
            </a:r>
            <a:r>
              <a:rPr lang="en-US" sz="2400" dirty="0">
                <a:solidFill>
                  <a:srgbClr val="FF0000"/>
                </a:solidFill>
              </a:rPr>
              <a:t> </a:t>
            </a:r>
            <a:r>
              <a:rPr lang="en-US" sz="2400" dirty="0" smtClean="0">
                <a:solidFill>
                  <a:srgbClr val="FF0000"/>
                </a:solidFill>
              </a:rPr>
              <a:t>𝟏𝟖𝟎°</a:t>
            </a:r>
            <a:endParaRPr lang="en-US" sz="2400" dirty="0">
              <a:solidFill>
                <a:srgbClr val="FF0000"/>
              </a:solidFill>
            </a:endParaRPr>
          </a:p>
        </p:txBody>
      </p:sp>
      <p:sp>
        <p:nvSpPr>
          <p:cNvPr id="11" name="Rectangle 10"/>
          <p:cNvSpPr/>
          <p:nvPr/>
        </p:nvSpPr>
        <p:spPr>
          <a:xfrm>
            <a:off x="3487281" y="3412434"/>
            <a:ext cx="1931338" cy="461665"/>
          </a:xfrm>
          <a:prstGeom prst="rect">
            <a:avLst/>
          </a:prstGeom>
        </p:spPr>
        <p:txBody>
          <a:bodyPr wrap="none">
            <a:spAutoFit/>
          </a:bodyPr>
          <a:lstStyle/>
          <a:p>
            <a:r>
              <a:rPr lang="en-US" sz="2400" b="1" i="1" dirty="0">
                <a:solidFill>
                  <a:srgbClr val="FF0000"/>
                </a:solidFill>
              </a:rPr>
              <a:t>ext. </a:t>
            </a:r>
            <a:r>
              <a:rPr lang="en-US" sz="2400" dirty="0">
                <a:solidFill>
                  <a:srgbClr val="FF0000"/>
                </a:solidFill>
              </a:rPr>
              <a:t> </a:t>
            </a:r>
            <a:r>
              <a:rPr lang="en-US" sz="2400" b="1" i="1" dirty="0" smtClean="0">
                <a:solidFill>
                  <a:srgbClr val="FF0000"/>
                </a:solidFill>
              </a:rPr>
              <a:t>of </a:t>
            </a:r>
            <a:r>
              <a:rPr lang="en-US" sz="2400" b="1" i="1" dirty="0">
                <a:solidFill>
                  <a:srgbClr val="FF0000"/>
                </a:solidFill>
              </a:rPr>
              <a:t>a </a:t>
            </a:r>
            <a:r>
              <a:rPr lang="en-US" sz="2400" dirty="0">
                <a:solidFill>
                  <a:srgbClr val="FF0000"/>
                </a:solidFill>
              </a:rPr>
              <a:t>△ </a:t>
            </a:r>
          </a:p>
        </p:txBody>
      </p:sp>
      <p:sp>
        <p:nvSpPr>
          <p:cNvPr id="12" name="Rectangle 11"/>
          <p:cNvSpPr/>
          <p:nvPr/>
        </p:nvSpPr>
        <p:spPr>
          <a:xfrm>
            <a:off x="207723" y="4179301"/>
            <a:ext cx="2961869" cy="461665"/>
          </a:xfrm>
          <a:prstGeom prst="rect">
            <a:avLst/>
          </a:prstGeom>
        </p:spPr>
        <p:txBody>
          <a:bodyPr wrap="none">
            <a:spAutoFit/>
          </a:bodyPr>
          <a:lstStyle/>
          <a:p>
            <a:r>
              <a:rPr lang="en-US" sz="2400" dirty="0">
                <a:solidFill>
                  <a:srgbClr val="FF0000"/>
                </a:solidFill>
              </a:rPr>
              <a:t></a:t>
            </a:r>
            <a:r>
              <a:rPr lang="en-US" sz="2400" dirty="0">
                <a:solidFill>
                  <a:srgbClr val="0000FF"/>
                </a:solidFill>
              </a:rPr>
              <a:t>𝒂</a:t>
            </a:r>
            <a:r>
              <a:rPr lang="en-US" sz="2400" dirty="0">
                <a:solidFill>
                  <a:srgbClr val="FF0000"/>
                </a:solidFill>
              </a:rPr>
              <a:t> </a:t>
            </a:r>
            <a:r>
              <a:rPr lang="en-US" sz="2400" dirty="0" smtClean="0">
                <a:solidFill>
                  <a:srgbClr val="FF0000"/>
                </a:solidFill>
              </a:rPr>
              <a:t>+ </a:t>
            </a:r>
            <a:r>
              <a:rPr lang="en-US" sz="2400" dirty="0">
                <a:solidFill>
                  <a:srgbClr val="FF0000"/>
                </a:solidFill>
              </a:rPr>
              <a:t>𝒛 </a:t>
            </a:r>
            <a:r>
              <a:rPr lang="en-US" sz="2400" dirty="0" smtClean="0">
                <a:solidFill>
                  <a:srgbClr val="FF0000"/>
                </a:solidFill>
              </a:rPr>
              <a:t> + </a:t>
            </a:r>
            <a:r>
              <a:rPr lang="en-US" sz="2400" dirty="0">
                <a:solidFill>
                  <a:srgbClr val="FF0000"/>
                </a:solidFill>
              </a:rPr>
              <a:t>𝒚</a:t>
            </a:r>
            <a:r>
              <a:rPr lang="en-US" sz="2400" dirty="0" smtClean="0">
                <a:solidFill>
                  <a:srgbClr val="FF0000"/>
                </a:solidFill>
              </a:rPr>
              <a:t>=</a:t>
            </a:r>
            <a:r>
              <a:rPr lang="en-US" sz="2400" dirty="0">
                <a:solidFill>
                  <a:srgbClr val="FF0000"/>
                </a:solidFill>
              </a:rPr>
              <a:t> </a:t>
            </a:r>
            <a:r>
              <a:rPr lang="en-US" sz="2400" dirty="0" smtClean="0">
                <a:solidFill>
                  <a:srgbClr val="FF0000"/>
                </a:solidFill>
              </a:rPr>
              <a:t>𝟏𝟖𝟎°</a:t>
            </a:r>
            <a:endParaRPr lang="en-US" sz="2400" dirty="0">
              <a:solidFill>
                <a:srgbClr val="FF0000"/>
              </a:solidFill>
            </a:endParaRPr>
          </a:p>
        </p:txBody>
      </p:sp>
      <p:sp>
        <p:nvSpPr>
          <p:cNvPr id="13" name="Rectangle 12"/>
          <p:cNvSpPr/>
          <p:nvPr/>
        </p:nvSpPr>
        <p:spPr>
          <a:xfrm>
            <a:off x="3603795" y="4170138"/>
            <a:ext cx="1931338" cy="461665"/>
          </a:xfrm>
          <a:prstGeom prst="rect">
            <a:avLst/>
          </a:prstGeom>
        </p:spPr>
        <p:txBody>
          <a:bodyPr wrap="none">
            <a:spAutoFit/>
          </a:bodyPr>
          <a:lstStyle/>
          <a:p>
            <a:r>
              <a:rPr lang="en-US" sz="2400" b="1" i="1" dirty="0">
                <a:solidFill>
                  <a:srgbClr val="FF0000"/>
                </a:solidFill>
              </a:rPr>
              <a:t>ext. </a:t>
            </a:r>
            <a:r>
              <a:rPr lang="en-US" sz="2400" dirty="0">
                <a:solidFill>
                  <a:srgbClr val="FF0000"/>
                </a:solidFill>
              </a:rPr>
              <a:t> </a:t>
            </a:r>
            <a:r>
              <a:rPr lang="en-US" sz="2400" b="1" i="1" dirty="0" smtClean="0">
                <a:solidFill>
                  <a:srgbClr val="FF0000"/>
                </a:solidFill>
              </a:rPr>
              <a:t>of </a:t>
            </a:r>
            <a:r>
              <a:rPr lang="en-US" sz="2400" b="1" i="1" dirty="0">
                <a:solidFill>
                  <a:srgbClr val="FF0000"/>
                </a:solidFill>
              </a:rPr>
              <a:t>a </a:t>
            </a:r>
            <a:r>
              <a:rPr lang="en-US" sz="2400" dirty="0">
                <a:solidFill>
                  <a:srgbClr val="FF0000"/>
                </a:solidFill>
              </a:rPr>
              <a:t>△ </a:t>
            </a:r>
          </a:p>
        </p:txBody>
      </p:sp>
      <p:sp>
        <p:nvSpPr>
          <p:cNvPr id="14" name="Rectangle 13"/>
          <p:cNvSpPr/>
          <p:nvPr/>
        </p:nvSpPr>
        <p:spPr>
          <a:xfrm>
            <a:off x="218291" y="5279371"/>
            <a:ext cx="4572000" cy="461665"/>
          </a:xfrm>
          <a:prstGeom prst="rect">
            <a:avLst/>
          </a:prstGeom>
        </p:spPr>
        <p:txBody>
          <a:bodyPr>
            <a:spAutoFit/>
          </a:bodyPr>
          <a:lstStyle/>
          <a:p>
            <a:r>
              <a:rPr lang="en-US" sz="2400" dirty="0">
                <a:solidFill>
                  <a:srgbClr val="FF0000"/>
                </a:solidFill>
              </a:rPr>
              <a:t></a:t>
            </a:r>
            <a:r>
              <a:rPr lang="en-US" sz="2400" dirty="0">
                <a:solidFill>
                  <a:srgbClr val="0000FF"/>
                </a:solidFill>
              </a:rPr>
              <a:t>𝒂</a:t>
            </a:r>
            <a:r>
              <a:rPr lang="en-US" sz="2400" dirty="0">
                <a:solidFill>
                  <a:srgbClr val="FF0000"/>
                </a:solidFill>
              </a:rPr>
              <a:t> </a:t>
            </a:r>
            <a:r>
              <a:rPr lang="en-US" sz="2400" dirty="0" smtClean="0">
                <a:solidFill>
                  <a:srgbClr val="FF0000"/>
                </a:solidFill>
              </a:rPr>
              <a:t>+ </a:t>
            </a:r>
            <a:r>
              <a:rPr lang="en-US" sz="2400" dirty="0">
                <a:solidFill>
                  <a:srgbClr val="FF0000"/>
                </a:solidFill>
              </a:rPr>
              <a:t>𝒙 </a:t>
            </a:r>
            <a:r>
              <a:rPr lang="en-US" sz="2400" dirty="0" smtClean="0">
                <a:solidFill>
                  <a:srgbClr val="FF0000"/>
                </a:solidFill>
              </a:rPr>
              <a:t>+ 𝒘 = </a:t>
            </a:r>
            <a:r>
              <a:rPr lang="en-US" sz="2400" dirty="0">
                <a:solidFill>
                  <a:srgbClr val="0000FF"/>
                </a:solidFill>
              </a:rPr>
              <a:t>𝒂</a:t>
            </a:r>
            <a:r>
              <a:rPr lang="en-US" sz="2400" dirty="0">
                <a:solidFill>
                  <a:srgbClr val="FF0000"/>
                </a:solidFill>
              </a:rPr>
              <a:t> </a:t>
            </a:r>
            <a:r>
              <a:rPr lang="en-US" sz="2400" dirty="0" smtClean="0">
                <a:solidFill>
                  <a:srgbClr val="FF0000"/>
                </a:solidFill>
              </a:rPr>
              <a:t>= </a:t>
            </a:r>
            <a:r>
              <a:rPr lang="en-US" sz="2400" dirty="0">
                <a:solidFill>
                  <a:srgbClr val="FF0000"/>
                </a:solidFill>
              </a:rPr>
              <a:t>𝒛 </a:t>
            </a:r>
            <a:r>
              <a:rPr lang="en-US" sz="2400" dirty="0" smtClean="0">
                <a:solidFill>
                  <a:srgbClr val="FF0000"/>
                </a:solidFill>
              </a:rPr>
              <a:t>+ 𝒚</a:t>
            </a:r>
            <a:endParaRPr lang="en-US" sz="2400" dirty="0">
              <a:solidFill>
                <a:srgbClr val="FF0000"/>
              </a:solidFill>
            </a:endParaRPr>
          </a:p>
        </p:txBody>
      </p:sp>
      <p:sp>
        <p:nvSpPr>
          <p:cNvPr id="15" name="Rectangle 14"/>
          <p:cNvSpPr/>
          <p:nvPr/>
        </p:nvSpPr>
        <p:spPr>
          <a:xfrm>
            <a:off x="218291" y="6043411"/>
            <a:ext cx="3217497" cy="461665"/>
          </a:xfrm>
          <a:prstGeom prst="rect">
            <a:avLst/>
          </a:prstGeom>
        </p:spPr>
        <p:txBody>
          <a:bodyPr wrap="none">
            <a:spAutoFit/>
          </a:bodyPr>
          <a:lstStyle/>
          <a:p>
            <a:r>
              <a:rPr lang="en-US" sz="2400" dirty="0">
                <a:solidFill>
                  <a:srgbClr val="FF0000"/>
                </a:solidFill>
              </a:rPr>
              <a:t>∴ </a:t>
            </a:r>
            <a:r>
              <a:rPr lang="en-US" sz="2400" dirty="0" smtClean="0">
                <a:solidFill>
                  <a:srgbClr val="FF0000"/>
                </a:solidFill>
              </a:rPr>
              <a:t> </a:t>
            </a:r>
            <a:r>
              <a:rPr lang="en-US" sz="2400" dirty="0">
                <a:solidFill>
                  <a:srgbClr val="FF0000"/>
                </a:solidFill>
              </a:rPr>
              <a:t>𝒙 </a:t>
            </a:r>
            <a:r>
              <a:rPr lang="en-US" sz="2400" dirty="0" smtClean="0">
                <a:solidFill>
                  <a:srgbClr val="FF0000"/>
                </a:solidFill>
              </a:rPr>
              <a:t>+ </a:t>
            </a:r>
            <a:r>
              <a:rPr lang="en-US" sz="2400" dirty="0">
                <a:solidFill>
                  <a:srgbClr val="FF0000"/>
                </a:solidFill>
              </a:rPr>
              <a:t>𝒘 </a:t>
            </a:r>
            <a:r>
              <a:rPr lang="en-US" sz="2400" dirty="0" smtClean="0">
                <a:solidFill>
                  <a:srgbClr val="FF0000"/>
                </a:solidFill>
              </a:rPr>
              <a:t>= 𝒛 + 𝒚</a:t>
            </a:r>
            <a:endParaRPr lang="en-US" sz="2400" dirty="0">
              <a:solidFill>
                <a:srgbClr val="FF0000"/>
              </a:solidFill>
            </a:endParaRPr>
          </a:p>
        </p:txBody>
      </p:sp>
      <p:sp>
        <p:nvSpPr>
          <p:cNvPr id="2" name="Slide Number Placeholder 1"/>
          <p:cNvSpPr>
            <a:spLocks noGrp="1"/>
          </p:cNvSpPr>
          <p:nvPr>
            <p:ph type="sldNum" sz="quarter" idx="12"/>
          </p:nvPr>
        </p:nvSpPr>
        <p:spPr/>
        <p:txBody>
          <a:bodyPr/>
          <a:lstStyle/>
          <a:p>
            <a:fld id="{6A833C70-B514-744B-8C9F-E82522143AE5}" type="slidenum">
              <a:rPr lang="en-US" sz="1800" smtClean="0"/>
              <a:t>11</a:t>
            </a:fld>
            <a:endParaRPr lang="en-US" dirty="0"/>
          </a:p>
        </p:txBody>
      </p:sp>
    </p:spTree>
    <p:extLst>
      <p:ext uri="{BB962C8B-B14F-4D97-AF65-F5344CB8AC3E}">
        <p14:creationId xmlns:p14="http://schemas.microsoft.com/office/powerpoint/2010/main" val="41622409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arn(inVertical)">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childTnLst>
                          </p:cTn>
                        </p:par>
                        <p:par>
                          <p:cTn id="22" fill="hold">
                            <p:stCondLst>
                              <p:cond delay="500"/>
                            </p:stCondLst>
                            <p:childTnLst>
                              <p:par>
                                <p:cTn id="23" presetID="16" presetClass="entr" presetSubtype="21"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barn(inVertical)">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barn(inVertical)">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5653" y="269033"/>
            <a:ext cx="8567218" cy="954107"/>
          </a:xfrm>
          <a:prstGeom prst="rect">
            <a:avLst/>
          </a:prstGeom>
        </p:spPr>
        <p:txBody>
          <a:bodyPr wrap="square">
            <a:spAutoFit/>
          </a:bodyPr>
          <a:lstStyle/>
          <a:p>
            <a:r>
              <a:rPr lang="en-US" sz="2800" b="1" dirty="0" smtClean="0"/>
              <a:t>5</a:t>
            </a:r>
            <a:r>
              <a:rPr lang="en-US" sz="2800" b="1" dirty="0"/>
              <a:t>. </a:t>
            </a:r>
            <a:r>
              <a:rPr lang="en-US" sz="2800" b="1" dirty="0" smtClean="0"/>
              <a:t>	In </a:t>
            </a:r>
            <a:r>
              <a:rPr lang="en-US" sz="2800" b="1" dirty="0"/>
              <a:t>the figure at the right, </a:t>
            </a:r>
            <a:r>
              <a:rPr lang="en-US" sz="2800" dirty="0"/>
              <a:t>𝑨𝑩 </a:t>
            </a:r>
            <a:r>
              <a:rPr lang="en-US" sz="2800" dirty="0" smtClean="0"/>
              <a:t></a:t>
            </a:r>
            <a:r>
              <a:rPr lang="en-US" sz="2800" dirty="0"/>
              <a:t> </a:t>
            </a:r>
            <a:r>
              <a:rPr lang="en-US" sz="2800" dirty="0" smtClean="0"/>
              <a:t>𝑪𝑫 </a:t>
            </a:r>
            <a:r>
              <a:rPr lang="en-US" sz="2800" b="1" dirty="0" smtClean="0"/>
              <a:t>and </a:t>
            </a:r>
            <a:r>
              <a:rPr lang="en-US" sz="2800" dirty="0"/>
              <a:t>𝑩𝑪 </a:t>
            </a:r>
            <a:r>
              <a:rPr lang="en-US" sz="2800" dirty="0" smtClean="0"/>
              <a:t></a:t>
            </a:r>
            <a:r>
              <a:rPr lang="en-US" sz="2800" dirty="0"/>
              <a:t> </a:t>
            </a:r>
            <a:r>
              <a:rPr lang="en-US" sz="2800" dirty="0" smtClean="0"/>
              <a:t>𝑫𝑬</a:t>
            </a:r>
            <a:r>
              <a:rPr lang="en-US" sz="2800" b="1" dirty="0"/>
              <a:t>. </a:t>
            </a:r>
            <a:endParaRPr lang="en-US" sz="2800" dirty="0"/>
          </a:p>
          <a:p>
            <a:r>
              <a:rPr lang="en-US" sz="2800" b="1" dirty="0" smtClean="0"/>
              <a:t>	Prove </a:t>
            </a:r>
            <a:r>
              <a:rPr lang="en-US" sz="2800" b="1" dirty="0"/>
              <a:t>that </a:t>
            </a:r>
            <a:r>
              <a:rPr lang="en-US" sz="2800" dirty="0"/>
              <a:t>𝑨𝑩𝑪 </a:t>
            </a:r>
            <a:r>
              <a:rPr lang="en-US" sz="2800" dirty="0" smtClean="0"/>
              <a:t>= </a:t>
            </a:r>
            <a:r>
              <a:rPr lang="en-US" sz="2800" dirty="0"/>
              <a:t>𝑪𝑫𝑬</a:t>
            </a:r>
            <a:r>
              <a:rPr lang="en-US" sz="2800" b="1" dirty="0"/>
              <a:t>. </a:t>
            </a:r>
            <a:endParaRPr lang="en-US" sz="2800" dirty="0"/>
          </a:p>
        </p:txBody>
      </p:sp>
      <p:cxnSp>
        <p:nvCxnSpPr>
          <p:cNvPr id="6" name="Straight Connector 5"/>
          <p:cNvCxnSpPr/>
          <p:nvPr/>
        </p:nvCxnSpPr>
        <p:spPr>
          <a:xfrm>
            <a:off x="5476091" y="333570"/>
            <a:ext cx="44534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667629" y="333570"/>
            <a:ext cx="44534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7636838" y="333570"/>
            <a:ext cx="44534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4552413" y="333570"/>
            <a:ext cx="44534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p:nvPicPr>
        <p:blipFill>
          <a:blip r:embed="rId2"/>
          <a:stretch>
            <a:fillRect/>
          </a:stretch>
        </p:blipFill>
        <p:spPr>
          <a:xfrm>
            <a:off x="2337439" y="1163732"/>
            <a:ext cx="4429947" cy="2531399"/>
          </a:xfrm>
          <a:prstGeom prst="rect">
            <a:avLst/>
          </a:prstGeom>
          <a:ln>
            <a:solidFill>
              <a:schemeClr val="tx1"/>
            </a:solidFill>
          </a:ln>
          <a:effectLst>
            <a:outerShdw blurRad="50800" dist="38100" dir="2700000" algn="tl" rotWithShape="0">
              <a:srgbClr val="000000">
                <a:alpha val="43000"/>
              </a:srgbClr>
            </a:outerShdw>
          </a:effectLst>
        </p:spPr>
      </p:pic>
      <p:sp>
        <p:nvSpPr>
          <p:cNvPr id="15" name="TextBox 14"/>
          <p:cNvSpPr txBox="1"/>
          <p:nvPr/>
        </p:nvSpPr>
        <p:spPr>
          <a:xfrm>
            <a:off x="1681727" y="3802549"/>
            <a:ext cx="5431247" cy="523220"/>
          </a:xfrm>
          <a:prstGeom prst="rect">
            <a:avLst/>
          </a:prstGeom>
          <a:noFill/>
        </p:spPr>
        <p:txBody>
          <a:bodyPr wrap="square" rtlCol="0">
            <a:spAutoFit/>
          </a:bodyPr>
          <a:lstStyle/>
          <a:p>
            <a:r>
              <a:rPr lang="en-US" sz="2800" b="1" dirty="0" smtClean="0"/>
              <a:t>       Statement			</a:t>
            </a:r>
            <a:r>
              <a:rPr lang="en-US" sz="2800" b="1" dirty="0"/>
              <a:t> </a:t>
            </a:r>
            <a:r>
              <a:rPr lang="en-US" sz="2800" b="1" dirty="0" smtClean="0"/>
              <a:t>    Reason</a:t>
            </a:r>
            <a:endParaRPr lang="en-US" sz="2800" b="1" dirty="0"/>
          </a:p>
        </p:txBody>
      </p:sp>
      <p:cxnSp>
        <p:nvCxnSpPr>
          <p:cNvPr id="16" name="Straight Connector 15"/>
          <p:cNvCxnSpPr/>
          <p:nvPr/>
        </p:nvCxnSpPr>
        <p:spPr>
          <a:xfrm>
            <a:off x="4651110" y="3802549"/>
            <a:ext cx="0" cy="20768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681727" y="4427316"/>
            <a:ext cx="543124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2044021" y="4699925"/>
            <a:ext cx="2215871" cy="461665"/>
          </a:xfrm>
          <a:prstGeom prst="rect">
            <a:avLst/>
          </a:prstGeom>
        </p:spPr>
        <p:txBody>
          <a:bodyPr wrap="none">
            <a:spAutoFit/>
          </a:bodyPr>
          <a:lstStyle/>
          <a:p>
            <a:r>
              <a:rPr lang="en-US" sz="2400" dirty="0">
                <a:solidFill>
                  <a:srgbClr val="FF0000"/>
                </a:solidFill>
              </a:rPr>
              <a:t>𝑨𝑩𝑪 =</a:t>
            </a:r>
            <a:r>
              <a:rPr lang="en-US" sz="2400" dirty="0" smtClean="0">
                <a:solidFill>
                  <a:srgbClr val="FF0000"/>
                </a:solidFill>
              </a:rPr>
              <a:t> 𝑫𝑪𝑩</a:t>
            </a:r>
            <a:endParaRPr lang="en-US" sz="2400" dirty="0">
              <a:solidFill>
                <a:srgbClr val="FF0000"/>
              </a:solidFill>
            </a:endParaRPr>
          </a:p>
        </p:txBody>
      </p:sp>
      <p:sp>
        <p:nvSpPr>
          <p:cNvPr id="19" name="Rectangle 18"/>
          <p:cNvSpPr/>
          <p:nvPr/>
        </p:nvSpPr>
        <p:spPr>
          <a:xfrm>
            <a:off x="5586705" y="4699925"/>
            <a:ext cx="1118453" cy="461665"/>
          </a:xfrm>
          <a:prstGeom prst="rect">
            <a:avLst/>
          </a:prstGeom>
        </p:spPr>
        <p:txBody>
          <a:bodyPr wrap="none">
            <a:spAutoFit/>
          </a:bodyPr>
          <a:lstStyle/>
          <a:p>
            <a:r>
              <a:rPr lang="hu-HU" sz="2400" b="1" i="1" dirty="0">
                <a:solidFill>
                  <a:srgbClr val="FF0000"/>
                </a:solidFill>
              </a:rPr>
              <a:t>alt. s </a:t>
            </a:r>
            <a:endParaRPr lang="en-US" sz="2400" b="1" i="1" dirty="0">
              <a:solidFill>
                <a:srgbClr val="FF0000"/>
              </a:solidFill>
            </a:endParaRPr>
          </a:p>
        </p:txBody>
      </p:sp>
      <p:sp>
        <p:nvSpPr>
          <p:cNvPr id="20" name="Rectangle 19"/>
          <p:cNvSpPr/>
          <p:nvPr/>
        </p:nvSpPr>
        <p:spPr>
          <a:xfrm>
            <a:off x="5586705" y="5417687"/>
            <a:ext cx="1118453" cy="461665"/>
          </a:xfrm>
          <a:prstGeom prst="rect">
            <a:avLst/>
          </a:prstGeom>
        </p:spPr>
        <p:txBody>
          <a:bodyPr wrap="none">
            <a:spAutoFit/>
          </a:bodyPr>
          <a:lstStyle/>
          <a:p>
            <a:r>
              <a:rPr lang="hu-HU" sz="2400" b="1" i="1" dirty="0">
                <a:solidFill>
                  <a:srgbClr val="FF0000"/>
                </a:solidFill>
              </a:rPr>
              <a:t>alt. s </a:t>
            </a:r>
            <a:endParaRPr lang="en-US" sz="2400" b="1" i="1" dirty="0">
              <a:solidFill>
                <a:srgbClr val="FF0000"/>
              </a:solidFill>
            </a:endParaRPr>
          </a:p>
        </p:txBody>
      </p:sp>
      <p:sp>
        <p:nvSpPr>
          <p:cNvPr id="21" name="Rectangle 20"/>
          <p:cNvSpPr/>
          <p:nvPr/>
        </p:nvSpPr>
        <p:spPr>
          <a:xfrm>
            <a:off x="2044021" y="5415625"/>
            <a:ext cx="2223686" cy="461665"/>
          </a:xfrm>
          <a:prstGeom prst="rect">
            <a:avLst/>
          </a:prstGeom>
        </p:spPr>
        <p:txBody>
          <a:bodyPr wrap="none">
            <a:spAutoFit/>
          </a:bodyPr>
          <a:lstStyle/>
          <a:p>
            <a:r>
              <a:rPr lang="en-US" sz="2400" dirty="0">
                <a:solidFill>
                  <a:srgbClr val="FF0000"/>
                </a:solidFill>
              </a:rPr>
              <a:t>𝑫𝑪𝑩 </a:t>
            </a:r>
            <a:r>
              <a:rPr lang="en-US" sz="2400" dirty="0" smtClean="0">
                <a:solidFill>
                  <a:srgbClr val="FF0000"/>
                </a:solidFill>
              </a:rPr>
              <a:t>= 𝑪𝑫𝑬</a:t>
            </a:r>
            <a:endParaRPr lang="en-US" sz="2400" dirty="0">
              <a:solidFill>
                <a:srgbClr val="FF0000"/>
              </a:solidFill>
            </a:endParaRPr>
          </a:p>
        </p:txBody>
      </p:sp>
      <p:sp>
        <p:nvSpPr>
          <p:cNvPr id="22" name="Rectangle 21"/>
          <p:cNvSpPr/>
          <p:nvPr/>
        </p:nvSpPr>
        <p:spPr>
          <a:xfrm>
            <a:off x="2044021" y="6118104"/>
            <a:ext cx="2572489" cy="461665"/>
          </a:xfrm>
          <a:prstGeom prst="rect">
            <a:avLst/>
          </a:prstGeom>
        </p:spPr>
        <p:txBody>
          <a:bodyPr wrap="none">
            <a:spAutoFit/>
          </a:bodyPr>
          <a:lstStyle/>
          <a:p>
            <a:r>
              <a:rPr lang="en-US" sz="2400" dirty="0">
                <a:solidFill>
                  <a:srgbClr val="FF0000"/>
                </a:solidFill>
              </a:rPr>
              <a:t>∴ </a:t>
            </a:r>
            <a:r>
              <a:rPr lang="en-US" sz="2400" dirty="0" smtClean="0">
                <a:solidFill>
                  <a:srgbClr val="FF0000"/>
                </a:solidFill>
              </a:rPr>
              <a:t></a:t>
            </a:r>
            <a:r>
              <a:rPr lang="en-US" sz="2400" dirty="0">
                <a:solidFill>
                  <a:srgbClr val="FF0000"/>
                </a:solidFill>
              </a:rPr>
              <a:t>𝑨𝑩𝑪 </a:t>
            </a:r>
            <a:r>
              <a:rPr lang="en-US" sz="2400" dirty="0" smtClean="0">
                <a:solidFill>
                  <a:srgbClr val="FF0000"/>
                </a:solidFill>
              </a:rPr>
              <a:t>= </a:t>
            </a:r>
            <a:r>
              <a:rPr lang="en-US" sz="2400" dirty="0">
                <a:solidFill>
                  <a:srgbClr val="FF0000"/>
                </a:solidFill>
              </a:rPr>
              <a:t>𝑪𝑫𝑬 </a:t>
            </a:r>
          </a:p>
        </p:txBody>
      </p:sp>
      <p:sp>
        <p:nvSpPr>
          <p:cNvPr id="3" name="Slide Number Placeholder 2"/>
          <p:cNvSpPr>
            <a:spLocks noGrp="1"/>
          </p:cNvSpPr>
          <p:nvPr>
            <p:ph type="sldNum" sz="quarter" idx="12"/>
          </p:nvPr>
        </p:nvSpPr>
        <p:spPr/>
        <p:txBody>
          <a:bodyPr/>
          <a:lstStyle/>
          <a:p>
            <a:fld id="{6A833C70-B514-744B-8C9F-E82522143AE5}" type="slidenum">
              <a:rPr lang="en-US" sz="1800" smtClean="0"/>
              <a:t>12</a:t>
            </a:fld>
            <a:endParaRPr lang="en-US" dirty="0"/>
          </a:p>
        </p:txBody>
      </p:sp>
    </p:spTree>
    <p:extLst>
      <p:ext uri="{BB962C8B-B14F-4D97-AF65-F5344CB8AC3E}">
        <p14:creationId xmlns:p14="http://schemas.microsoft.com/office/powerpoint/2010/main" val="54811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barn(inVertical)">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barn(inVertical)">
                                      <p:cBhvr>
                                        <p:cTn id="16" dur="500"/>
                                        <p:tgtEl>
                                          <p:spTgt spid="21"/>
                                        </p:tgtEl>
                                      </p:cBhvr>
                                    </p:animEffect>
                                  </p:childTnLst>
                                </p:cTn>
                              </p:par>
                            </p:childTnLst>
                          </p:cTn>
                        </p:par>
                        <p:par>
                          <p:cTn id="17" fill="hold">
                            <p:stCondLst>
                              <p:cond delay="500"/>
                            </p:stCondLst>
                            <p:childTnLst>
                              <p:par>
                                <p:cTn id="18" presetID="16" presetClass="entr" presetSubtype="2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barn(inVertical)">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barn(inVertical)">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3700" y="305026"/>
            <a:ext cx="8567218" cy="1815882"/>
          </a:xfrm>
          <a:prstGeom prst="rect">
            <a:avLst/>
          </a:prstGeom>
        </p:spPr>
        <p:txBody>
          <a:bodyPr wrap="square">
            <a:spAutoFit/>
          </a:bodyPr>
          <a:lstStyle/>
          <a:p>
            <a:r>
              <a:rPr lang="en-US" sz="2800" b="1" dirty="0" smtClean="0"/>
              <a:t>6</a:t>
            </a:r>
            <a:r>
              <a:rPr lang="en-US" sz="2800" b="1" dirty="0"/>
              <a:t>. </a:t>
            </a:r>
            <a:r>
              <a:rPr lang="en-US" sz="2800" b="1" dirty="0" smtClean="0"/>
              <a:t>	  In </a:t>
            </a:r>
            <a:r>
              <a:rPr lang="en-US" sz="2800" b="1" dirty="0"/>
              <a:t>the figure at the right, prove that the sum of the </a:t>
            </a:r>
            <a:r>
              <a:rPr lang="en-US" sz="2800" b="1" dirty="0" smtClean="0"/>
              <a:t>	  	  angles </a:t>
            </a:r>
            <a:r>
              <a:rPr lang="en-US" sz="2800" b="1" dirty="0"/>
              <a:t>marked by arrows is 900°. </a:t>
            </a:r>
            <a:endParaRPr lang="en-US" sz="2800" dirty="0"/>
          </a:p>
          <a:p>
            <a:r>
              <a:rPr lang="en-US" sz="2600" dirty="0">
                <a:solidFill>
                  <a:srgbClr val="0000FF"/>
                </a:solidFill>
              </a:rPr>
              <a:t>(You will need to write in several labels into the diagram for this proof.) </a:t>
            </a:r>
          </a:p>
        </p:txBody>
      </p:sp>
      <p:sp>
        <p:nvSpPr>
          <p:cNvPr id="15" name="TextBox 14"/>
          <p:cNvSpPr txBox="1"/>
          <p:nvPr/>
        </p:nvSpPr>
        <p:spPr>
          <a:xfrm>
            <a:off x="245653" y="2137915"/>
            <a:ext cx="5431247" cy="523220"/>
          </a:xfrm>
          <a:prstGeom prst="rect">
            <a:avLst/>
          </a:prstGeom>
          <a:noFill/>
        </p:spPr>
        <p:txBody>
          <a:bodyPr wrap="square" rtlCol="0">
            <a:spAutoFit/>
          </a:bodyPr>
          <a:lstStyle/>
          <a:p>
            <a:r>
              <a:rPr lang="en-US" sz="2800" b="1" dirty="0" smtClean="0"/>
              <a:t>       Statement			</a:t>
            </a:r>
            <a:r>
              <a:rPr lang="en-US" sz="2800" b="1" dirty="0"/>
              <a:t> </a:t>
            </a:r>
            <a:r>
              <a:rPr lang="en-US" sz="2800" b="1" dirty="0" smtClean="0"/>
              <a:t>    Reason</a:t>
            </a:r>
            <a:endParaRPr lang="en-US" sz="2800" b="1" dirty="0"/>
          </a:p>
        </p:txBody>
      </p:sp>
      <p:cxnSp>
        <p:nvCxnSpPr>
          <p:cNvPr id="16" name="Straight Connector 15"/>
          <p:cNvCxnSpPr/>
          <p:nvPr/>
        </p:nvCxnSpPr>
        <p:spPr>
          <a:xfrm>
            <a:off x="3180436" y="2120908"/>
            <a:ext cx="13826" cy="38167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73700" y="2704848"/>
            <a:ext cx="543124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437978" y="4814042"/>
            <a:ext cx="4835115" cy="461665"/>
          </a:xfrm>
          <a:prstGeom prst="rect">
            <a:avLst/>
          </a:prstGeom>
          <a:solidFill>
            <a:schemeClr val="bg1"/>
          </a:solidFill>
        </p:spPr>
        <p:txBody>
          <a:bodyPr wrap="none">
            <a:spAutoFit/>
          </a:bodyPr>
          <a:lstStyle/>
          <a:p>
            <a:r>
              <a:rPr lang="en-US" sz="2400" dirty="0" smtClean="0">
                <a:solidFill>
                  <a:srgbClr val="FF0000"/>
                </a:solidFill>
              </a:rPr>
              <a:t>𝒂</a:t>
            </a:r>
            <a:r>
              <a:rPr lang="en-US" sz="2400" dirty="0">
                <a:solidFill>
                  <a:srgbClr val="FF0000"/>
                </a:solidFill>
              </a:rPr>
              <a:t>+𝒃+𝒄+𝒅+𝒆+𝒇+𝒈+𝒉+𝒊+𝒌+𝒎=𝟏𝟎𝟖𝟎</a:t>
            </a:r>
            <a:r>
              <a:rPr lang="en-US" sz="2400" dirty="0" smtClean="0">
                <a:solidFill>
                  <a:srgbClr val="FF0000"/>
                </a:solidFill>
              </a:rPr>
              <a:t>°</a:t>
            </a:r>
            <a:endParaRPr lang="en-US" sz="2400" b="1" i="1" dirty="0">
              <a:solidFill>
                <a:srgbClr val="FF0000"/>
              </a:solidFill>
            </a:endParaRPr>
          </a:p>
        </p:txBody>
      </p:sp>
      <p:sp>
        <p:nvSpPr>
          <p:cNvPr id="2" name="Rectangle 1"/>
          <p:cNvSpPr/>
          <p:nvPr/>
        </p:nvSpPr>
        <p:spPr>
          <a:xfrm>
            <a:off x="437978" y="2821673"/>
            <a:ext cx="2742458" cy="461665"/>
          </a:xfrm>
          <a:prstGeom prst="rect">
            <a:avLst/>
          </a:prstGeom>
        </p:spPr>
        <p:txBody>
          <a:bodyPr wrap="none">
            <a:spAutoFit/>
          </a:bodyPr>
          <a:lstStyle/>
          <a:p>
            <a:r>
              <a:rPr lang="en-US" sz="2400" dirty="0" smtClean="0">
                <a:solidFill>
                  <a:srgbClr val="FF0000"/>
                </a:solidFill>
              </a:rPr>
              <a:t>𝒂 + 𝒃 + 𝒄 + 𝒅 = 𝟑𝟔𝟎</a:t>
            </a:r>
            <a:r>
              <a:rPr lang="en-US" sz="2400" dirty="0">
                <a:solidFill>
                  <a:srgbClr val="FF0000"/>
                </a:solidFill>
              </a:rPr>
              <a:t>° </a:t>
            </a:r>
          </a:p>
        </p:txBody>
      </p:sp>
      <p:sp>
        <p:nvSpPr>
          <p:cNvPr id="3" name="Rectangle 2"/>
          <p:cNvSpPr/>
          <p:nvPr/>
        </p:nvSpPr>
        <p:spPr>
          <a:xfrm>
            <a:off x="437978" y="3373223"/>
            <a:ext cx="2756284" cy="461665"/>
          </a:xfrm>
          <a:prstGeom prst="rect">
            <a:avLst/>
          </a:prstGeom>
        </p:spPr>
        <p:txBody>
          <a:bodyPr wrap="none">
            <a:spAutoFit/>
          </a:bodyPr>
          <a:lstStyle/>
          <a:p>
            <a:r>
              <a:rPr lang="en-US" sz="2400" dirty="0" smtClean="0">
                <a:solidFill>
                  <a:srgbClr val="FF0000"/>
                </a:solidFill>
              </a:rPr>
              <a:t>𝒆 + 𝒇 + 𝒈 + 𝒉 = 𝟑𝟔𝟎</a:t>
            </a:r>
            <a:r>
              <a:rPr lang="en-US" sz="2400" dirty="0">
                <a:solidFill>
                  <a:srgbClr val="FF0000"/>
                </a:solidFill>
              </a:rPr>
              <a:t>° </a:t>
            </a:r>
          </a:p>
        </p:txBody>
      </p:sp>
      <p:sp>
        <p:nvSpPr>
          <p:cNvPr id="5" name="Rectangle 4"/>
          <p:cNvSpPr/>
          <p:nvPr/>
        </p:nvSpPr>
        <p:spPr>
          <a:xfrm>
            <a:off x="437978" y="4019918"/>
            <a:ext cx="2718713" cy="461665"/>
          </a:xfrm>
          <a:prstGeom prst="rect">
            <a:avLst/>
          </a:prstGeom>
        </p:spPr>
        <p:txBody>
          <a:bodyPr wrap="none">
            <a:spAutoFit/>
          </a:bodyPr>
          <a:lstStyle/>
          <a:p>
            <a:r>
              <a:rPr lang="en-US" sz="2400" dirty="0" smtClean="0">
                <a:solidFill>
                  <a:srgbClr val="FF0000"/>
                </a:solidFill>
              </a:rPr>
              <a:t>𝒊 + 𝒋 + 𝒌 + 𝒎 = 𝟑𝟔𝟎°</a:t>
            </a:r>
            <a:endParaRPr lang="en-US" sz="2400" dirty="0">
              <a:solidFill>
                <a:srgbClr val="FF0000"/>
              </a:solidFill>
            </a:endParaRPr>
          </a:p>
        </p:txBody>
      </p:sp>
      <p:sp>
        <p:nvSpPr>
          <p:cNvPr id="8" name="Rectangle 7"/>
          <p:cNvSpPr/>
          <p:nvPr/>
        </p:nvSpPr>
        <p:spPr>
          <a:xfrm>
            <a:off x="437978" y="5466155"/>
            <a:ext cx="2225339" cy="461665"/>
          </a:xfrm>
          <a:prstGeom prst="rect">
            <a:avLst/>
          </a:prstGeom>
        </p:spPr>
        <p:txBody>
          <a:bodyPr wrap="none">
            <a:spAutoFit/>
          </a:bodyPr>
          <a:lstStyle/>
          <a:p>
            <a:r>
              <a:rPr lang="en-US" sz="2400" dirty="0" smtClean="0">
                <a:solidFill>
                  <a:srgbClr val="FF0000"/>
                </a:solidFill>
              </a:rPr>
              <a:t>𝒅 + 𝒉 + 𝒊 = 𝟏𝟖𝟎°</a:t>
            </a:r>
            <a:endParaRPr lang="en-US" sz="2400" dirty="0">
              <a:solidFill>
                <a:srgbClr val="FF0000"/>
              </a:solidFill>
            </a:endParaRPr>
          </a:p>
        </p:txBody>
      </p:sp>
      <p:sp>
        <p:nvSpPr>
          <p:cNvPr id="9" name="Rectangle 8"/>
          <p:cNvSpPr/>
          <p:nvPr/>
        </p:nvSpPr>
        <p:spPr>
          <a:xfrm>
            <a:off x="437978" y="6081558"/>
            <a:ext cx="4484521" cy="461665"/>
          </a:xfrm>
          <a:prstGeom prst="rect">
            <a:avLst/>
          </a:prstGeom>
        </p:spPr>
        <p:txBody>
          <a:bodyPr wrap="none">
            <a:spAutoFit/>
          </a:bodyPr>
          <a:lstStyle/>
          <a:p>
            <a:r>
              <a:rPr lang="en-US" sz="2400" dirty="0">
                <a:solidFill>
                  <a:srgbClr val="FF0000"/>
                </a:solidFill>
              </a:rPr>
              <a:t>∴ </a:t>
            </a:r>
            <a:r>
              <a:rPr lang="en-US" sz="2400" dirty="0" smtClean="0">
                <a:solidFill>
                  <a:srgbClr val="FF0000"/>
                </a:solidFill>
              </a:rPr>
              <a:t> 𝒂+𝒃+𝒄+𝒆+𝒇+𝒈+𝒋+𝒌+𝒎 = 𝟗𝟎𝟎°</a:t>
            </a:r>
            <a:endParaRPr lang="en-US" sz="2400" dirty="0">
              <a:solidFill>
                <a:srgbClr val="FF0000"/>
              </a:solidFill>
            </a:endParaRPr>
          </a:p>
        </p:txBody>
      </p:sp>
      <p:sp>
        <p:nvSpPr>
          <p:cNvPr id="10" name="Rectangle 9"/>
          <p:cNvSpPr/>
          <p:nvPr/>
        </p:nvSpPr>
        <p:spPr>
          <a:xfrm>
            <a:off x="3743043" y="2810382"/>
            <a:ext cx="1618740" cy="461665"/>
          </a:xfrm>
          <a:prstGeom prst="rect">
            <a:avLst/>
          </a:prstGeom>
        </p:spPr>
        <p:txBody>
          <a:bodyPr wrap="none">
            <a:spAutoFit/>
          </a:bodyPr>
          <a:lstStyle/>
          <a:p>
            <a:r>
              <a:rPr lang="en-US" sz="2400" b="1" i="1" dirty="0">
                <a:solidFill>
                  <a:srgbClr val="FF0000"/>
                </a:solidFill>
              </a:rPr>
              <a:t>s at a pt. </a:t>
            </a:r>
          </a:p>
        </p:txBody>
      </p:sp>
      <p:sp>
        <p:nvSpPr>
          <p:cNvPr id="23" name="Rectangle 22"/>
          <p:cNvSpPr/>
          <p:nvPr/>
        </p:nvSpPr>
        <p:spPr>
          <a:xfrm>
            <a:off x="3836941" y="3357254"/>
            <a:ext cx="1618740" cy="461665"/>
          </a:xfrm>
          <a:prstGeom prst="rect">
            <a:avLst/>
          </a:prstGeom>
        </p:spPr>
        <p:txBody>
          <a:bodyPr wrap="none">
            <a:spAutoFit/>
          </a:bodyPr>
          <a:lstStyle/>
          <a:p>
            <a:r>
              <a:rPr lang="en-US" sz="2400" b="1" i="1" dirty="0">
                <a:solidFill>
                  <a:srgbClr val="FF0000"/>
                </a:solidFill>
              </a:rPr>
              <a:t>s at a pt. </a:t>
            </a:r>
          </a:p>
        </p:txBody>
      </p:sp>
      <p:sp>
        <p:nvSpPr>
          <p:cNvPr id="24" name="Rectangle 23"/>
          <p:cNvSpPr/>
          <p:nvPr/>
        </p:nvSpPr>
        <p:spPr>
          <a:xfrm>
            <a:off x="3836941" y="4012092"/>
            <a:ext cx="1618740" cy="461665"/>
          </a:xfrm>
          <a:prstGeom prst="rect">
            <a:avLst/>
          </a:prstGeom>
        </p:spPr>
        <p:txBody>
          <a:bodyPr wrap="none">
            <a:spAutoFit/>
          </a:bodyPr>
          <a:lstStyle/>
          <a:p>
            <a:r>
              <a:rPr lang="en-US" sz="2400" b="1" i="1" dirty="0">
                <a:solidFill>
                  <a:srgbClr val="FF0000"/>
                </a:solidFill>
              </a:rPr>
              <a:t>s at a pt. </a:t>
            </a:r>
          </a:p>
        </p:txBody>
      </p:sp>
      <p:sp>
        <p:nvSpPr>
          <p:cNvPr id="25" name="Rectangle 24"/>
          <p:cNvSpPr/>
          <p:nvPr/>
        </p:nvSpPr>
        <p:spPr>
          <a:xfrm>
            <a:off x="3836941" y="5476036"/>
            <a:ext cx="2019290" cy="461665"/>
          </a:xfrm>
          <a:prstGeom prst="rect">
            <a:avLst/>
          </a:prstGeom>
        </p:spPr>
        <p:txBody>
          <a:bodyPr wrap="none">
            <a:spAutoFit/>
          </a:bodyPr>
          <a:lstStyle/>
          <a:p>
            <a:r>
              <a:rPr lang="en-US" sz="2400" dirty="0">
                <a:solidFill>
                  <a:srgbClr val="FF0000"/>
                </a:solidFill>
              </a:rPr>
              <a:t> </a:t>
            </a:r>
            <a:r>
              <a:rPr lang="en-US" sz="2400" b="1" i="1" dirty="0" smtClean="0">
                <a:solidFill>
                  <a:srgbClr val="FF0000"/>
                </a:solidFill>
              </a:rPr>
              <a:t>sum </a:t>
            </a:r>
            <a:r>
              <a:rPr lang="en-US" sz="2400" b="1" i="1" dirty="0">
                <a:solidFill>
                  <a:srgbClr val="FF0000"/>
                </a:solidFill>
              </a:rPr>
              <a:t>of a </a:t>
            </a:r>
            <a:r>
              <a:rPr lang="en-US" sz="2400" dirty="0" smtClean="0">
                <a:solidFill>
                  <a:srgbClr val="FF0000"/>
                </a:solidFill>
              </a:rPr>
              <a:t>△</a:t>
            </a:r>
            <a:endParaRPr lang="en-US" sz="2400" b="1" i="1" dirty="0">
              <a:solidFill>
                <a:srgbClr val="FF0000"/>
              </a:solidFill>
            </a:endParaRPr>
          </a:p>
        </p:txBody>
      </p:sp>
      <p:pic>
        <p:nvPicPr>
          <p:cNvPr id="27" name="Picture 26"/>
          <p:cNvPicPr>
            <a:picLocks noChangeAspect="1"/>
          </p:cNvPicPr>
          <p:nvPr/>
        </p:nvPicPr>
        <p:blipFill>
          <a:blip r:embed="rId2"/>
          <a:stretch>
            <a:fillRect/>
          </a:stretch>
        </p:blipFill>
        <p:spPr>
          <a:xfrm>
            <a:off x="5704947" y="2543330"/>
            <a:ext cx="3439053" cy="3001630"/>
          </a:xfrm>
          <a:prstGeom prst="rect">
            <a:avLst/>
          </a:prstGeom>
        </p:spPr>
      </p:pic>
      <p:sp>
        <p:nvSpPr>
          <p:cNvPr id="18" name="TextBox 17"/>
          <p:cNvSpPr txBox="1"/>
          <p:nvPr/>
        </p:nvSpPr>
        <p:spPr>
          <a:xfrm>
            <a:off x="6189376" y="3746567"/>
            <a:ext cx="419143" cy="400110"/>
          </a:xfrm>
          <a:prstGeom prst="rect">
            <a:avLst/>
          </a:prstGeom>
          <a:noFill/>
        </p:spPr>
        <p:txBody>
          <a:bodyPr wrap="none" rtlCol="0">
            <a:spAutoFit/>
          </a:bodyPr>
          <a:lstStyle/>
          <a:p>
            <a:r>
              <a:rPr lang="en-US" sz="2000" b="1" i="1" dirty="0" smtClean="0">
                <a:solidFill>
                  <a:srgbClr val="0000FF"/>
                </a:solidFill>
                <a:latin typeface="Georgia"/>
                <a:cs typeface="Georgia"/>
              </a:rPr>
              <a:t>a</a:t>
            </a:r>
            <a:endParaRPr lang="en-US" sz="2000" b="1" i="1" dirty="0">
              <a:solidFill>
                <a:srgbClr val="0000FF"/>
              </a:solidFill>
              <a:latin typeface="Georgia"/>
              <a:cs typeface="Georgia"/>
            </a:endParaRPr>
          </a:p>
        </p:txBody>
      </p:sp>
      <p:sp>
        <p:nvSpPr>
          <p:cNvPr id="19" name="TextBox 18"/>
          <p:cNvSpPr txBox="1"/>
          <p:nvPr/>
        </p:nvSpPr>
        <p:spPr>
          <a:xfrm>
            <a:off x="5856231" y="4273702"/>
            <a:ext cx="416262" cy="400110"/>
          </a:xfrm>
          <a:prstGeom prst="rect">
            <a:avLst/>
          </a:prstGeom>
          <a:noFill/>
        </p:spPr>
        <p:txBody>
          <a:bodyPr wrap="none" rtlCol="0">
            <a:spAutoFit/>
          </a:bodyPr>
          <a:lstStyle/>
          <a:p>
            <a:r>
              <a:rPr lang="en-US" sz="2000" b="1" i="1" dirty="0">
                <a:solidFill>
                  <a:srgbClr val="0000FF"/>
                </a:solidFill>
                <a:latin typeface="Georgia"/>
                <a:cs typeface="Georgia"/>
              </a:rPr>
              <a:t>b</a:t>
            </a:r>
            <a:endParaRPr lang="en-US" sz="2000" b="1" i="1" dirty="0">
              <a:solidFill>
                <a:srgbClr val="0000FF"/>
              </a:solidFill>
              <a:latin typeface="Georgia"/>
              <a:cs typeface="Georgia"/>
            </a:endParaRPr>
          </a:p>
        </p:txBody>
      </p:sp>
      <p:sp>
        <p:nvSpPr>
          <p:cNvPr id="21" name="TextBox 20"/>
          <p:cNvSpPr txBox="1"/>
          <p:nvPr/>
        </p:nvSpPr>
        <p:spPr>
          <a:xfrm>
            <a:off x="6414915" y="4485709"/>
            <a:ext cx="387208" cy="400110"/>
          </a:xfrm>
          <a:prstGeom prst="rect">
            <a:avLst/>
          </a:prstGeom>
          <a:noFill/>
        </p:spPr>
        <p:txBody>
          <a:bodyPr wrap="none" rtlCol="0">
            <a:spAutoFit/>
          </a:bodyPr>
          <a:lstStyle/>
          <a:p>
            <a:r>
              <a:rPr lang="en-US" sz="2000" b="1" i="1" dirty="0">
                <a:solidFill>
                  <a:srgbClr val="0000FF"/>
                </a:solidFill>
                <a:latin typeface="Georgia"/>
                <a:cs typeface="Georgia"/>
              </a:rPr>
              <a:t>c</a:t>
            </a:r>
            <a:endParaRPr lang="en-US" sz="2000" b="1" i="1" dirty="0">
              <a:solidFill>
                <a:srgbClr val="0000FF"/>
              </a:solidFill>
              <a:latin typeface="Georgia"/>
              <a:cs typeface="Georgia"/>
            </a:endParaRPr>
          </a:p>
        </p:txBody>
      </p:sp>
      <p:sp>
        <p:nvSpPr>
          <p:cNvPr id="22" name="TextBox 21"/>
          <p:cNvSpPr txBox="1"/>
          <p:nvPr/>
        </p:nvSpPr>
        <p:spPr>
          <a:xfrm>
            <a:off x="6747090" y="4012092"/>
            <a:ext cx="419769" cy="400110"/>
          </a:xfrm>
          <a:prstGeom prst="rect">
            <a:avLst/>
          </a:prstGeom>
          <a:noFill/>
        </p:spPr>
        <p:txBody>
          <a:bodyPr wrap="none" rtlCol="0">
            <a:spAutoFit/>
          </a:bodyPr>
          <a:lstStyle/>
          <a:p>
            <a:r>
              <a:rPr lang="en-US" sz="2000" b="1" i="1" dirty="0">
                <a:solidFill>
                  <a:srgbClr val="0000FF"/>
                </a:solidFill>
                <a:latin typeface="Georgia"/>
                <a:cs typeface="Georgia"/>
              </a:rPr>
              <a:t>d</a:t>
            </a:r>
            <a:endParaRPr lang="en-US" sz="2000" b="1" i="1" dirty="0">
              <a:solidFill>
                <a:srgbClr val="0000FF"/>
              </a:solidFill>
              <a:latin typeface="Georgia"/>
              <a:cs typeface="Georgia"/>
            </a:endParaRPr>
          </a:p>
        </p:txBody>
      </p:sp>
      <p:sp>
        <p:nvSpPr>
          <p:cNvPr id="26" name="TextBox 25"/>
          <p:cNvSpPr txBox="1"/>
          <p:nvPr/>
        </p:nvSpPr>
        <p:spPr>
          <a:xfrm>
            <a:off x="6713158" y="3157199"/>
            <a:ext cx="392718" cy="400110"/>
          </a:xfrm>
          <a:prstGeom prst="rect">
            <a:avLst/>
          </a:prstGeom>
          <a:noFill/>
        </p:spPr>
        <p:txBody>
          <a:bodyPr wrap="none" rtlCol="0">
            <a:spAutoFit/>
          </a:bodyPr>
          <a:lstStyle/>
          <a:p>
            <a:r>
              <a:rPr lang="en-US" sz="2000" b="1" i="1" dirty="0" smtClean="0">
                <a:solidFill>
                  <a:srgbClr val="0000FF"/>
                </a:solidFill>
                <a:latin typeface="Georgia"/>
                <a:cs typeface="Georgia"/>
              </a:rPr>
              <a:t>e</a:t>
            </a:r>
            <a:endParaRPr lang="en-US" sz="2000" b="1" i="1" dirty="0">
              <a:solidFill>
                <a:srgbClr val="0000FF"/>
              </a:solidFill>
              <a:latin typeface="Georgia"/>
              <a:cs typeface="Georgia"/>
            </a:endParaRPr>
          </a:p>
        </p:txBody>
      </p:sp>
      <p:sp>
        <p:nvSpPr>
          <p:cNvPr id="28" name="TextBox 27"/>
          <p:cNvSpPr txBox="1"/>
          <p:nvPr/>
        </p:nvSpPr>
        <p:spPr>
          <a:xfrm>
            <a:off x="7217857" y="2757089"/>
            <a:ext cx="399781" cy="400110"/>
          </a:xfrm>
          <a:prstGeom prst="rect">
            <a:avLst/>
          </a:prstGeom>
          <a:noFill/>
        </p:spPr>
        <p:txBody>
          <a:bodyPr wrap="none" rtlCol="0">
            <a:spAutoFit/>
          </a:bodyPr>
          <a:lstStyle/>
          <a:p>
            <a:r>
              <a:rPr lang="en-US" sz="2000" b="1" i="1" dirty="0">
                <a:solidFill>
                  <a:srgbClr val="0000FF"/>
                </a:solidFill>
                <a:latin typeface="Georgia"/>
                <a:cs typeface="Georgia"/>
              </a:rPr>
              <a:t>f</a:t>
            </a:r>
            <a:endParaRPr lang="en-US" sz="2000" b="1" i="1" dirty="0">
              <a:solidFill>
                <a:srgbClr val="0000FF"/>
              </a:solidFill>
              <a:latin typeface="Georgia"/>
              <a:cs typeface="Georgia"/>
            </a:endParaRPr>
          </a:p>
        </p:txBody>
      </p:sp>
      <p:sp>
        <p:nvSpPr>
          <p:cNvPr id="29" name="TextBox 28"/>
          <p:cNvSpPr txBox="1"/>
          <p:nvPr/>
        </p:nvSpPr>
        <p:spPr>
          <a:xfrm>
            <a:off x="7617638" y="3221456"/>
            <a:ext cx="416388" cy="400110"/>
          </a:xfrm>
          <a:prstGeom prst="rect">
            <a:avLst/>
          </a:prstGeom>
          <a:noFill/>
        </p:spPr>
        <p:txBody>
          <a:bodyPr wrap="none" rtlCol="0">
            <a:spAutoFit/>
          </a:bodyPr>
          <a:lstStyle/>
          <a:p>
            <a:r>
              <a:rPr lang="en-US" sz="2000" b="1" i="1" dirty="0">
                <a:solidFill>
                  <a:srgbClr val="0000FF"/>
                </a:solidFill>
                <a:latin typeface="Georgia"/>
                <a:cs typeface="Georgia"/>
              </a:rPr>
              <a:t>g</a:t>
            </a:r>
            <a:endParaRPr lang="en-US" sz="2000" b="1" i="1" dirty="0">
              <a:solidFill>
                <a:srgbClr val="0000FF"/>
              </a:solidFill>
              <a:latin typeface="Georgia"/>
              <a:cs typeface="Georgia"/>
            </a:endParaRPr>
          </a:p>
        </p:txBody>
      </p:sp>
      <p:sp>
        <p:nvSpPr>
          <p:cNvPr id="30" name="TextBox 29"/>
          <p:cNvSpPr txBox="1"/>
          <p:nvPr/>
        </p:nvSpPr>
        <p:spPr>
          <a:xfrm>
            <a:off x="7160222" y="3546512"/>
            <a:ext cx="423025" cy="400110"/>
          </a:xfrm>
          <a:prstGeom prst="rect">
            <a:avLst/>
          </a:prstGeom>
          <a:noFill/>
        </p:spPr>
        <p:txBody>
          <a:bodyPr wrap="none" rtlCol="0">
            <a:spAutoFit/>
          </a:bodyPr>
          <a:lstStyle/>
          <a:p>
            <a:r>
              <a:rPr lang="en-US" sz="2000" b="1" i="1" dirty="0">
                <a:solidFill>
                  <a:srgbClr val="0000FF"/>
                </a:solidFill>
                <a:latin typeface="Georgia"/>
                <a:cs typeface="Georgia"/>
              </a:rPr>
              <a:t>h</a:t>
            </a:r>
            <a:endParaRPr lang="en-US" sz="2000" b="1" i="1" dirty="0">
              <a:solidFill>
                <a:srgbClr val="0000FF"/>
              </a:solidFill>
              <a:latin typeface="Georgia"/>
              <a:cs typeface="Georgia"/>
            </a:endParaRPr>
          </a:p>
        </p:txBody>
      </p:sp>
      <p:sp>
        <p:nvSpPr>
          <p:cNvPr id="31" name="TextBox 30"/>
          <p:cNvSpPr txBox="1"/>
          <p:nvPr/>
        </p:nvSpPr>
        <p:spPr>
          <a:xfrm>
            <a:off x="7567379" y="4073647"/>
            <a:ext cx="343626" cy="400110"/>
          </a:xfrm>
          <a:prstGeom prst="rect">
            <a:avLst/>
          </a:prstGeom>
          <a:noFill/>
        </p:spPr>
        <p:txBody>
          <a:bodyPr wrap="none" rtlCol="0">
            <a:spAutoFit/>
          </a:bodyPr>
          <a:lstStyle/>
          <a:p>
            <a:r>
              <a:rPr lang="en-US" sz="2000" b="1" i="1" dirty="0">
                <a:solidFill>
                  <a:srgbClr val="0000FF"/>
                </a:solidFill>
                <a:latin typeface="Georgia"/>
                <a:cs typeface="Georgia"/>
              </a:rPr>
              <a:t>i</a:t>
            </a:r>
            <a:endParaRPr lang="en-US" sz="2000" b="1" i="1" dirty="0">
              <a:solidFill>
                <a:srgbClr val="0000FF"/>
              </a:solidFill>
              <a:latin typeface="Georgia"/>
              <a:cs typeface="Georgia"/>
            </a:endParaRPr>
          </a:p>
        </p:txBody>
      </p:sp>
      <p:sp>
        <p:nvSpPr>
          <p:cNvPr id="32" name="TextBox 31"/>
          <p:cNvSpPr txBox="1"/>
          <p:nvPr/>
        </p:nvSpPr>
        <p:spPr>
          <a:xfrm>
            <a:off x="8418908" y="3910155"/>
            <a:ext cx="382825" cy="400110"/>
          </a:xfrm>
          <a:prstGeom prst="rect">
            <a:avLst/>
          </a:prstGeom>
          <a:noFill/>
        </p:spPr>
        <p:txBody>
          <a:bodyPr wrap="none" rtlCol="0">
            <a:spAutoFit/>
          </a:bodyPr>
          <a:lstStyle/>
          <a:p>
            <a:r>
              <a:rPr lang="en-US" sz="2000" b="1" i="1" dirty="0">
                <a:solidFill>
                  <a:srgbClr val="0000FF"/>
                </a:solidFill>
                <a:latin typeface="Georgia"/>
                <a:cs typeface="Georgia"/>
              </a:rPr>
              <a:t>j</a:t>
            </a:r>
            <a:endParaRPr lang="en-US" sz="2000" b="1" i="1" dirty="0">
              <a:solidFill>
                <a:srgbClr val="0000FF"/>
              </a:solidFill>
              <a:latin typeface="Georgia"/>
              <a:cs typeface="Georgia"/>
            </a:endParaRPr>
          </a:p>
        </p:txBody>
      </p:sp>
      <p:sp>
        <p:nvSpPr>
          <p:cNvPr id="33" name="TextBox 32"/>
          <p:cNvSpPr txBox="1"/>
          <p:nvPr/>
        </p:nvSpPr>
        <p:spPr>
          <a:xfrm>
            <a:off x="8387474" y="4524341"/>
            <a:ext cx="414259" cy="400110"/>
          </a:xfrm>
          <a:prstGeom prst="rect">
            <a:avLst/>
          </a:prstGeom>
          <a:noFill/>
        </p:spPr>
        <p:txBody>
          <a:bodyPr wrap="none" rtlCol="0">
            <a:spAutoFit/>
          </a:bodyPr>
          <a:lstStyle/>
          <a:p>
            <a:r>
              <a:rPr lang="en-US" sz="2000" b="1" i="1" dirty="0" smtClean="0">
                <a:solidFill>
                  <a:srgbClr val="0000FF"/>
                </a:solidFill>
                <a:latin typeface="Georgia"/>
                <a:cs typeface="Georgia"/>
              </a:rPr>
              <a:t>k</a:t>
            </a:r>
            <a:endParaRPr lang="en-US" sz="2000" b="1" i="1" dirty="0">
              <a:solidFill>
                <a:srgbClr val="0000FF"/>
              </a:solidFill>
              <a:latin typeface="Georgia"/>
              <a:cs typeface="Georgia"/>
            </a:endParaRPr>
          </a:p>
        </p:txBody>
      </p:sp>
      <p:sp>
        <p:nvSpPr>
          <p:cNvPr id="34" name="TextBox 33"/>
          <p:cNvSpPr txBox="1"/>
          <p:nvPr/>
        </p:nvSpPr>
        <p:spPr>
          <a:xfrm>
            <a:off x="7669210" y="4613987"/>
            <a:ext cx="506807" cy="400110"/>
          </a:xfrm>
          <a:prstGeom prst="rect">
            <a:avLst/>
          </a:prstGeom>
          <a:noFill/>
        </p:spPr>
        <p:txBody>
          <a:bodyPr wrap="none" rtlCol="0">
            <a:spAutoFit/>
          </a:bodyPr>
          <a:lstStyle/>
          <a:p>
            <a:r>
              <a:rPr lang="en-US" sz="2000" b="1" i="1" dirty="0">
                <a:solidFill>
                  <a:srgbClr val="0000FF"/>
                </a:solidFill>
                <a:latin typeface="Georgia"/>
                <a:cs typeface="Georgia"/>
              </a:rPr>
              <a:t>m</a:t>
            </a:r>
            <a:endParaRPr lang="en-US" sz="2000" b="1" i="1" dirty="0">
              <a:solidFill>
                <a:srgbClr val="0000FF"/>
              </a:solidFill>
              <a:latin typeface="Georgia"/>
              <a:cs typeface="Georgia"/>
            </a:endParaRPr>
          </a:p>
        </p:txBody>
      </p:sp>
      <p:sp>
        <p:nvSpPr>
          <p:cNvPr id="6" name="Slide Number Placeholder 5"/>
          <p:cNvSpPr>
            <a:spLocks noGrp="1"/>
          </p:cNvSpPr>
          <p:nvPr>
            <p:ph type="sldNum" sz="quarter" idx="12"/>
          </p:nvPr>
        </p:nvSpPr>
        <p:spPr/>
        <p:txBody>
          <a:bodyPr/>
          <a:lstStyle/>
          <a:p>
            <a:fld id="{6A833C70-B514-744B-8C9F-E82522143AE5}" type="slidenum">
              <a:rPr lang="en-US" sz="1800" smtClean="0"/>
              <a:t>13</a:t>
            </a:fld>
            <a:endParaRPr lang="en-US" sz="1800" dirty="0"/>
          </a:p>
        </p:txBody>
      </p:sp>
    </p:spTree>
    <p:extLst>
      <p:ext uri="{BB962C8B-B14F-4D97-AF65-F5344CB8AC3E}">
        <p14:creationId xmlns:p14="http://schemas.microsoft.com/office/powerpoint/2010/main" val="15724744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dissolve">
                                      <p:cBhvr>
                                        <p:cTn id="7" dur="500"/>
                                        <p:tgtEl>
                                          <p:spTgt spid="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dissolve">
                                      <p:cBhvr>
                                        <p:cTn id="10" dur="500"/>
                                        <p:tgtEl>
                                          <p:spTgt spid="2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dissolve">
                                      <p:cBhvr>
                                        <p:cTn id="13" dur="500"/>
                                        <p:tgtEl>
                                          <p:spTgt spid="2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dissolve">
                                      <p:cBhvr>
                                        <p:cTn id="16" dur="500"/>
                                        <p:tgtEl>
                                          <p:spTgt spid="3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dissolve">
                                      <p:cBhvr>
                                        <p:cTn id="19" dur="500"/>
                                        <p:tgtEl>
                                          <p:spTgt spid="1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dissolve">
                                      <p:cBhvr>
                                        <p:cTn id="22" dur="500"/>
                                        <p:tgtEl>
                                          <p:spTgt spid="2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dissolve">
                                      <p:cBhvr>
                                        <p:cTn id="28" dur="500"/>
                                        <p:tgtEl>
                                          <p:spTgt spid="2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dissolve">
                                      <p:cBhvr>
                                        <p:cTn id="31" dur="500"/>
                                        <p:tgtEl>
                                          <p:spTgt spid="3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dissolve">
                                      <p:cBhvr>
                                        <p:cTn id="34" dur="500"/>
                                        <p:tgtEl>
                                          <p:spTgt spid="3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dissolve">
                                      <p:cBhvr>
                                        <p:cTn id="37" dur="500"/>
                                        <p:tgtEl>
                                          <p:spTgt spid="3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dissolve">
                                      <p:cBhvr>
                                        <p:cTn id="40" dur="500"/>
                                        <p:tgtEl>
                                          <p:spTgt spid="34"/>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arn(inVertical)">
                                      <p:cBhvr>
                                        <p:cTn id="45" dur="500"/>
                                        <p:tgtEl>
                                          <p:spTgt spid="2"/>
                                        </p:tgtEl>
                                      </p:cBhvr>
                                    </p:animEffect>
                                  </p:childTnLst>
                                </p:cTn>
                              </p:par>
                            </p:childTnLst>
                          </p:cTn>
                        </p:par>
                        <p:par>
                          <p:cTn id="46" fill="hold">
                            <p:stCondLst>
                              <p:cond delay="500"/>
                            </p:stCondLst>
                            <p:childTnLst>
                              <p:par>
                                <p:cTn id="47" presetID="16" presetClass="entr" presetSubtype="21" fill="hold" grpId="0"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barn(inVertical)">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barn(inVertical)">
                                      <p:cBhvr>
                                        <p:cTn id="54" dur="500"/>
                                        <p:tgtEl>
                                          <p:spTgt spid="3"/>
                                        </p:tgtEl>
                                      </p:cBhvr>
                                    </p:animEffect>
                                  </p:childTnLst>
                                </p:cTn>
                              </p:par>
                            </p:childTnLst>
                          </p:cTn>
                        </p:par>
                        <p:par>
                          <p:cTn id="55" fill="hold">
                            <p:stCondLst>
                              <p:cond delay="500"/>
                            </p:stCondLst>
                            <p:childTnLst>
                              <p:par>
                                <p:cTn id="56" presetID="16" presetClass="entr" presetSubtype="21"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barn(inVertical)">
                                      <p:cBhvr>
                                        <p:cTn id="58" dur="500"/>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barn(inVertical)">
                                      <p:cBhvr>
                                        <p:cTn id="63" dur="500"/>
                                        <p:tgtEl>
                                          <p:spTgt spid="5"/>
                                        </p:tgtEl>
                                      </p:cBhvr>
                                    </p:animEffect>
                                  </p:childTnLst>
                                </p:cTn>
                              </p:par>
                            </p:childTnLst>
                          </p:cTn>
                        </p:par>
                        <p:par>
                          <p:cTn id="64" fill="hold">
                            <p:stCondLst>
                              <p:cond delay="500"/>
                            </p:stCondLst>
                            <p:childTnLst>
                              <p:par>
                                <p:cTn id="65" presetID="16" presetClass="entr" presetSubtype="21" fill="hold" grpId="0" nodeType="after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barn(inVertical)">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barn(inVertical)">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barn(inVertical)">
                                      <p:cBhvr>
                                        <p:cTn id="77" dur="500"/>
                                        <p:tgtEl>
                                          <p:spTgt spid="8"/>
                                        </p:tgtEl>
                                      </p:cBhvr>
                                    </p:animEffect>
                                  </p:childTnLst>
                                </p:cTn>
                              </p:par>
                            </p:childTnLst>
                          </p:cTn>
                        </p:par>
                        <p:par>
                          <p:cTn id="78" fill="hold">
                            <p:stCondLst>
                              <p:cond delay="500"/>
                            </p:stCondLst>
                            <p:childTnLst>
                              <p:par>
                                <p:cTn id="79" presetID="16" presetClass="entr" presetSubtype="21" fill="hold" grpId="0" nodeType="after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barn(inVertical)">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barn(inVertical)">
                                      <p:cBhvr>
                                        <p:cTn id="8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 grpId="0"/>
      <p:bldP spid="3" grpId="0"/>
      <p:bldP spid="5" grpId="0"/>
      <p:bldP spid="8" grpId="0"/>
      <p:bldP spid="9" grpId="0"/>
      <p:bldP spid="10" grpId="0"/>
      <p:bldP spid="23" grpId="0"/>
      <p:bldP spid="24" grpId="0"/>
      <p:bldP spid="25" grpId="0"/>
      <p:bldP spid="18" grpId="0"/>
      <p:bldP spid="19" grpId="0"/>
      <p:bldP spid="21" grpId="0"/>
      <p:bldP spid="22" grpId="0"/>
      <p:bldP spid="26" grpId="0"/>
      <p:bldP spid="28" grpId="0"/>
      <p:bldP spid="29" grpId="0"/>
      <p:bldP spid="30" grpId="0"/>
      <p:bldP spid="31" grpId="0"/>
      <p:bldP spid="32" grpId="0"/>
      <p:bldP spid="33" grpId="0"/>
      <p:bldP spid="3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4750344" y="820947"/>
            <a:ext cx="4312302" cy="2213495"/>
          </a:xfrm>
          <a:prstGeom prst="rect">
            <a:avLst/>
          </a:prstGeom>
        </p:spPr>
      </p:pic>
      <p:sp>
        <p:nvSpPr>
          <p:cNvPr id="4" name="Rectangle 3"/>
          <p:cNvSpPr/>
          <p:nvPr/>
        </p:nvSpPr>
        <p:spPr>
          <a:xfrm>
            <a:off x="273700" y="305026"/>
            <a:ext cx="8567218" cy="523220"/>
          </a:xfrm>
          <a:prstGeom prst="rect">
            <a:avLst/>
          </a:prstGeom>
        </p:spPr>
        <p:txBody>
          <a:bodyPr wrap="square">
            <a:spAutoFit/>
          </a:bodyPr>
          <a:lstStyle/>
          <a:p>
            <a:r>
              <a:rPr lang="en-US" sz="2800" b="1" dirty="0" smtClean="0"/>
              <a:t>7</a:t>
            </a:r>
            <a:r>
              <a:rPr lang="en-US" sz="2800" b="1" dirty="0"/>
              <a:t>. In the figure at the right, prove that </a:t>
            </a:r>
            <a:r>
              <a:rPr lang="en-US" sz="2800" dirty="0"/>
              <a:t>𝑫𝑪 </a:t>
            </a:r>
            <a:r>
              <a:rPr lang="en-US" sz="2800" dirty="0" smtClean="0"/>
              <a:t>⊥ 𝑬𝑭</a:t>
            </a:r>
            <a:r>
              <a:rPr lang="en-US" sz="2800" b="1" dirty="0"/>
              <a:t>. </a:t>
            </a:r>
            <a:endParaRPr lang="en-US" sz="2800" dirty="0"/>
          </a:p>
        </p:txBody>
      </p:sp>
      <p:sp>
        <p:nvSpPr>
          <p:cNvPr id="15" name="TextBox 14"/>
          <p:cNvSpPr txBox="1"/>
          <p:nvPr/>
        </p:nvSpPr>
        <p:spPr>
          <a:xfrm>
            <a:off x="273700" y="2904935"/>
            <a:ext cx="5755437" cy="523220"/>
          </a:xfrm>
          <a:prstGeom prst="rect">
            <a:avLst/>
          </a:prstGeom>
          <a:noFill/>
        </p:spPr>
        <p:txBody>
          <a:bodyPr wrap="square" rtlCol="0">
            <a:spAutoFit/>
          </a:bodyPr>
          <a:lstStyle/>
          <a:p>
            <a:r>
              <a:rPr lang="en-US" sz="2800" b="1" dirty="0" smtClean="0"/>
              <a:t>           Statement			</a:t>
            </a:r>
            <a:r>
              <a:rPr lang="en-US" sz="2800" b="1" dirty="0"/>
              <a:t> </a:t>
            </a:r>
            <a:r>
              <a:rPr lang="en-US" sz="2800" b="1" dirty="0" smtClean="0"/>
              <a:t>    	  Reason</a:t>
            </a:r>
            <a:endParaRPr lang="en-US" sz="2800" b="1" dirty="0"/>
          </a:p>
        </p:txBody>
      </p:sp>
      <p:cxnSp>
        <p:nvCxnSpPr>
          <p:cNvPr id="17" name="Straight Connector 16"/>
          <p:cNvCxnSpPr/>
          <p:nvPr/>
        </p:nvCxnSpPr>
        <p:spPr>
          <a:xfrm>
            <a:off x="141109" y="3428155"/>
            <a:ext cx="5945270" cy="394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475085" y="4827684"/>
            <a:ext cx="1891701" cy="461665"/>
          </a:xfrm>
          <a:prstGeom prst="rect">
            <a:avLst/>
          </a:prstGeom>
          <a:solidFill>
            <a:schemeClr val="bg1"/>
          </a:solidFill>
        </p:spPr>
        <p:txBody>
          <a:bodyPr wrap="none">
            <a:spAutoFit/>
          </a:bodyPr>
          <a:lstStyle/>
          <a:p>
            <a:r>
              <a:rPr lang="en-US" sz="2400" dirty="0" smtClean="0">
                <a:solidFill>
                  <a:srgbClr val="FF0000"/>
                </a:solidFill>
              </a:rPr>
              <a:t></a:t>
            </a:r>
            <a:r>
              <a:rPr lang="en-US" sz="2400" dirty="0">
                <a:solidFill>
                  <a:srgbClr val="FF0000"/>
                </a:solidFill>
              </a:rPr>
              <a:t>𝑪𝑫𝑩 </a:t>
            </a:r>
            <a:r>
              <a:rPr lang="en-US" sz="2400" dirty="0" smtClean="0">
                <a:solidFill>
                  <a:srgbClr val="FF0000"/>
                </a:solidFill>
              </a:rPr>
              <a:t>= 𝟑𝟎°</a:t>
            </a:r>
            <a:endParaRPr lang="en-US" sz="2400" b="1" i="1" dirty="0">
              <a:solidFill>
                <a:srgbClr val="FF0000"/>
              </a:solidFill>
            </a:endParaRPr>
          </a:p>
        </p:txBody>
      </p:sp>
      <p:sp>
        <p:nvSpPr>
          <p:cNvPr id="2" name="Rectangle 1"/>
          <p:cNvSpPr/>
          <p:nvPr/>
        </p:nvSpPr>
        <p:spPr>
          <a:xfrm>
            <a:off x="70916" y="3469596"/>
            <a:ext cx="3435255" cy="461665"/>
          </a:xfrm>
          <a:prstGeom prst="rect">
            <a:avLst/>
          </a:prstGeom>
        </p:spPr>
        <p:txBody>
          <a:bodyPr wrap="none">
            <a:spAutoFit/>
          </a:bodyPr>
          <a:lstStyle/>
          <a:p>
            <a:r>
              <a:rPr lang="en-US" sz="2400" dirty="0">
                <a:solidFill>
                  <a:srgbClr val="FF0000"/>
                </a:solidFill>
              </a:rPr>
              <a:t>𝑬 +</a:t>
            </a:r>
            <a:r>
              <a:rPr lang="en-US" sz="2400" dirty="0" smtClean="0">
                <a:solidFill>
                  <a:srgbClr val="FF0000"/>
                </a:solidFill>
              </a:rPr>
              <a:t> </a:t>
            </a:r>
            <a:r>
              <a:rPr lang="en-US" sz="2400" dirty="0">
                <a:solidFill>
                  <a:srgbClr val="FF0000"/>
                </a:solidFill>
              </a:rPr>
              <a:t>𝑨 </a:t>
            </a:r>
            <a:r>
              <a:rPr lang="en-US" sz="2400" dirty="0" smtClean="0">
                <a:solidFill>
                  <a:srgbClr val="FF0000"/>
                </a:solidFill>
              </a:rPr>
              <a:t>+ </a:t>
            </a:r>
            <a:r>
              <a:rPr lang="en-US" sz="2400" dirty="0">
                <a:solidFill>
                  <a:srgbClr val="FF0000"/>
                </a:solidFill>
              </a:rPr>
              <a:t>𝑬𝑭𝑨 </a:t>
            </a:r>
            <a:r>
              <a:rPr lang="en-US" sz="2400" dirty="0" smtClean="0">
                <a:solidFill>
                  <a:srgbClr val="FF0000"/>
                </a:solidFill>
              </a:rPr>
              <a:t>= 𝟏𝟖𝟎°</a:t>
            </a:r>
            <a:endParaRPr lang="en-US" sz="2400" dirty="0">
              <a:solidFill>
                <a:srgbClr val="FF0000"/>
              </a:solidFill>
            </a:endParaRPr>
          </a:p>
        </p:txBody>
      </p:sp>
      <p:sp>
        <p:nvSpPr>
          <p:cNvPr id="3" name="Rectangle 2"/>
          <p:cNvSpPr/>
          <p:nvPr/>
        </p:nvSpPr>
        <p:spPr>
          <a:xfrm>
            <a:off x="475085" y="3929310"/>
            <a:ext cx="1782459" cy="461665"/>
          </a:xfrm>
          <a:prstGeom prst="rect">
            <a:avLst/>
          </a:prstGeom>
        </p:spPr>
        <p:txBody>
          <a:bodyPr wrap="none">
            <a:spAutoFit/>
          </a:bodyPr>
          <a:lstStyle/>
          <a:p>
            <a:r>
              <a:rPr lang="en-US" sz="2400" dirty="0" smtClean="0">
                <a:solidFill>
                  <a:srgbClr val="FF0000"/>
                </a:solidFill>
              </a:rPr>
              <a:t></a:t>
            </a:r>
            <a:r>
              <a:rPr lang="en-US" sz="2400" dirty="0">
                <a:solidFill>
                  <a:srgbClr val="FF0000"/>
                </a:solidFill>
              </a:rPr>
              <a:t>𝑬𝑭𝑨 </a:t>
            </a:r>
            <a:r>
              <a:rPr lang="en-US" sz="2400" dirty="0" smtClean="0">
                <a:solidFill>
                  <a:srgbClr val="FF0000"/>
                </a:solidFill>
              </a:rPr>
              <a:t>= 𝟔𝟎˚</a:t>
            </a:r>
            <a:endParaRPr lang="en-US" sz="2400" dirty="0">
              <a:solidFill>
                <a:srgbClr val="FF0000"/>
              </a:solidFill>
            </a:endParaRPr>
          </a:p>
        </p:txBody>
      </p:sp>
      <p:sp>
        <p:nvSpPr>
          <p:cNvPr id="5" name="Rectangle 4"/>
          <p:cNvSpPr/>
          <p:nvPr/>
        </p:nvSpPr>
        <p:spPr>
          <a:xfrm>
            <a:off x="70916" y="4390975"/>
            <a:ext cx="3459902" cy="461665"/>
          </a:xfrm>
          <a:prstGeom prst="rect">
            <a:avLst/>
          </a:prstGeom>
        </p:spPr>
        <p:txBody>
          <a:bodyPr wrap="none">
            <a:spAutoFit/>
          </a:bodyPr>
          <a:lstStyle/>
          <a:p>
            <a:r>
              <a:rPr lang="en-US" sz="2400" dirty="0">
                <a:solidFill>
                  <a:srgbClr val="FF0000"/>
                </a:solidFill>
              </a:rPr>
              <a:t>𝑩 </a:t>
            </a:r>
            <a:r>
              <a:rPr lang="en-US" sz="2400" dirty="0" smtClean="0">
                <a:solidFill>
                  <a:srgbClr val="FF0000"/>
                </a:solidFill>
              </a:rPr>
              <a:t>+ </a:t>
            </a:r>
            <a:r>
              <a:rPr lang="en-US" sz="2400" dirty="0">
                <a:solidFill>
                  <a:srgbClr val="FF0000"/>
                </a:solidFill>
              </a:rPr>
              <a:t>𝑪 </a:t>
            </a:r>
            <a:r>
              <a:rPr lang="en-US" sz="2400" dirty="0" smtClean="0">
                <a:solidFill>
                  <a:srgbClr val="FF0000"/>
                </a:solidFill>
              </a:rPr>
              <a:t>+ </a:t>
            </a:r>
            <a:r>
              <a:rPr lang="en-US" sz="2400" b="1" dirty="0">
                <a:solidFill>
                  <a:srgbClr val="FF0000"/>
                </a:solidFill>
              </a:rPr>
              <a:t>C</a:t>
            </a:r>
            <a:r>
              <a:rPr lang="en-US" sz="2400" dirty="0">
                <a:solidFill>
                  <a:srgbClr val="FF0000"/>
                </a:solidFill>
              </a:rPr>
              <a:t>𝑫𝑩 </a:t>
            </a:r>
            <a:r>
              <a:rPr lang="en-US" sz="2400" dirty="0" smtClean="0">
                <a:solidFill>
                  <a:srgbClr val="FF0000"/>
                </a:solidFill>
              </a:rPr>
              <a:t>= 𝟏𝟖𝟎°</a:t>
            </a:r>
            <a:endParaRPr lang="en-US" sz="2400" dirty="0">
              <a:solidFill>
                <a:srgbClr val="FF0000"/>
              </a:solidFill>
            </a:endParaRPr>
          </a:p>
        </p:txBody>
      </p:sp>
      <p:sp>
        <p:nvSpPr>
          <p:cNvPr id="8" name="Rectangle 7"/>
          <p:cNvSpPr/>
          <p:nvPr/>
        </p:nvSpPr>
        <p:spPr>
          <a:xfrm>
            <a:off x="70916" y="5291370"/>
            <a:ext cx="4266012" cy="461665"/>
          </a:xfrm>
          <a:prstGeom prst="rect">
            <a:avLst/>
          </a:prstGeom>
        </p:spPr>
        <p:txBody>
          <a:bodyPr wrap="none">
            <a:spAutoFit/>
          </a:bodyPr>
          <a:lstStyle/>
          <a:p>
            <a:r>
              <a:rPr lang="en-US" sz="2400" dirty="0" smtClean="0">
                <a:solidFill>
                  <a:srgbClr val="FF0000"/>
                </a:solidFill>
              </a:rPr>
              <a:t>𝑪𝑫𝑩 + 𝑬𝑭𝑨 + 𝑬𝒁𝑪 = 𝟏𝟖𝟎° </a:t>
            </a:r>
            <a:endParaRPr lang="en-US" sz="2400" dirty="0">
              <a:solidFill>
                <a:srgbClr val="FF0000"/>
              </a:solidFill>
            </a:endParaRPr>
          </a:p>
        </p:txBody>
      </p:sp>
      <p:sp>
        <p:nvSpPr>
          <p:cNvPr id="9" name="Rectangle 8"/>
          <p:cNvSpPr/>
          <p:nvPr/>
        </p:nvSpPr>
        <p:spPr>
          <a:xfrm>
            <a:off x="500645" y="6165502"/>
            <a:ext cx="1314933" cy="461665"/>
          </a:xfrm>
          <a:prstGeom prst="rect">
            <a:avLst/>
          </a:prstGeom>
        </p:spPr>
        <p:txBody>
          <a:bodyPr wrap="none">
            <a:spAutoFit/>
          </a:bodyPr>
          <a:lstStyle/>
          <a:p>
            <a:r>
              <a:rPr lang="en-US" sz="2400" dirty="0" smtClean="0">
                <a:solidFill>
                  <a:srgbClr val="FF0000"/>
                </a:solidFill>
              </a:rPr>
              <a:t>𝑫𝑪⊥𝑬𝑭</a:t>
            </a:r>
            <a:endParaRPr lang="en-US" sz="2400" dirty="0">
              <a:solidFill>
                <a:srgbClr val="FF0000"/>
              </a:solidFill>
            </a:endParaRPr>
          </a:p>
        </p:txBody>
      </p:sp>
      <p:sp>
        <p:nvSpPr>
          <p:cNvPr id="10" name="Rectangle 9"/>
          <p:cNvSpPr/>
          <p:nvPr/>
        </p:nvSpPr>
        <p:spPr>
          <a:xfrm>
            <a:off x="4562797" y="5330440"/>
            <a:ext cx="2019290" cy="461665"/>
          </a:xfrm>
          <a:prstGeom prst="rect">
            <a:avLst/>
          </a:prstGeom>
        </p:spPr>
        <p:txBody>
          <a:bodyPr wrap="none">
            <a:spAutoFit/>
          </a:bodyPr>
          <a:lstStyle/>
          <a:p>
            <a:r>
              <a:rPr lang="en-US" sz="2400" dirty="0">
                <a:solidFill>
                  <a:srgbClr val="FF0000"/>
                </a:solidFill>
              </a:rPr>
              <a:t> </a:t>
            </a:r>
            <a:r>
              <a:rPr lang="en-US" sz="2400" b="1" i="1" dirty="0" smtClean="0">
                <a:solidFill>
                  <a:srgbClr val="FF0000"/>
                </a:solidFill>
              </a:rPr>
              <a:t>sum </a:t>
            </a:r>
            <a:r>
              <a:rPr lang="en-US" sz="2400" b="1" i="1" dirty="0">
                <a:solidFill>
                  <a:srgbClr val="FF0000"/>
                </a:solidFill>
              </a:rPr>
              <a:t>of a </a:t>
            </a:r>
            <a:r>
              <a:rPr lang="en-US" sz="2400" dirty="0" smtClean="0">
                <a:solidFill>
                  <a:srgbClr val="FF0000"/>
                </a:solidFill>
              </a:rPr>
              <a:t>△</a:t>
            </a:r>
            <a:endParaRPr lang="en-US" sz="2400" b="1" i="1" dirty="0">
              <a:solidFill>
                <a:srgbClr val="FF0000"/>
              </a:solidFill>
            </a:endParaRPr>
          </a:p>
        </p:txBody>
      </p:sp>
      <p:sp>
        <p:nvSpPr>
          <p:cNvPr id="24" name="Rectangle 23"/>
          <p:cNvSpPr/>
          <p:nvPr/>
        </p:nvSpPr>
        <p:spPr>
          <a:xfrm>
            <a:off x="4562797" y="6144986"/>
            <a:ext cx="3084861" cy="461665"/>
          </a:xfrm>
          <a:prstGeom prst="rect">
            <a:avLst/>
          </a:prstGeom>
        </p:spPr>
        <p:txBody>
          <a:bodyPr wrap="none">
            <a:spAutoFit/>
          </a:bodyPr>
          <a:lstStyle/>
          <a:p>
            <a:r>
              <a:rPr lang="en-US" sz="2400" b="1" i="1" dirty="0" err="1" smtClean="0">
                <a:solidFill>
                  <a:srgbClr val="FF0000"/>
                </a:solidFill>
              </a:rPr>
              <a:t>defn</a:t>
            </a:r>
            <a:r>
              <a:rPr lang="en-US" sz="2400" b="1" i="1" dirty="0">
                <a:solidFill>
                  <a:srgbClr val="FF0000"/>
                </a:solidFill>
              </a:rPr>
              <a:t>. of perpendicular </a:t>
            </a:r>
          </a:p>
        </p:txBody>
      </p:sp>
      <p:sp>
        <p:nvSpPr>
          <p:cNvPr id="25" name="Rectangle 24"/>
          <p:cNvSpPr/>
          <p:nvPr/>
        </p:nvSpPr>
        <p:spPr>
          <a:xfrm>
            <a:off x="475085" y="5710400"/>
            <a:ext cx="1829034" cy="461665"/>
          </a:xfrm>
          <a:prstGeom prst="rect">
            <a:avLst/>
          </a:prstGeom>
        </p:spPr>
        <p:txBody>
          <a:bodyPr wrap="none">
            <a:spAutoFit/>
          </a:bodyPr>
          <a:lstStyle/>
          <a:p>
            <a:r>
              <a:rPr lang="en-US" sz="2400" dirty="0" smtClean="0">
                <a:solidFill>
                  <a:srgbClr val="FF0000"/>
                </a:solidFill>
              </a:rPr>
              <a:t></a:t>
            </a:r>
            <a:r>
              <a:rPr lang="en-US" sz="2400" dirty="0">
                <a:solidFill>
                  <a:srgbClr val="FF0000"/>
                </a:solidFill>
              </a:rPr>
              <a:t>𝑬𝒁𝑪 </a:t>
            </a:r>
            <a:r>
              <a:rPr lang="en-US" sz="2400" dirty="0" smtClean="0">
                <a:solidFill>
                  <a:srgbClr val="FF0000"/>
                </a:solidFill>
              </a:rPr>
              <a:t>= 𝟗𝟎˚</a:t>
            </a:r>
            <a:endParaRPr lang="en-US" sz="2400" b="1" i="1" dirty="0">
              <a:solidFill>
                <a:srgbClr val="FF0000"/>
              </a:solidFill>
            </a:endParaRPr>
          </a:p>
        </p:txBody>
      </p:sp>
      <p:cxnSp>
        <p:nvCxnSpPr>
          <p:cNvPr id="18" name="Straight Connector 17"/>
          <p:cNvCxnSpPr/>
          <p:nvPr/>
        </p:nvCxnSpPr>
        <p:spPr>
          <a:xfrm>
            <a:off x="6086379" y="333570"/>
            <a:ext cx="44534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7076033" y="333570"/>
            <a:ext cx="44534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2091978" y="1601005"/>
            <a:ext cx="2244950" cy="461665"/>
          </a:xfrm>
          <a:prstGeom prst="rect">
            <a:avLst/>
          </a:prstGeom>
        </p:spPr>
        <p:txBody>
          <a:bodyPr wrap="none">
            <a:spAutoFit/>
          </a:bodyPr>
          <a:lstStyle/>
          <a:p>
            <a:r>
              <a:rPr lang="en-US" sz="2400" b="1" i="1" dirty="0">
                <a:solidFill>
                  <a:srgbClr val="0000FF"/>
                </a:solidFill>
              </a:rPr>
              <a:t>Draw in label </a:t>
            </a:r>
            <a:r>
              <a:rPr lang="en-US" sz="2400" b="1" dirty="0">
                <a:solidFill>
                  <a:srgbClr val="0000FF"/>
                </a:solidFill>
              </a:rPr>
              <a:t>𝒁</a:t>
            </a:r>
            <a:r>
              <a:rPr lang="en-US" sz="2400" b="1" dirty="0" smtClean="0">
                <a:solidFill>
                  <a:srgbClr val="0000FF"/>
                </a:solidFill>
              </a:rPr>
              <a:t>.</a:t>
            </a:r>
            <a:endParaRPr lang="en-US" sz="2400" b="1" dirty="0">
              <a:solidFill>
                <a:srgbClr val="0000FF"/>
              </a:solidFill>
            </a:endParaRPr>
          </a:p>
        </p:txBody>
      </p:sp>
      <p:sp>
        <p:nvSpPr>
          <p:cNvPr id="11" name="Rectangle 10"/>
          <p:cNvSpPr/>
          <p:nvPr/>
        </p:nvSpPr>
        <p:spPr>
          <a:xfrm>
            <a:off x="6906756" y="1695353"/>
            <a:ext cx="338554" cy="369332"/>
          </a:xfrm>
          <a:prstGeom prst="rect">
            <a:avLst/>
          </a:prstGeom>
        </p:spPr>
        <p:txBody>
          <a:bodyPr wrap="none">
            <a:spAutoFit/>
          </a:bodyPr>
          <a:lstStyle/>
          <a:p>
            <a:r>
              <a:rPr lang="en-US" b="1" dirty="0" smtClean="0">
                <a:solidFill>
                  <a:srgbClr val="0000FF"/>
                </a:solidFill>
              </a:rPr>
              <a:t>𝒁</a:t>
            </a:r>
            <a:endParaRPr lang="en-US" dirty="0"/>
          </a:p>
        </p:txBody>
      </p:sp>
      <p:cxnSp>
        <p:nvCxnSpPr>
          <p:cNvPr id="16" name="Straight Connector 15"/>
          <p:cNvCxnSpPr/>
          <p:nvPr/>
        </p:nvCxnSpPr>
        <p:spPr>
          <a:xfrm>
            <a:off x="4378514" y="2919287"/>
            <a:ext cx="13826" cy="38167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Rectangle 25"/>
          <p:cNvSpPr/>
          <p:nvPr/>
        </p:nvSpPr>
        <p:spPr>
          <a:xfrm>
            <a:off x="4410397" y="3467645"/>
            <a:ext cx="2019290" cy="461665"/>
          </a:xfrm>
          <a:prstGeom prst="rect">
            <a:avLst/>
          </a:prstGeom>
        </p:spPr>
        <p:txBody>
          <a:bodyPr wrap="none">
            <a:spAutoFit/>
          </a:bodyPr>
          <a:lstStyle/>
          <a:p>
            <a:r>
              <a:rPr lang="en-US" sz="2400" dirty="0">
                <a:solidFill>
                  <a:srgbClr val="FF0000"/>
                </a:solidFill>
              </a:rPr>
              <a:t> </a:t>
            </a:r>
            <a:r>
              <a:rPr lang="en-US" sz="2400" b="1" i="1" dirty="0" smtClean="0">
                <a:solidFill>
                  <a:srgbClr val="FF0000"/>
                </a:solidFill>
              </a:rPr>
              <a:t>sum </a:t>
            </a:r>
            <a:r>
              <a:rPr lang="en-US" sz="2400" b="1" i="1" dirty="0">
                <a:solidFill>
                  <a:srgbClr val="FF0000"/>
                </a:solidFill>
              </a:rPr>
              <a:t>of a </a:t>
            </a:r>
            <a:r>
              <a:rPr lang="en-US" sz="2400" dirty="0" smtClean="0">
                <a:solidFill>
                  <a:srgbClr val="FF0000"/>
                </a:solidFill>
              </a:rPr>
              <a:t>△</a:t>
            </a:r>
            <a:endParaRPr lang="en-US" sz="2400" b="1" i="1" dirty="0">
              <a:solidFill>
                <a:srgbClr val="FF0000"/>
              </a:solidFill>
            </a:endParaRPr>
          </a:p>
        </p:txBody>
      </p:sp>
      <p:sp>
        <p:nvSpPr>
          <p:cNvPr id="28" name="Rectangle 27"/>
          <p:cNvSpPr/>
          <p:nvPr/>
        </p:nvSpPr>
        <p:spPr>
          <a:xfrm>
            <a:off x="4562797" y="4366019"/>
            <a:ext cx="2019290" cy="461665"/>
          </a:xfrm>
          <a:prstGeom prst="rect">
            <a:avLst/>
          </a:prstGeom>
        </p:spPr>
        <p:txBody>
          <a:bodyPr wrap="none">
            <a:spAutoFit/>
          </a:bodyPr>
          <a:lstStyle/>
          <a:p>
            <a:r>
              <a:rPr lang="en-US" sz="2400" dirty="0">
                <a:solidFill>
                  <a:srgbClr val="FF0000"/>
                </a:solidFill>
              </a:rPr>
              <a:t> </a:t>
            </a:r>
            <a:r>
              <a:rPr lang="en-US" sz="2400" b="1" i="1" dirty="0" smtClean="0">
                <a:solidFill>
                  <a:srgbClr val="FF0000"/>
                </a:solidFill>
              </a:rPr>
              <a:t>sum </a:t>
            </a:r>
            <a:r>
              <a:rPr lang="en-US" sz="2400" b="1" i="1" dirty="0">
                <a:solidFill>
                  <a:srgbClr val="FF0000"/>
                </a:solidFill>
              </a:rPr>
              <a:t>of a </a:t>
            </a:r>
            <a:r>
              <a:rPr lang="en-US" sz="2400" dirty="0" smtClean="0">
                <a:solidFill>
                  <a:srgbClr val="FF0000"/>
                </a:solidFill>
              </a:rPr>
              <a:t>△</a:t>
            </a:r>
            <a:endParaRPr lang="en-US" sz="2400" b="1" i="1" dirty="0">
              <a:solidFill>
                <a:srgbClr val="FF0000"/>
              </a:solidFill>
            </a:endParaRPr>
          </a:p>
        </p:txBody>
      </p:sp>
      <p:sp>
        <p:nvSpPr>
          <p:cNvPr id="12" name="Slide Number Placeholder 11"/>
          <p:cNvSpPr>
            <a:spLocks noGrp="1"/>
          </p:cNvSpPr>
          <p:nvPr>
            <p:ph type="sldNum" sz="quarter" idx="12"/>
          </p:nvPr>
        </p:nvSpPr>
        <p:spPr/>
        <p:txBody>
          <a:bodyPr/>
          <a:lstStyle/>
          <a:p>
            <a:fld id="{6A833C70-B514-744B-8C9F-E82522143AE5}" type="slidenum">
              <a:rPr lang="en-US" sz="1800" smtClean="0"/>
              <a:t>14</a:t>
            </a:fld>
            <a:endParaRPr lang="en-US" dirty="0"/>
          </a:p>
        </p:txBody>
      </p:sp>
    </p:spTree>
    <p:extLst>
      <p:ext uri="{BB962C8B-B14F-4D97-AF65-F5344CB8AC3E}">
        <p14:creationId xmlns:p14="http://schemas.microsoft.com/office/powerpoint/2010/main" val="12602926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barn(inVertical)">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500"/>
                                        <p:tgtEl>
                                          <p:spTgt spid="5"/>
                                        </p:tgtEl>
                                      </p:cBhvr>
                                    </p:animEffect>
                                  </p:childTnLst>
                                </p:cTn>
                              </p:par>
                            </p:childTnLst>
                          </p:cTn>
                        </p:par>
                        <p:par>
                          <p:cTn id="27" fill="hold">
                            <p:stCondLst>
                              <p:cond delay="500"/>
                            </p:stCondLst>
                            <p:childTnLst>
                              <p:par>
                                <p:cTn id="28" presetID="16" presetClass="entr" presetSubtype="21"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barn(inVertical)">
                                      <p:cBhvr>
                                        <p:cTn id="30" dur="500"/>
                                        <p:tgtEl>
                                          <p:spTgt spid="28"/>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arn(inVertical)">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arn(inVertical)">
                                      <p:cBhvr>
                                        <p:cTn id="40" dur="500"/>
                                        <p:tgtEl>
                                          <p:spTgt spid="8"/>
                                        </p:tgtEl>
                                      </p:cBhvr>
                                    </p:animEffect>
                                  </p:childTnLst>
                                </p:cTn>
                              </p:par>
                            </p:childTnLst>
                          </p:cTn>
                        </p:par>
                        <p:par>
                          <p:cTn id="41" fill="hold">
                            <p:stCondLst>
                              <p:cond delay="500"/>
                            </p:stCondLst>
                            <p:childTnLst>
                              <p:par>
                                <p:cTn id="42" presetID="16" presetClass="entr" presetSubtype="21" fill="hold" grpId="0" nodeType="after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barn(inVertical)">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barn(inVertical)">
                                      <p:cBhvr>
                                        <p:cTn id="49" dur="500"/>
                                        <p:tgtEl>
                                          <p:spTgt spid="25"/>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barn(inVertical)">
                                      <p:cBhvr>
                                        <p:cTn id="54" dur="500"/>
                                        <p:tgtEl>
                                          <p:spTgt spid="9"/>
                                        </p:tgtEl>
                                      </p:cBhvr>
                                    </p:animEffect>
                                  </p:childTnLst>
                                </p:cTn>
                              </p:par>
                            </p:childTnLst>
                          </p:cTn>
                        </p:par>
                        <p:par>
                          <p:cTn id="55" fill="hold">
                            <p:stCondLst>
                              <p:cond delay="500"/>
                            </p:stCondLst>
                            <p:childTnLst>
                              <p:par>
                                <p:cTn id="56" presetID="16" presetClass="entr" presetSubtype="21" fill="hold" grpId="0" nodeType="after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barn(inVertical)">
                                      <p:cBhvr>
                                        <p:cTn id="5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 grpId="0"/>
      <p:bldP spid="3" grpId="0"/>
      <p:bldP spid="5" grpId="0"/>
      <p:bldP spid="8" grpId="0"/>
      <p:bldP spid="9" grpId="0"/>
      <p:bldP spid="10" grpId="0"/>
      <p:bldP spid="24" grpId="0"/>
      <p:bldP spid="25" grpId="0"/>
      <p:bldP spid="11" grpId="0"/>
      <p:bldP spid="26" grpId="0"/>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Ticket</a:t>
            </a:r>
            <a:endParaRPr lang="en-US" dirty="0"/>
          </a:p>
        </p:txBody>
      </p:sp>
      <p:pic>
        <p:nvPicPr>
          <p:cNvPr id="4" name="Picture 3"/>
          <p:cNvPicPr>
            <a:picLocks noChangeAspect="1"/>
          </p:cNvPicPr>
          <p:nvPr/>
        </p:nvPicPr>
        <p:blipFill>
          <a:blip r:embed="rId2"/>
          <a:stretch>
            <a:fillRect/>
          </a:stretch>
        </p:blipFill>
        <p:spPr>
          <a:xfrm>
            <a:off x="5227722" y="2111873"/>
            <a:ext cx="3766874" cy="2142184"/>
          </a:xfrm>
          <a:prstGeom prst="rect">
            <a:avLst/>
          </a:prstGeom>
          <a:ln>
            <a:solidFill>
              <a:schemeClr val="tx1"/>
            </a:solidFill>
          </a:ln>
          <a:effectLst>
            <a:outerShdw blurRad="50800" dist="38100" dir="2700000" algn="tl" rotWithShape="0">
              <a:srgbClr val="000000">
                <a:alpha val="43000"/>
              </a:srgbClr>
            </a:outerShdw>
          </a:effectLst>
        </p:spPr>
      </p:pic>
      <p:sp>
        <p:nvSpPr>
          <p:cNvPr id="5" name="Rectangle 4"/>
          <p:cNvSpPr/>
          <p:nvPr/>
        </p:nvSpPr>
        <p:spPr>
          <a:xfrm>
            <a:off x="158241" y="1417638"/>
            <a:ext cx="8528559" cy="830997"/>
          </a:xfrm>
          <a:prstGeom prst="rect">
            <a:avLst/>
          </a:prstGeom>
        </p:spPr>
        <p:txBody>
          <a:bodyPr wrap="square">
            <a:spAutoFit/>
          </a:bodyPr>
          <a:lstStyle/>
          <a:p>
            <a:r>
              <a:rPr lang="en-US" sz="2400" dirty="0" smtClean="0"/>
              <a:t>In </a:t>
            </a:r>
            <a:r>
              <a:rPr lang="en-US" sz="2400" dirty="0"/>
              <a:t>the diagram at the right, prove that the sum of the labeled angles is </a:t>
            </a:r>
            <a:r>
              <a:rPr lang="en-US" sz="2400" dirty="0" smtClean="0"/>
              <a:t>180°</a:t>
            </a:r>
            <a:r>
              <a:rPr lang="en-US" sz="2400" dirty="0"/>
              <a:t>. </a:t>
            </a:r>
          </a:p>
        </p:txBody>
      </p:sp>
      <p:sp>
        <p:nvSpPr>
          <p:cNvPr id="6" name="Rectangle 5"/>
          <p:cNvSpPr/>
          <p:nvPr/>
        </p:nvSpPr>
        <p:spPr>
          <a:xfrm>
            <a:off x="125182" y="3943941"/>
            <a:ext cx="5218885" cy="2677656"/>
          </a:xfrm>
          <a:prstGeom prst="rect">
            <a:avLst/>
          </a:prstGeom>
        </p:spPr>
        <p:txBody>
          <a:bodyPr wrap="square">
            <a:spAutoFit/>
          </a:bodyPr>
          <a:lstStyle/>
          <a:p>
            <a:r>
              <a:rPr lang="en-US" sz="2400" b="1" i="1" dirty="0">
                <a:solidFill>
                  <a:srgbClr val="FF0000"/>
                </a:solidFill>
              </a:rPr>
              <a:t>Label </a:t>
            </a:r>
            <a:r>
              <a:rPr lang="en-US" sz="2400" dirty="0">
                <a:solidFill>
                  <a:srgbClr val="FF0000"/>
                </a:solidFill>
              </a:rPr>
              <a:t>𝒘 </a:t>
            </a:r>
            <a:r>
              <a:rPr lang="en-US" sz="2400" dirty="0" smtClean="0">
                <a:solidFill>
                  <a:srgbClr val="FF0000"/>
                </a:solidFill>
              </a:rPr>
              <a:t>				</a:t>
            </a:r>
            <a:r>
              <a:rPr lang="en-US" sz="2400" dirty="0">
                <a:solidFill>
                  <a:srgbClr val="FF0000"/>
                </a:solidFill>
              </a:rPr>
              <a:t>	</a:t>
            </a:r>
            <a:r>
              <a:rPr lang="en-US" sz="2400" b="1" i="1" dirty="0" smtClean="0">
                <a:solidFill>
                  <a:srgbClr val="FF0000"/>
                </a:solidFill>
              </a:rPr>
              <a:t>vertical </a:t>
            </a:r>
            <a:r>
              <a:rPr lang="en-US" sz="2400" b="1" i="1" dirty="0">
                <a:solidFill>
                  <a:srgbClr val="FF0000"/>
                </a:solidFill>
              </a:rPr>
              <a:t>to </a:t>
            </a:r>
            <a:r>
              <a:rPr lang="en-US" sz="2400" dirty="0">
                <a:solidFill>
                  <a:srgbClr val="FF0000"/>
                </a:solidFill>
              </a:rPr>
              <a:t></a:t>
            </a:r>
            <a:r>
              <a:rPr lang="en-US" sz="2400" b="1" i="1" dirty="0">
                <a:solidFill>
                  <a:srgbClr val="FF0000"/>
                </a:solidFill>
              </a:rPr>
              <a:t>x </a:t>
            </a:r>
            <a:endParaRPr lang="en-US" sz="2400" b="1" i="1" dirty="0" smtClean="0">
              <a:solidFill>
                <a:srgbClr val="FF0000"/>
              </a:solidFill>
            </a:endParaRPr>
          </a:p>
          <a:p>
            <a:endParaRPr lang="en-US" sz="2400" dirty="0">
              <a:solidFill>
                <a:srgbClr val="FF0000"/>
              </a:solidFill>
            </a:endParaRPr>
          </a:p>
          <a:p>
            <a:r>
              <a:rPr lang="de-DE" sz="2400" dirty="0">
                <a:solidFill>
                  <a:srgbClr val="FF0000"/>
                </a:solidFill>
              </a:rPr>
              <a:t>𝒘 =</a:t>
            </a:r>
            <a:r>
              <a:rPr lang="de-DE" sz="2400" dirty="0" smtClean="0">
                <a:solidFill>
                  <a:srgbClr val="FF0000"/>
                </a:solidFill>
              </a:rPr>
              <a:t> 𝒙				 	</a:t>
            </a:r>
            <a:r>
              <a:rPr lang="de-DE" sz="2400" b="1" i="1" dirty="0" smtClean="0">
                <a:solidFill>
                  <a:srgbClr val="FF0000"/>
                </a:solidFill>
              </a:rPr>
              <a:t>vert</a:t>
            </a:r>
            <a:r>
              <a:rPr lang="de-DE" sz="2400" b="1" i="1" dirty="0">
                <a:solidFill>
                  <a:srgbClr val="FF0000"/>
                </a:solidFill>
              </a:rPr>
              <a:t>. </a:t>
            </a:r>
            <a:r>
              <a:rPr lang="de-DE" sz="2400" dirty="0">
                <a:solidFill>
                  <a:srgbClr val="FF0000"/>
                </a:solidFill>
              </a:rPr>
              <a:t></a:t>
            </a:r>
            <a:r>
              <a:rPr lang="de-DE" sz="2400" b="1" i="1" dirty="0" smtClean="0">
                <a:solidFill>
                  <a:srgbClr val="FF0000"/>
                </a:solidFill>
              </a:rPr>
              <a:t>s</a:t>
            </a:r>
          </a:p>
          <a:p>
            <a:r>
              <a:rPr lang="de-DE" sz="2400" b="1" i="1" dirty="0" smtClean="0">
                <a:solidFill>
                  <a:srgbClr val="FF0000"/>
                </a:solidFill>
              </a:rPr>
              <a:t> </a:t>
            </a:r>
            <a:endParaRPr lang="de-DE" sz="2400" dirty="0">
              <a:solidFill>
                <a:srgbClr val="FF0000"/>
              </a:solidFill>
            </a:endParaRPr>
          </a:p>
          <a:p>
            <a:r>
              <a:rPr lang="en-US" sz="2400" dirty="0">
                <a:solidFill>
                  <a:srgbClr val="FF0000"/>
                </a:solidFill>
              </a:rPr>
              <a:t>𝒛 </a:t>
            </a:r>
            <a:r>
              <a:rPr lang="en-US" sz="2400" dirty="0" smtClean="0">
                <a:solidFill>
                  <a:srgbClr val="FF0000"/>
                </a:solidFill>
              </a:rPr>
              <a:t>+ </a:t>
            </a:r>
            <a:r>
              <a:rPr lang="en-US" sz="2400" dirty="0">
                <a:solidFill>
                  <a:srgbClr val="FF0000"/>
                </a:solidFill>
              </a:rPr>
              <a:t>𝒘 </a:t>
            </a:r>
            <a:r>
              <a:rPr lang="en-US" sz="2400" dirty="0" smtClean="0">
                <a:solidFill>
                  <a:srgbClr val="FF0000"/>
                </a:solidFill>
              </a:rPr>
              <a:t>+ </a:t>
            </a:r>
            <a:r>
              <a:rPr lang="en-US" sz="2400" dirty="0">
                <a:solidFill>
                  <a:srgbClr val="FF0000"/>
                </a:solidFill>
              </a:rPr>
              <a:t>𝒚 </a:t>
            </a:r>
            <a:r>
              <a:rPr lang="en-US" sz="2400" dirty="0" smtClean="0">
                <a:solidFill>
                  <a:srgbClr val="FF0000"/>
                </a:solidFill>
              </a:rPr>
              <a:t>= 𝟏𝟖𝟎°	</a:t>
            </a:r>
            <a:r>
              <a:rPr lang="en-US" sz="2400" b="1" i="1" dirty="0">
                <a:solidFill>
                  <a:srgbClr val="FF0000"/>
                </a:solidFill>
              </a:rPr>
              <a:t>s on a </a:t>
            </a:r>
            <a:r>
              <a:rPr lang="en-US" sz="2400" b="1" i="1" dirty="0" smtClean="0">
                <a:solidFill>
                  <a:srgbClr val="FF0000"/>
                </a:solidFill>
              </a:rPr>
              <a:t>line</a:t>
            </a:r>
          </a:p>
          <a:p>
            <a:r>
              <a:rPr lang="en-US" sz="2400" b="1" i="1" dirty="0" smtClean="0">
                <a:solidFill>
                  <a:srgbClr val="FF0000"/>
                </a:solidFill>
              </a:rPr>
              <a:t> </a:t>
            </a:r>
            <a:endParaRPr lang="en-US" sz="2400" dirty="0">
              <a:solidFill>
                <a:srgbClr val="FF0000"/>
              </a:solidFill>
            </a:endParaRPr>
          </a:p>
          <a:p>
            <a:r>
              <a:rPr lang="en-US" sz="2400" dirty="0">
                <a:solidFill>
                  <a:srgbClr val="FF0000"/>
                </a:solidFill>
              </a:rPr>
              <a:t>𝒛 </a:t>
            </a:r>
            <a:r>
              <a:rPr lang="en-US" sz="2400" dirty="0" smtClean="0">
                <a:solidFill>
                  <a:srgbClr val="FF0000"/>
                </a:solidFill>
              </a:rPr>
              <a:t>+ </a:t>
            </a:r>
            <a:r>
              <a:rPr lang="en-US" sz="2400" dirty="0">
                <a:solidFill>
                  <a:srgbClr val="FF0000"/>
                </a:solidFill>
              </a:rPr>
              <a:t>𝒙 </a:t>
            </a:r>
            <a:r>
              <a:rPr lang="en-US" sz="2400" dirty="0" smtClean="0">
                <a:solidFill>
                  <a:srgbClr val="FF0000"/>
                </a:solidFill>
              </a:rPr>
              <a:t>+ </a:t>
            </a:r>
            <a:r>
              <a:rPr lang="en-US" sz="2400" dirty="0">
                <a:solidFill>
                  <a:srgbClr val="FF0000"/>
                </a:solidFill>
              </a:rPr>
              <a:t>𝒚 </a:t>
            </a:r>
            <a:r>
              <a:rPr lang="en-US" sz="2400" dirty="0" smtClean="0">
                <a:solidFill>
                  <a:srgbClr val="FF0000"/>
                </a:solidFill>
              </a:rPr>
              <a:t>= 𝟏𝟖𝟎°</a:t>
            </a:r>
            <a:endParaRPr lang="en-US" sz="2400" dirty="0">
              <a:solidFill>
                <a:srgbClr val="FF0000"/>
              </a:solidFill>
            </a:endParaRPr>
          </a:p>
        </p:txBody>
      </p:sp>
      <p:cxnSp>
        <p:nvCxnSpPr>
          <p:cNvPr id="7" name="Straight Connector 6"/>
          <p:cNvCxnSpPr/>
          <p:nvPr/>
        </p:nvCxnSpPr>
        <p:spPr>
          <a:xfrm>
            <a:off x="3169597" y="3294420"/>
            <a:ext cx="13826" cy="332717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25182" y="3294420"/>
            <a:ext cx="5755437" cy="523220"/>
          </a:xfrm>
          <a:prstGeom prst="rect">
            <a:avLst/>
          </a:prstGeom>
          <a:noFill/>
        </p:spPr>
        <p:txBody>
          <a:bodyPr wrap="square" rtlCol="0">
            <a:spAutoFit/>
          </a:bodyPr>
          <a:lstStyle/>
          <a:p>
            <a:r>
              <a:rPr lang="en-US" sz="2800" b="1" dirty="0" smtClean="0"/>
              <a:t>   </a:t>
            </a:r>
            <a:r>
              <a:rPr lang="en-US" sz="2800" b="1" dirty="0" smtClean="0"/>
              <a:t>  </a:t>
            </a:r>
            <a:r>
              <a:rPr lang="en-US" sz="2800" b="1" dirty="0" smtClean="0"/>
              <a:t>Statement			</a:t>
            </a:r>
            <a:r>
              <a:rPr lang="en-US" sz="2800" b="1" dirty="0" smtClean="0"/>
              <a:t>  </a:t>
            </a:r>
            <a:r>
              <a:rPr lang="en-US" sz="2800" b="1" dirty="0"/>
              <a:t> </a:t>
            </a:r>
            <a:r>
              <a:rPr lang="en-US" sz="2800" b="1" dirty="0" smtClean="0"/>
              <a:t> </a:t>
            </a:r>
            <a:r>
              <a:rPr lang="en-US" sz="2800" b="1" dirty="0" smtClean="0"/>
              <a:t>Reason</a:t>
            </a:r>
            <a:endParaRPr lang="en-US" sz="2800" b="1" dirty="0"/>
          </a:p>
        </p:txBody>
      </p:sp>
      <p:cxnSp>
        <p:nvCxnSpPr>
          <p:cNvPr id="9" name="Straight Connector 8"/>
          <p:cNvCxnSpPr/>
          <p:nvPr/>
        </p:nvCxnSpPr>
        <p:spPr>
          <a:xfrm>
            <a:off x="158241" y="3943941"/>
            <a:ext cx="506948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Slide Number Placeholder 12"/>
          <p:cNvSpPr>
            <a:spLocks noGrp="1"/>
          </p:cNvSpPr>
          <p:nvPr>
            <p:ph type="sldNum" sz="quarter" idx="12"/>
          </p:nvPr>
        </p:nvSpPr>
        <p:spPr/>
        <p:txBody>
          <a:bodyPr/>
          <a:lstStyle/>
          <a:p>
            <a:fld id="{6A833C70-B514-744B-8C9F-E82522143AE5}" type="slidenum">
              <a:rPr lang="en-US" sz="1800" smtClean="0"/>
              <a:t>15</a:t>
            </a:fld>
            <a:endParaRPr lang="en-US" dirty="0"/>
          </a:p>
        </p:txBody>
      </p:sp>
    </p:spTree>
    <p:extLst>
      <p:ext uri="{BB962C8B-B14F-4D97-AF65-F5344CB8AC3E}">
        <p14:creationId xmlns:p14="http://schemas.microsoft.com/office/powerpoint/2010/main" val="40150078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upRigh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a:t>
            </a:r>
            <a:endParaRPr lang="en-US" dirty="0"/>
          </a:p>
        </p:txBody>
      </p:sp>
      <p:sp>
        <p:nvSpPr>
          <p:cNvPr id="3" name="Content Placeholder 2"/>
          <p:cNvSpPr>
            <a:spLocks noGrp="1"/>
          </p:cNvSpPr>
          <p:nvPr>
            <p:ph idx="1"/>
          </p:nvPr>
        </p:nvSpPr>
        <p:spPr/>
        <p:txBody>
          <a:bodyPr/>
          <a:lstStyle/>
          <a:p>
            <a:r>
              <a:rPr lang="en-US" dirty="0"/>
              <a:t>W</a:t>
            </a:r>
            <a:r>
              <a:rPr lang="en-US" dirty="0" smtClean="0"/>
              <a:t>rite </a:t>
            </a:r>
            <a:r>
              <a:rPr lang="en-US" dirty="0"/>
              <a:t>unknown angle proofs, which does not require any new geometric facts. </a:t>
            </a:r>
          </a:p>
          <a:p>
            <a:r>
              <a:rPr lang="en-US" dirty="0" smtClean="0"/>
              <a:t>String </a:t>
            </a:r>
            <a:r>
              <a:rPr lang="en-US" dirty="0"/>
              <a:t>together facts </a:t>
            </a:r>
            <a:r>
              <a:rPr lang="en-US" dirty="0" smtClean="0"/>
              <a:t>you </a:t>
            </a:r>
            <a:r>
              <a:rPr lang="en-US" dirty="0"/>
              <a:t>already know to reveal more information. </a:t>
            </a:r>
          </a:p>
          <a:p>
            <a:endParaRPr lang="en-US" dirty="0"/>
          </a:p>
          <a:p>
            <a:endParaRPr lang="en-US" dirty="0"/>
          </a:p>
        </p:txBody>
      </p:sp>
      <p:sp>
        <p:nvSpPr>
          <p:cNvPr id="4" name="Slide Number Placeholder 3"/>
          <p:cNvSpPr>
            <a:spLocks noGrp="1"/>
          </p:cNvSpPr>
          <p:nvPr>
            <p:ph type="sldNum" sz="quarter" idx="12"/>
          </p:nvPr>
        </p:nvSpPr>
        <p:spPr/>
        <p:txBody>
          <a:bodyPr/>
          <a:lstStyle/>
          <a:p>
            <a:fld id="{6A833C70-B514-744B-8C9F-E82522143AE5}" type="slidenum">
              <a:rPr lang="en-US" sz="1800" smtClean="0"/>
              <a:t>2</a:t>
            </a:fld>
            <a:endParaRPr lang="en-US" dirty="0"/>
          </a:p>
        </p:txBody>
      </p:sp>
    </p:spTree>
    <p:extLst>
      <p:ext uri="{BB962C8B-B14F-4D97-AF65-F5344CB8AC3E}">
        <p14:creationId xmlns:p14="http://schemas.microsoft.com/office/powerpoint/2010/main" val="20193162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Exercise (5 min)</a:t>
            </a:r>
            <a:endParaRPr lang="en-US" dirty="0"/>
          </a:p>
        </p:txBody>
      </p:sp>
      <p:sp>
        <p:nvSpPr>
          <p:cNvPr id="3" name="Content Placeholder 2"/>
          <p:cNvSpPr>
            <a:spLocks noGrp="1"/>
          </p:cNvSpPr>
          <p:nvPr>
            <p:ph idx="1"/>
          </p:nvPr>
        </p:nvSpPr>
        <p:spPr>
          <a:xfrm>
            <a:off x="259269" y="1477926"/>
            <a:ext cx="8229600" cy="2672132"/>
          </a:xfrm>
        </p:spPr>
        <p:txBody>
          <a:bodyPr>
            <a:normAutofit fontScale="92500" lnSpcReduction="20000"/>
          </a:bodyPr>
          <a:lstStyle/>
          <a:p>
            <a:pPr marL="0" indent="0">
              <a:buNone/>
            </a:pPr>
            <a:r>
              <a:rPr lang="en-US" dirty="0" smtClean="0"/>
              <a:t>One </a:t>
            </a:r>
            <a:r>
              <a:rPr lang="en-US" dirty="0"/>
              <a:t>of the main goals in studying geometry is to develop your ability to reason critically, to draw valid conclusions based upon observations and proven facts. Master detectives do this sort of thing all the time. Take a look as Sherlock Holmes uses seemingly insignificant observations to draw amazing conclusions. </a:t>
            </a:r>
          </a:p>
        </p:txBody>
      </p:sp>
      <p:sp>
        <p:nvSpPr>
          <p:cNvPr id="4" name="TextBox 3"/>
          <p:cNvSpPr txBox="1"/>
          <p:nvPr/>
        </p:nvSpPr>
        <p:spPr>
          <a:xfrm>
            <a:off x="1154597" y="4668638"/>
            <a:ext cx="6020402" cy="461665"/>
          </a:xfrm>
          <a:prstGeom prst="rect">
            <a:avLst/>
          </a:prstGeom>
          <a:noFill/>
        </p:spPr>
        <p:txBody>
          <a:bodyPr wrap="square" rtlCol="0">
            <a:spAutoFit/>
          </a:bodyPr>
          <a:lstStyle/>
          <a:p>
            <a:pPr algn="ctr"/>
            <a:r>
              <a:rPr lang="en-US" sz="2400" dirty="0" smtClean="0">
                <a:hlinkClick r:id="rId3"/>
              </a:rPr>
              <a:t>Sherlock Holmes: Master of Deduction!</a:t>
            </a:r>
            <a:endParaRPr lang="en-US" sz="2400" dirty="0"/>
          </a:p>
        </p:txBody>
      </p:sp>
      <p:sp>
        <p:nvSpPr>
          <p:cNvPr id="6" name="Rectangle 5"/>
          <p:cNvSpPr/>
          <p:nvPr/>
        </p:nvSpPr>
        <p:spPr>
          <a:xfrm>
            <a:off x="259269" y="5626325"/>
            <a:ext cx="8031669" cy="830997"/>
          </a:xfrm>
          <a:prstGeom prst="rect">
            <a:avLst/>
          </a:prstGeom>
        </p:spPr>
        <p:txBody>
          <a:bodyPr wrap="square">
            <a:spAutoFit/>
          </a:bodyPr>
          <a:lstStyle/>
          <a:p>
            <a:r>
              <a:rPr lang="en-US" sz="2400" dirty="0" smtClean="0"/>
              <a:t>Could </a:t>
            </a:r>
            <a:r>
              <a:rPr lang="en-US" sz="2400" dirty="0"/>
              <a:t>you follow Sherlock Holmes’s reasoning as he described his thought process? </a:t>
            </a:r>
          </a:p>
        </p:txBody>
      </p:sp>
      <p:sp>
        <p:nvSpPr>
          <p:cNvPr id="5" name="Slide Number Placeholder 4"/>
          <p:cNvSpPr>
            <a:spLocks noGrp="1"/>
          </p:cNvSpPr>
          <p:nvPr>
            <p:ph type="sldNum" sz="quarter" idx="12"/>
          </p:nvPr>
        </p:nvSpPr>
        <p:spPr/>
        <p:txBody>
          <a:bodyPr/>
          <a:lstStyle/>
          <a:p>
            <a:fld id="{6A833C70-B514-744B-8C9F-E82522143AE5}" type="slidenum">
              <a:rPr lang="en-US" sz="1800" smtClean="0"/>
              <a:t>3</a:t>
            </a:fld>
            <a:endParaRPr lang="en-US" sz="1800" dirty="0"/>
          </a:p>
        </p:txBody>
      </p:sp>
    </p:spTree>
    <p:extLst>
      <p:ext uri="{BB962C8B-B14F-4D97-AF65-F5344CB8AC3E}">
        <p14:creationId xmlns:p14="http://schemas.microsoft.com/office/powerpoint/2010/main" val="980659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(10 min)</a:t>
            </a:r>
            <a:endParaRPr lang="en-US" dirty="0"/>
          </a:p>
        </p:txBody>
      </p:sp>
      <p:sp>
        <p:nvSpPr>
          <p:cNvPr id="5" name="Rectangle 4"/>
          <p:cNvSpPr/>
          <p:nvPr/>
        </p:nvSpPr>
        <p:spPr>
          <a:xfrm>
            <a:off x="457200" y="1717102"/>
            <a:ext cx="4227167" cy="2677656"/>
          </a:xfrm>
          <a:prstGeom prst="rect">
            <a:avLst/>
          </a:prstGeom>
        </p:spPr>
        <p:txBody>
          <a:bodyPr wrap="square">
            <a:spAutoFit/>
          </a:bodyPr>
          <a:lstStyle/>
          <a:p>
            <a:r>
              <a:rPr lang="en-US" sz="2400" dirty="0"/>
              <a:t>You needed to figure out the measure of 𝒂, and used the “fact” that an exterior angle of a triangle equals the sum of the measures of the opposite interior angles. The measure of 𝒂 </a:t>
            </a:r>
            <a:r>
              <a:rPr lang="en-US" sz="2400" dirty="0" smtClean="0"/>
              <a:t>must </a:t>
            </a:r>
            <a:r>
              <a:rPr lang="en-US" sz="2400" dirty="0"/>
              <a:t>therefore be 𝟑𝟔°. </a:t>
            </a:r>
          </a:p>
        </p:txBody>
      </p:sp>
      <p:pic>
        <p:nvPicPr>
          <p:cNvPr id="6" name="Picture 5"/>
          <p:cNvPicPr>
            <a:picLocks noChangeAspect="1"/>
          </p:cNvPicPr>
          <p:nvPr/>
        </p:nvPicPr>
        <p:blipFill>
          <a:blip r:embed="rId3"/>
          <a:stretch>
            <a:fillRect/>
          </a:stretch>
        </p:blipFill>
        <p:spPr>
          <a:xfrm>
            <a:off x="4684367" y="1846509"/>
            <a:ext cx="4016164" cy="2008082"/>
          </a:xfrm>
          <a:prstGeom prst="rect">
            <a:avLst/>
          </a:prstGeom>
        </p:spPr>
      </p:pic>
      <p:sp>
        <p:nvSpPr>
          <p:cNvPr id="7" name="Rectangle 6"/>
          <p:cNvSpPr/>
          <p:nvPr/>
        </p:nvSpPr>
        <p:spPr>
          <a:xfrm>
            <a:off x="240713" y="4804869"/>
            <a:ext cx="7676527" cy="461665"/>
          </a:xfrm>
          <a:prstGeom prst="rect">
            <a:avLst/>
          </a:prstGeom>
        </p:spPr>
        <p:txBody>
          <a:bodyPr wrap="square">
            <a:spAutoFit/>
          </a:bodyPr>
          <a:lstStyle/>
          <a:p>
            <a:r>
              <a:rPr lang="en-US" sz="2400" dirty="0"/>
              <a:t>Suppose that we rearrange the diagram just a little bit. </a:t>
            </a:r>
          </a:p>
        </p:txBody>
      </p:sp>
      <p:sp>
        <p:nvSpPr>
          <p:cNvPr id="9" name="Rectangle 8"/>
          <p:cNvSpPr/>
          <p:nvPr/>
        </p:nvSpPr>
        <p:spPr>
          <a:xfrm>
            <a:off x="240713" y="5478496"/>
            <a:ext cx="8459818" cy="830997"/>
          </a:xfrm>
          <a:prstGeom prst="rect">
            <a:avLst/>
          </a:prstGeom>
        </p:spPr>
        <p:txBody>
          <a:bodyPr wrap="square">
            <a:spAutoFit/>
          </a:bodyPr>
          <a:lstStyle/>
          <a:p>
            <a:r>
              <a:rPr lang="en-US" sz="2400" dirty="0" smtClean="0"/>
              <a:t>Instead of using numbers we’ll use variables to represent angle measures…</a:t>
            </a:r>
            <a:endParaRPr lang="en-US" sz="2400" dirty="0"/>
          </a:p>
        </p:txBody>
      </p:sp>
      <p:pic>
        <p:nvPicPr>
          <p:cNvPr id="10" name="Picture 9"/>
          <p:cNvPicPr>
            <a:picLocks noChangeAspect="1"/>
          </p:cNvPicPr>
          <p:nvPr/>
        </p:nvPicPr>
        <p:blipFill>
          <a:blip r:embed="rId4"/>
          <a:stretch>
            <a:fillRect/>
          </a:stretch>
        </p:blipFill>
        <p:spPr>
          <a:xfrm>
            <a:off x="4890293" y="1717102"/>
            <a:ext cx="4085244" cy="2180018"/>
          </a:xfrm>
          <a:prstGeom prst="rect">
            <a:avLst/>
          </a:prstGeom>
        </p:spPr>
      </p:pic>
      <p:sp>
        <p:nvSpPr>
          <p:cNvPr id="3" name="Slide Number Placeholder 2"/>
          <p:cNvSpPr>
            <a:spLocks noGrp="1"/>
          </p:cNvSpPr>
          <p:nvPr>
            <p:ph type="sldNum" sz="quarter" idx="12"/>
          </p:nvPr>
        </p:nvSpPr>
        <p:spPr/>
        <p:txBody>
          <a:bodyPr/>
          <a:lstStyle/>
          <a:p>
            <a:r>
              <a:rPr lang="en-US" sz="1800" dirty="0"/>
              <a:t>4</a:t>
            </a:r>
            <a:endParaRPr lang="en-US" sz="1800" dirty="0"/>
          </a:p>
        </p:txBody>
      </p:sp>
    </p:spTree>
    <p:extLst>
      <p:ext uri="{BB962C8B-B14F-4D97-AF65-F5344CB8AC3E}">
        <p14:creationId xmlns:p14="http://schemas.microsoft.com/office/powerpoint/2010/main" val="38182904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par>
                          <p:cTn id="12" fill="hold">
                            <p:stCondLst>
                              <p:cond delay="1000"/>
                            </p:stCondLst>
                            <p:childTnLst>
                              <p:par>
                                <p:cTn id="13" presetID="16" presetClass="entr" presetSubtype="21" fill="hold" nodeType="afterEffect">
                                  <p:stCondLst>
                                    <p:cond delay="100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245" y="412524"/>
            <a:ext cx="8416707" cy="1863854"/>
          </a:xfrm>
        </p:spPr>
        <p:txBody>
          <a:bodyPr>
            <a:normAutofit fontScale="85000" lnSpcReduction="20000"/>
          </a:bodyPr>
          <a:lstStyle/>
          <a:p>
            <a:pPr marL="0" indent="0">
              <a:buNone/>
            </a:pPr>
            <a:r>
              <a:rPr lang="en-US" dirty="0" smtClean="0"/>
              <a:t>Suppose further that we already have in our arsenal of facts the knowledge that the angles of a triangle sum to 180°. Given the labeled diagram at the right, can we prove that 𝑥 + 𝑦 = 𝑧 (</a:t>
            </a:r>
            <a:r>
              <a:rPr lang="en-US" dirty="0" smtClean="0">
                <a:solidFill>
                  <a:srgbClr val="FF6600"/>
                </a:solidFill>
              </a:rPr>
              <a:t>or, in other words, that the exterior angle of a triangle equals the sum of the remote interior angles</a:t>
            </a:r>
            <a:r>
              <a:rPr lang="en-US" dirty="0" smtClean="0"/>
              <a:t>)? </a:t>
            </a:r>
            <a:endParaRPr lang="en-US" dirty="0"/>
          </a:p>
        </p:txBody>
      </p:sp>
      <p:sp>
        <p:nvSpPr>
          <p:cNvPr id="4" name="Rectangle 3"/>
          <p:cNvSpPr/>
          <p:nvPr/>
        </p:nvSpPr>
        <p:spPr>
          <a:xfrm>
            <a:off x="271122" y="2276378"/>
            <a:ext cx="5369912" cy="1200328"/>
          </a:xfrm>
          <a:prstGeom prst="rect">
            <a:avLst/>
          </a:prstGeom>
        </p:spPr>
        <p:txBody>
          <a:bodyPr wrap="square">
            <a:spAutoFit/>
          </a:bodyPr>
          <a:lstStyle/>
          <a:p>
            <a:r>
              <a:rPr lang="en-US" sz="2400" b="1" i="1" dirty="0" smtClean="0"/>
              <a:t>Proof</a:t>
            </a:r>
            <a:r>
              <a:rPr lang="en-US" sz="2400" b="1" i="1" dirty="0"/>
              <a:t>: </a:t>
            </a:r>
            <a:endParaRPr lang="en-US" sz="2400" b="1" i="1" dirty="0" smtClean="0"/>
          </a:p>
          <a:p>
            <a:endParaRPr lang="en-US" sz="2400" dirty="0"/>
          </a:p>
          <a:p>
            <a:r>
              <a:rPr lang="en-US" sz="2400" dirty="0">
                <a:solidFill>
                  <a:srgbClr val="0000FF"/>
                </a:solidFill>
              </a:rPr>
              <a:t>Label ∠𝑤, as shown in the diagram. </a:t>
            </a:r>
          </a:p>
        </p:txBody>
      </p:sp>
      <p:pic>
        <p:nvPicPr>
          <p:cNvPr id="5" name="Picture 4"/>
          <p:cNvPicPr>
            <a:picLocks noChangeAspect="1"/>
          </p:cNvPicPr>
          <p:nvPr/>
        </p:nvPicPr>
        <p:blipFill>
          <a:blip r:embed="rId2"/>
          <a:stretch>
            <a:fillRect/>
          </a:stretch>
        </p:blipFill>
        <p:spPr>
          <a:xfrm>
            <a:off x="5241616" y="4532319"/>
            <a:ext cx="3902384" cy="2003523"/>
          </a:xfrm>
          <a:prstGeom prst="rect">
            <a:avLst/>
          </a:prstGeom>
        </p:spPr>
      </p:pic>
      <p:sp>
        <p:nvSpPr>
          <p:cNvPr id="6" name="Rectangle 5"/>
          <p:cNvSpPr/>
          <p:nvPr/>
        </p:nvSpPr>
        <p:spPr>
          <a:xfrm>
            <a:off x="271122" y="3876440"/>
            <a:ext cx="5904942" cy="1938992"/>
          </a:xfrm>
          <a:prstGeom prst="rect">
            <a:avLst/>
          </a:prstGeom>
        </p:spPr>
        <p:txBody>
          <a:bodyPr wrap="square">
            <a:spAutoFit/>
          </a:bodyPr>
          <a:lstStyle/>
          <a:p>
            <a:r>
              <a:rPr lang="en-US" sz="2400" dirty="0" smtClean="0"/>
              <a:t>∠</a:t>
            </a:r>
            <a:r>
              <a:rPr lang="en-US" sz="2400" dirty="0"/>
              <a:t>𝑥 </a:t>
            </a:r>
            <a:r>
              <a:rPr lang="en-US" sz="2400" dirty="0" smtClean="0"/>
              <a:t>+ </a:t>
            </a:r>
            <a:r>
              <a:rPr lang="en-US" sz="2400" dirty="0"/>
              <a:t>∠𝑦 </a:t>
            </a:r>
            <a:r>
              <a:rPr lang="en-US" sz="2400" dirty="0" smtClean="0"/>
              <a:t>+ </a:t>
            </a:r>
            <a:r>
              <a:rPr lang="en-US" sz="2400" dirty="0"/>
              <a:t>∠𝑤 </a:t>
            </a:r>
            <a:r>
              <a:rPr lang="en-US" sz="2400" dirty="0" smtClean="0"/>
              <a:t>= 180˚ 			∠ sum </a:t>
            </a:r>
            <a:r>
              <a:rPr lang="en-US" sz="2400" dirty="0"/>
              <a:t>of △ </a:t>
            </a:r>
          </a:p>
          <a:p>
            <a:r>
              <a:rPr lang="en-US" sz="2400" dirty="0"/>
              <a:t>∠𝑤 </a:t>
            </a:r>
            <a:r>
              <a:rPr lang="en-US" sz="2400" dirty="0" smtClean="0"/>
              <a:t>+ </a:t>
            </a:r>
            <a:r>
              <a:rPr lang="en-US" sz="2400" dirty="0"/>
              <a:t>∠𝑧 </a:t>
            </a:r>
            <a:r>
              <a:rPr lang="en-US" sz="2400" dirty="0" smtClean="0"/>
              <a:t>= 180˚					∠</a:t>
            </a:r>
            <a:r>
              <a:rPr lang="en-US" sz="2400" dirty="0"/>
              <a:t>s on a line </a:t>
            </a:r>
          </a:p>
          <a:p>
            <a:r>
              <a:rPr lang="en-US" sz="2400" dirty="0"/>
              <a:t>∠𝑥 </a:t>
            </a:r>
            <a:r>
              <a:rPr lang="en-US" sz="2400" dirty="0" smtClean="0"/>
              <a:t>+ </a:t>
            </a:r>
            <a:r>
              <a:rPr lang="en-US" sz="2400" dirty="0"/>
              <a:t>∠𝑦 </a:t>
            </a:r>
            <a:r>
              <a:rPr lang="en-US" sz="2400" dirty="0" smtClean="0"/>
              <a:t>+ </a:t>
            </a:r>
            <a:r>
              <a:rPr lang="en-US" sz="2400" dirty="0"/>
              <a:t>∠𝑤 </a:t>
            </a:r>
            <a:r>
              <a:rPr lang="en-US" sz="2400" dirty="0" smtClean="0"/>
              <a:t>= </a:t>
            </a:r>
            <a:r>
              <a:rPr lang="en-US" sz="2400" dirty="0"/>
              <a:t>∠𝑤 </a:t>
            </a:r>
            <a:r>
              <a:rPr lang="en-US" sz="2400" dirty="0" smtClean="0"/>
              <a:t>+ </a:t>
            </a:r>
            <a:r>
              <a:rPr lang="en-US" sz="2400" dirty="0"/>
              <a:t>∠𝑧 </a:t>
            </a:r>
            <a:endParaRPr lang="en-US" sz="2400" dirty="0" smtClean="0"/>
          </a:p>
          <a:p>
            <a:endParaRPr lang="en-US" sz="2400" dirty="0"/>
          </a:p>
          <a:p>
            <a:r>
              <a:rPr lang="en-US" sz="2400" dirty="0"/>
              <a:t>∴ </a:t>
            </a:r>
            <a:r>
              <a:rPr lang="en-US" sz="2400" dirty="0" smtClean="0"/>
              <a:t>∠</a:t>
            </a:r>
            <a:r>
              <a:rPr lang="en-US" sz="2400" dirty="0"/>
              <a:t>𝑥 </a:t>
            </a:r>
            <a:r>
              <a:rPr lang="en-US" sz="2400" dirty="0" smtClean="0"/>
              <a:t>+ </a:t>
            </a:r>
            <a:r>
              <a:rPr lang="en-US" sz="2400" dirty="0"/>
              <a:t>∠𝑦 </a:t>
            </a:r>
            <a:r>
              <a:rPr lang="en-US" sz="2400" dirty="0" smtClean="0"/>
              <a:t>= </a:t>
            </a:r>
            <a:r>
              <a:rPr lang="en-US" sz="2400" dirty="0"/>
              <a:t>∠𝑧 </a:t>
            </a:r>
          </a:p>
        </p:txBody>
      </p:sp>
      <p:sp>
        <p:nvSpPr>
          <p:cNvPr id="2" name="Slide Number Placeholder 1"/>
          <p:cNvSpPr>
            <a:spLocks noGrp="1"/>
          </p:cNvSpPr>
          <p:nvPr>
            <p:ph type="sldNum" sz="quarter" idx="12"/>
          </p:nvPr>
        </p:nvSpPr>
        <p:spPr/>
        <p:txBody>
          <a:bodyPr/>
          <a:lstStyle/>
          <a:p>
            <a:fld id="{6A833C70-B514-744B-8C9F-E82522143AE5}" type="slidenum">
              <a:rPr lang="en-US" sz="1800" smtClean="0"/>
              <a:t>5</a:t>
            </a:fld>
            <a:endParaRPr lang="en-US" sz="1800" dirty="0"/>
          </a:p>
        </p:txBody>
      </p:sp>
    </p:spTree>
    <p:extLst>
      <p:ext uri="{BB962C8B-B14F-4D97-AF65-F5344CB8AC3E}">
        <p14:creationId xmlns:p14="http://schemas.microsoft.com/office/powerpoint/2010/main" val="66403831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57200" y="428882"/>
            <a:ext cx="8229600" cy="6001642"/>
          </a:xfrm>
          <a:prstGeom prst="rect">
            <a:avLst/>
          </a:prstGeom>
          <a:noFill/>
        </p:spPr>
        <p:txBody>
          <a:bodyPr wrap="square" rtlCol="0">
            <a:spAutoFit/>
          </a:bodyPr>
          <a:lstStyle/>
          <a:p>
            <a:r>
              <a:rPr lang="en-US" sz="2400" dirty="0" smtClean="0"/>
              <a:t>Notice that each step in the proof was justified by a previously known or demonstrated fact. </a:t>
            </a:r>
          </a:p>
          <a:p>
            <a:endParaRPr lang="en-US" sz="2400" dirty="0"/>
          </a:p>
          <a:p>
            <a:r>
              <a:rPr lang="en-US" sz="2400" dirty="0" smtClean="0"/>
              <a:t>We ended up with a newly proven fact:</a:t>
            </a:r>
          </a:p>
          <a:p>
            <a:r>
              <a:rPr lang="en-US" sz="2400" dirty="0"/>
              <a:t>	</a:t>
            </a:r>
            <a:r>
              <a:rPr lang="en-US" sz="2400" dirty="0" smtClean="0"/>
              <a:t>An exterior angle of</a:t>
            </a:r>
            <a:r>
              <a:rPr lang="en-US" sz="2400" b="1" dirty="0" smtClean="0"/>
              <a:t> any </a:t>
            </a:r>
            <a:r>
              <a:rPr lang="en-US" sz="2400" dirty="0" smtClean="0"/>
              <a:t>triangle is the sum of the remote interior angles of the 	triangle.</a:t>
            </a:r>
          </a:p>
          <a:p>
            <a:endParaRPr lang="en-US" sz="2400" dirty="0"/>
          </a:p>
          <a:p>
            <a:endParaRPr lang="en-US" sz="2400" dirty="0" smtClean="0"/>
          </a:p>
          <a:p>
            <a:endParaRPr lang="en-US" sz="2400" dirty="0"/>
          </a:p>
          <a:p>
            <a:endParaRPr lang="en-US" sz="2400" dirty="0" smtClean="0"/>
          </a:p>
          <a:p>
            <a:endParaRPr lang="en-US" sz="2400" dirty="0" smtClean="0"/>
          </a:p>
          <a:p>
            <a:endParaRPr lang="en-US" sz="2400" dirty="0" smtClean="0"/>
          </a:p>
          <a:p>
            <a:r>
              <a:rPr lang="en-US" sz="2400" dirty="0" smtClean="0"/>
              <a:t>This ability to identify the steps used to reach a conclusion based on known facts is </a:t>
            </a:r>
            <a:r>
              <a:rPr lang="en-US" sz="2400" b="1" i="1" dirty="0" smtClean="0">
                <a:solidFill>
                  <a:srgbClr val="0000FF"/>
                </a:solidFill>
              </a:rPr>
              <a:t>deductive reasoning</a:t>
            </a:r>
            <a:r>
              <a:rPr lang="en-US" sz="2400" dirty="0" smtClean="0"/>
              <a:t>. The same type of reasoning that Sherlock Holmes used to accurately describe the doctor’s attacker in the video clip!</a:t>
            </a:r>
            <a:endParaRPr lang="en-US" sz="2400" dirty="0"/>
          </a:p>
        </p:txBody>
      </p:sp>
      <p:pic>
        <p:nvPicPr>
          <p:cNvPr id="8" name="Picture 7"/>
          <p:cNvPicPr>
            <a:picLocks noChangeAspect="1"/>
          </p:cNvPicPr>
          <p:nvPr/>
        </p:nvPicPr>
        <p:blipFill>
          <a:blip r:embed="rId2"/>
          <a:stretch>
            <a:fillRect/>
          </a:stretch>
        </p:blipFill>
        <p:spPr>
          <a:xfrm>
            <a:off x="5202098" y="2787738"/>
            <a:ext cx="3484702" cy="1789081"/>
          </a:xfrm>
          <a:prstGeom prst="rect">
            <a:avLst/>
          </a:prstGeom>
        </p:spPr>
      </p:pic>
      <p:sp>
        <p:nvSpPr>
          <p:cNvPr id="10" name="Oval 9"/>
          <p:cNvSpPr/>
          <p:nvPr/>
        </p:nvSpPr>
        <p:spPr>
          <a:xfrm>
            <a:off x="6680171" y="3117648"/>
            <a:ext cx="395862" cy="445378"/>
          </a:xfrm>
          <a:prstGeom prst="ellipse">
            <a:avLst/>
          </a:prstGeom>
          <a:solidFill>
            <a:srgbClr val="FF6600">
              <a:alpha val="50000"/>
            </a:srgbClr>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5710962" y="4040349"/>
            <a:ext cx="395862" cy="445378"/>
          </a:xfrm>
          <a:prstGeom prst="ellipse">
            <a:avLst/>
          </a:prstGeom>
          <a:solidFill>
            <a:srgbClr val="FF6600">
              <a:alpha val="50000"/>
            </a:srgbClr>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1484483" y="2787738"/>
            <a:ext cx="5195688" cy="329910"/>
          </a:xfrm>
          <a:prstGeom prst="straightConnector1">
            <a:avLst/>
          </a:prstGeom>
          <a:ln>
            <a:solidFill>
              <a:srgbClr val="FF6600"/>
            </a:solidFill>
            <a:round/>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1484483" y="2787738"/>
            <a:ext cx="4226479" cy="1252611"/>
          </a:xfrm>
          <a:prstGeom prst="straightConnector1">
            <a:avLst/>
          </a:prstGeom>
          <a:ln>
            <a:solidFill>
              <a:srgbClr val="FF6600"/>
            </a:solidFill>
            <a:round/>
            <a:tailEnd type="arrow"/>
          </a:ln>
        </p:spPr>
        <p:style>
          <a:lnRef idx="2">
            <a:schemeClr val="accent1"/>
          </a:lnRef>
          <a:fillRef idx="0">
            <a:schemeClr val="accent1"/>
          </a:fillRef>
          <a:effectRef idx="1">
            <a:schemeClr val="accent1"/>
          </a:effectRef>
          <a:fontRef idx="minor">
            <a:schemeClr val="tx1"/>
          </a:fontRef>
        </p:style>
      </p:cxnSp>
      <p:sp>
        <p:nvSpPr>
          <p:cNvPr id="19" name="Oval 18"/>
          <p:cNvSpPr/>
          <p:nvPr/>
        </p:nvSpPr>
        <p:spPr>
          <a:xfrm>
            <a:off x="6713159" y="4027794"/>
            <a:ext cx="395862" cy="445378"/>
          </a:xfrm>
          <a:prstGeom prst="ellipse">
            <a:avLst/>
          </a:prstGeom>
          <a:solidFill>
            <a:srgbClr val="008000">
              <a:alpha val="5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4354482" y="2292873"/>
            <a:ext cx="2325689" cy="1747476"/>
          </a:xfrm>
          <a:prstGeom prst="straightConnector1">
            <a:avLst/>
          </a:prstGeom>
          <a:ln>
            <a:solidFill>
              <a:srgbClr val="008000"/>
            </a:solidFill>
            <a:round/>
            <a:tailEnd type="arrow"/>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1222335" y="3780466"/>
            <a:ext cx="2185214" cy="461665"/>
          </a:xfrm>
          <a:prstGeom prst="rect">
            <a:avLst/>
          </a:prstGeom>
        </p:spPr>
        <p:txBody>
          <a:bodyPr wrap="none">
            <a:spAutoFit/>
          </a:bodyPr>
          <a:lstStyle/>
          <a:p>
            <a:r>
              <a:rPr lang="en-US" sz="2400" dirty="0" smtClean="0">
                <a:solidFill>
                  <a:srgbClr val="FF6600"/>
                </a:solidFill>
              </a:rPr>
              <a:t>∠𝑥 </a:t>
            </a:r>
            <a:r>
              <a:rPr lang="en-US" sz="2400" dirty="0" smtClean="0"/>
              <a:t>+ </a:t>
            </a:r>
            <a:r>
              <a:rPr lang="en-US" sz="2400" dirty="0" smtClean="0">
                <a:solidFill>
                  <a:srgbClr val="FF6600"/>
                </a:solidFill>
              </a:rPr>
              <a:t>∠𝑦 </a:t>
            </a:r>
            <a:r>
              <a:rPr lang="en-US" sz="2400" dirty="0" smtClean="0"/>
              <a:t>= </a:t>
            </a:r>
            <a:r>
              <a:rPr lang="en-US" sz="2400" dirty="0" smtClean="0">
                <a:solidFill>
                  <a:srgbClr val="008000"/>
                </a:solidFill>
              </a:rPr>
              <a:t>∠𝑧 </a:t>
            </a:r>
            <a:endParaRPr lang="en-US" sz="2400" dirty="0">
              <a:solidFill>
                <a:srgbClr val="008000"/>
              </a:solidFill>
            </a:endParaRPr>
          </a:p>
        </p:txBody>
      </p:sp>
      <p:sp>
        <p:nvSpPr>
          <p:cNvPr id="2" name="Slide Number Placeholder 1"/>
          <p:cNvSpPr>
            <a:spLocks noGrp="1"/>
          </p:cNvSpPr>
          <p:nvPr>
            <p:ph type="sldNum" sz="quarter" idx="12"/>
          </p:nvPr>
        </p:nvSpPr>
        <p:spPr/>
        <p:txBody>
          <a:bodyPr/>
          <a:lstStyle/>
          <a:p>
            <a:fld id="{6A833C70-B514-744B-8C9F-E82522143AE5}" type="slidenum">
              <a:rPr lang="en-US" sz="1800" smtClean="0"/>
              <a:t>6</a:t>
            </a:fld>
            <a:endParaRPr lang="en-US" sz="1800" dirty="0"/>
          </a:p>
        </p:txBody>
      </p:sp>
    </p:spTree>
    <p:extLst>
      <p:ext uri="{BB962C8B-B14F-4D97-AF65-F5344CB8AC3E}">
        <p14:creationId xmlns:p14="http://schemas.microsoft.com/office/powerpoint/2010/main" val="28121571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 (25 min)</a:t>
            </a:r>
            <a:endParaRPr lang="en-US" dirty="0"/>
          </a:p>
        </p:txBody>
      </p:sp>
      <p:sp>
        <p:nvSpPr>
          <p:cNvPr id="3" name="Content Placeholder 2"/>
          <p:cNvSpPr>
            <a:spLocks noGrp="1"/>
          </p:cNvSpPr>
          <p:nvPr>
            <p:ph idx="1"/>
          </p:nvPr>
        </p:nvSpPr>
        <p:spPr>
          <a:xfrm>
            <a:off x="93296" y="1368152"/>
            <a:ext cx="8104346" cy="990704"/>
          </a:xfrm>
        </p:spPr>
        <p:txBody>
          <a:bodyPr>
            <a:normAutofit lnSpcReduction="10000"/>
          </a:bodyPr>
          <a:lstStyle/>
          <a:p>
            <a:pPr marL="0" indent="0">
              <a:buNone/>
            </a:pPr>
            <a:r>
              <a:rPr lang="en-US" sz="2800" dirty="0" smtClean="0"/>
              <a:t>1</a:t>
            </a:r>
            <a:r>
              <a:rPr lang="en-US" sz="2800" dirty="0"/>
              <a:t>. </a:t>
            </a:r>
            <a:r>
              <a:rPr lang="en-US" sz="2800" dirty="0" smtClean="0"/>
              <a:t>	You </a:t>
            </a:r>
            <a:r>
              <a:rPr lang="en-US" sz="2800" dirty="0"/>
              <a:t>know that angles on a line sum to 180°. </a:t>
            </a:r>
          </a:p>
          <a:p>
            <a:pPr marL="0" indent="0">
              <a:buNone/>
            </a:pPr>
            <a:r>
              <a:rPr lang="en-US" sz="2800" dirty="0" smtClean="0"/>
              <a:t>		Prove </a:t>
            </a:r>
            <a:r>
              <a:rPr lang="en-US" sz="2800" dirty="0"/>
              <a:t>that vertical angles are congruent. </a:t>
            </a:r>
          </a:p>
        </p:txBody>
      </p:sp>
      <p:sp>
        <p:nvSpPr>
          <p:cNvPr id="4" name="Rectangle 3"/>
          <p:cNvSpPr/>
          <p:nvPr/>
        </p:nvSpPr>
        <p:spPr>
          <a:xfrm>
            <a:off x="457200" y="2502037"/>
            <a:ext cx="1842121" cy="461665"/>
          </a:xfrm>
          <a:prstGeom prst="rect">
            <a:avLst/>
          </a:prstGeom>
        </p:spPr>
        <p:txBody>
          <a:bodyPr wrap="none">
            <a:spAutoFit/>
          </a:bodyPr>
          <a:lstStyle/>
          <a:p>
            <a:r>
              <a:rPr lang="en-US" sz="2400" b="1" dirty="0"/>
              <a:t>Make a plan: </a:t>
            </a:r>
          </a:p>
        </p:txBody>
      </p:sp>
      <p:sp>
        <p:nvSpPr>
          <p:cNvPr id="5" name="Rectangle 4"/>
          <p:cNvSpPr/>
          <p:nvPr/>
        </p:nvSpPr>
        <p:spPr>
          <a:xfrm>
            <a:off x="457200" y="2967335"/>
            <a:ext cx="5249811" cy="830997"/>
          </a:xfrm>
          <a:prstGeom prst="rect">
            <a:avLst/>
          </a:prstGeom>
        </p:spPr>
        <p:txBody>
          <a:bodyPr wrap="square">
            <a:spAutoFit/>
          </a:bodyPr>
          <a:lstStyle/>
          <a:p>
            <a:pPr marL="285750" indent="-285750">
              <a:buFont typeface="Arial"/>
              <a:buChar char="•"/>
            </a:pPr>
            <a:r>
              <a:rPr lang="en-US" sz="2400" dirty="0" smtClean="0"/>
              <a:t>What </a:t>
            </a:r>
            <a:r>
              <a:rPr lang="en-US" sz="2400" dirty="0"/>
              <a:t>do you know about ∠𝑤 </a:t>
            </a:r>
            <a:r>
              <a:rPr lang="en-US" sz="2400" dirty="0" smtClean="0"/>
              <a:t>and </a:t>
            </a:r>
            <a:r>
              <a:rPr lang="en-US" sz="2400" dirty="0"/>
              <a:t>∠</a:t>
            </a:r>
            <a:r>
              <a:rPr lang="en-US" sz="2400" dirty="0" smtClean="0"/>
              <a:t>𝑥 </a:t>
            </a:r>
            <a:r>
              <a:rPr lang="en-US" sz="2400" dirty="0"/>
              <a:t>∠𝑦 a</a:t>
            </a:r>
            <a:r>
              <a:rPr lang="en-US" sz="2400" dirty="0" smtClean="0"/>
              <a:t>nd </a:t>
            </a:r>
            <a:r>
              <a:rPr lang="en-US" sz="2400" dirty="0"/>
              <a:t>∠</a:t>
            </a:r>
            <a:r>
              <a:rPr lang="en-US" sz="2400" dirty="0" smtClean="0"/>
              <a:t>𝑥</a:t>
            </a:r>
            <a:endParaRPr lang="en-US" sz="2400" dirty="0"/>
          </a:p>
        </p:txBody>
      </p:sp>
      <p:pic>
        <p:nvPicPr>
          <p:cNvPr id="6" name="Picture 5"/>
          <p:cNvPicPr>
            <a:picLocks noChangeAspect="1"/>
          </p:cNvPicPr>
          <p:nvPr/>
        </p:nvPicPr>
        <p:blipFill>
          <a:blip r:embed="rId2"/>
          <a:stretch>
            <a:fillRect/>
          </a:stretch>
        </p:blipFill>
        <p:spPr>
          <a:xfrm>
            <a:off x="5376714" y="2781155"/>
            <a:ext cx="3551386" cy="1969546"/>
          </a:xfrm>
          <a:prstGeom prst="rect">
            <a:avLst/>
          </a:prstGeom>
        </p:spPr>
      </p:pic>
      <p:sp>
        <p:nvSpPr>
          <p:cNvPr id="7" name="Rectangle 6"/>
          <p:cNvSpPr/>
          <p:nvPr/>
        </p:nvSpPr>
        <p:spPr>
          <a:xfrm>
            <a:off x="457200" y="4750701"/>
            <a:ext cx="4919514" cy="830997"/>
          </a:xfrm>
          <a:prstGeom prst="rect">
            <a:avLst/>
          </a:prstGeom>
        </p:spPr>
        <p:txBody>
          <a:bodyPr wrap="square">
            <a:spAutoFit/>
          </a:bodyPr>
          <a:lstStyle/>
          <a:p>
            <a:pPr marL="285750" indent="-285750">
              <a:buFont typeface="Arial"/>
              <a:buChar char="•"/>
            </a:pPr>
            <a:r>
              <a:rPr lang="en-US" sz="2400" dirty="0" smtClean="0"/>
              <a:t>What </a:t>
            </a:r>
            <a:r>
              <a:rPr lang="en-US" sz="2400" dirty="0"/>
              <a:t>conclusion can you draw based on both bits of knowledge? </a:t>
            </a:r>
          </a:p>
        </p:txBody>
      </p:sp>
      <p:sp>
        <p:nvSpPr>
          <p:cNvPr id="8" name="Rectangle 7"/>
          <p:cNvSpPr/>
          <p:nvPr/>
        </p:nvSpPr>
        <p:spPr>
          <a:xfrm>
            <a:off x="1251040" y="4085604"/>
            <a:ext cx="2617185" cy="461665"/>
          </a:xfrm>
          <a:prstGeom prst="rect">
            <a:avLst/>
          </a:prstGeom>
        </p:spPr>
        <p:txBody>
          <a:bodyPr wrap="none">
            <a:spAutoFit/>
          </a:bodyPr>
          <a:lstStyle/>
          <a:p>
            <a:r>
              <a:rPr lang="en-US" sz="2400" b="1" i="1" dirty="0">
                <a:solidFill>
                  <a:srgbClr val="FF0000"/>
                </a:solidFill>
              </a:rPr>
              <a:t>They sum to </a:t>
            </a:r>
            <a:r>
              <a:rPr lang="en-US" sz="2400" dirty="0">
                <a:solidFill>
                  <a:srgbClr val="FF0000"/>
                </a:solidFill>
              </a:rPr>
              <a:t>𝟏𝟖𝟎°</a:t>
            </a:r>
            <a:r>
              <a:rPr lang="en-US" sz="2400" b="1" i="1" dirty="0">
                <a:solidFill>
                  <a:srgbClr val="FF0000"/>
                </a:solidFill>
              </a:rPr>
              <a:t>. </a:t>
            </a:r>
            <a:endParaRPr lang="en-US" sz="2400" dirty="0">
              <a:solidFill>
                <a:srgbClr val="FF0000"/>
              </a:solidFill>
            </a:endParaRPr>
          </a:p>
        </p:txBody>
      </p:sp>
      <p:sp>
        <p:nvSpPr>
          <p:cNvPr id="9" name="Rectangle 8"/>
          <p:cNvSpPr/>
          <p:nvPr/>
        </p:nvSpPr>
        <p:spPr>
          <a:xfrm>
            <a:off x="1567239" y="5867116"/>
            <a:ext cx="1377300" cy="461665"/>
          </a:xfrm>
          <a:prstGeom prst="rect">
            <a:avLst/>
          </a:prstGeom>
        </p:spPr>
        <p:txBody>
          <a:bodyPr wrap="none">
            <a:spAutoFit/>
          </a:bodyPr>
          <a:lstStyle/>
          <a:p>
            <a:r>
              <a:rPr lang="en-US" sz="2400" b="1" dirty="0">
                <a:solidFill>
                  <a:srgbClr val="FF0000"/>
                </a:solidFill>
              </a:rPr>
              <a:t>𝒘 </a:t>
            </a:r>
            <a:r>
              <a:rPr lang="en-US" sz="2400" b="1" dirty="0" smtClean="0">
                <a:solidFill>
                  <a:srgbClr val="FF0000"/>
                </a:solidFill>
              </a:rPr>
              <a:t>= </a:t>
            </a:r>
            <a:r>
              <a:rPr lang="en-US" sz="2400" b="1" dirty="0">
                <a:solidFill>
                  <a:srgbClr val="FF0000"/>
                </a:solidFill>
              </a:rPr>
              <a:t>𝒚 </a:t>
            </a:r>
          </a:p>
        </p:txBody>
      </p:sp>
      <p:sp>
        <p:nvSpPr>
          <p:cNvPr id="10" name="Slide Number Placeholder 9"/>
          <p:cNvSpPr>
            <a:spLocks noGrp="1"/>
          </p:cNvSpPr>
          <p:nvPr>
            <p:ph type="sldNum" sz="quarter" idx="12"/>
          </p:nvPr>
        </p:nvSpPr>
        <p:spPr/>
        <p:txBody>
          <a:bodyPr/>
          <a:lstStyle/>
          <a:p>
            <a:fld id="{6A833C70-B514-744B-8C9F-E82522143AE5}" type="slidenum">
              <a:rPr lang="en-US" sz="1800" smtClean="0"/>
              <a:t>7</a:t>
            </a:fld>
            <a:endParaRPr lang="en-US" sz="1800" dirty="0"/>
          </a:p>
        </p:txBody>
      </p:sp>
    </p:spTree>
    <p:extLst>
      <p:ext uri="{BB962C8B-B14F-4D97-AF65-F5344CB8AC3E}">
        <p14:creationId xmlns:p14="http://schemas.microsoft.com/office/powerpoint/2010/main" val="34415352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06" y="500805"/>
            <a:ext cx="3378400" cy="523220"/>
          </a:xfrm>
          <a:prstGeom prst="rect">
            <a:avLst/>
          </a:prstGeom>
        </p:spPr>
        <p:txBody>
          <a:bodyPr wrap="square">
            <a:spAutoFit/>
          </a:bodyPr>
          <a:lstStyle/>
          <a:p>
            <a:r>
              <a:rPr lang="en-US" sz="2800" b="1" dirty="0"/>
              <a:t>Write out your proof: </a:t>
            </a:r>
            <a:endParaRPr lang="en-US" sz="2800" dirty="0"/>
          </a:p>
        </p:txBody>
      </p:sp>
      <p:pic>
        <p:nvPicPr>
          <p:cNvPr id="6" name="Picture 5"/>
          <p:cNvPicPr>
            <a:picLocks noChangeAspect="1"/>
          </p:cNvPicPr>
          <p:nvPr/>
        </p:nvPicPr>
        <p:blipFill>
          <a:blip r:embed="rId2"/>
          <a:stretch>
            <a:fillRect/>
          </a:stretch>
        </p:blipFill>
        <p:spPr>
          <a:xfrm>
            <a:off x="4815908" y="2325656"/>
            <a:ext cx="4071115" cy="2257780"/>
          </a:xfrm>
          <a:prstGeom prst="rect">
            <a:avLst/>
          </a:prstGeom>
          <a:ln>
            <a:solidFill>
              <a:schemeClr val="tx1"/>
            </a:solidFill>
          </a:ln>
          <a:effectLst>
            <a:outerShdw blurRad="50800" dist="38100" dir="2700000" algn="tl" rotWithShape="0">
              <a:srgbClr val="000000">
                <a:alpha val="43000"/>
              </a:srgbClr>
            </a:outerShdw>
          </a:effectLst>
        </p:spPr>
      </p:pic>
      <p:sp>
        <p:nvSpPr>
          <p:cNvPr id="7" name="TextBox 6"/>
          <p:cNvSpPr txBox="1"/>
          <p:nvPr/>
        </p:nvSpPr>
        <p:spPr>
          <a:xfrm>
            <a:off x="332807" y="1863991"/>
            <a:ext cx="871274" cy="3893374"/>
          </a:xfrm>
          <a:prstGeom prst="rect">
            <a:avLst/>
          </a:prstGeom>
          <a:noFill/>
        </p:spPr>
        <p:txBody>
          <a:bodyPr wrap="square" rtlCol="0">
            <a:spAutoFit/>
          </a:bodyPr>
          <a:lstStyle/>
          <a:p>
            <a:r>
              <a:rPr lang="en-US" sz="2600" dirty="0" smtClean="0"/>
              <a:t>1.)</a:t>
            </a:r>
          </a:p>
          <a:p>
            <a:pPr>
              <a:lnSpc>
                <a:spcPct val="120000"/>
              </a:lnSpc>
            </a:pPr>
            <a:endParaRPr lang="en-US" sz="2600" dirty="0"/>
          </a:p>
          <a:p>
            <a:r>
              <a:rPr lang="en-US" sz="2600" dirty="0" smtClean="0"/>
              <a:t>2.)</a:t>
            </a:r>
          </a:p>
          <a:p>
            <a:pPr>
              <a:lnSpc>
                <a:spcPct val="120000"/>
              </a:lnSpc>
            </a:pPr>
            <a:endParaRPr lang="en-US" sz="2600" dirty="0"/>
          </a:p>
          <a:p>
            <a:r>
              <a:rPr lang="en-US" sz="2600" dirty="0" smtClean="0"/>
              <a:t>3.)</a:t>
            </a:r>
          </a:p>
          <a:p>
            <a:endParaRPr lang="en-US" sz="2600" dirty="0" smtClean="0"/>
          </a:p>
          <a:p>
            <a:endParaRPr lang="en-US" sz="2600" dirty="0"/>
          </a:p>
          <a:p>
            <a:r>
              <a:rPr lang="en-US" sz="2600" dirty="0" smtClean="0"/>
              <a:t>∴</a:t>
            </a:r>
            <a:endParaRPr lang="en-US" sz="2600" dirty="0"/>
          </a:p>
          <a:p>
            <a:endParaRPr lang="en-US" sz="2600" dirty="0"/>
          </a:p>
        </p:txBody>
      </p:sp>
      <p:sp>
        <p:nvSpPr>
          <p:cNvPr id="8" name="Rectangle 7"/>
          <p:cNvSpPr/>
          <p:nvPr/>
        </p:nvSpPr>
        <p:spPr>
          <a:xfrm>
            <a:off x="1204081" y="1863991"/>
            <a:ext cx="2318964" cy="461665"/>
          </a:xfrm>
          <a:prstGeom prst="rect">
            <a:avLst/>
          </a:prstGeom>
        </p:spPr>
        <p:txBody>
          <a:bodyPr wrap="none">
            <a:spAutoFit/>
          </a:bodyPr>
          <a:lstStyle/>
          <a:p>
            <a:r>
              <a:rPr lang="en-US" sz="2400" dirty="0">
                <a:solidFill>
                  <a:srgbClr val="FF0000"/>
                </a:solidFill>
              </a:rPr>
              <a:t>𝒘 </a:t>
            </a:r>
            <a:r>
              <a:rPr lang="en-US" sz="2400" dirty="0" smtClean="0">
                <a:solidFill>
                  <a:srgbClr val="FF0000"/>
                </a:solidFill>
              </a:rPr>
              <a:t>+ </a:t>
            </a:r>
            <a:r>
              <a:rPr lang="en-US" sz="2400" dirty="0">
                <a:solidFill>
                  <a:srgbClr val="FF0000"/>
                </a:solidFill>
              </a:rPr>
              <a:t>𝒙 </a:t>
            </a:r>
            <a:r>
              <a:rPr lang="en-US" sz="2400" dirty="0" smtClean="0">
                <a:solidFill>
                  <a:srgbClr val="FF0000"/>
                </a:solidFill>
              </a:rPr>
              <a:t>= 𝟏𝟖𝟎</a:t>
            </a:r>
            <a:r>
              <a:rPr lang="en-US" sz="2400" dirty="0">
                <a:solidFill>
                  <a:srgbClr val="FF0000"/>
                </a:solidFill>
              </a:rPr>
              <a:t>° </a:t>
            </a:r>
          </a:p>
        </p:txBody>
      </p:sp>
      <p:sp>
        <p:nvSpPr>
          <p:cNvPr id="9" name="Rectangle 8"/>
          <p:cNvSpPr/>
          <p:nvPr/>
        </p:nvSpPr>
        <p:spPr>
          <a:xfrm>
            <a:off x="1204081" y="2768197"/>
            <a:ext cx="2121194" cy="461665"/>
          </a:xfrm>
          <a:prstGeom prst="rect">
            <a:avLst/>
          </a:prstGeom>
        </p:spPr>
        <p:txBody>
          <a:bodyPr wrap="none">
            <a:spAutoFit/>
          </a:bodyPr>
          <a:lstStyle/>
          <a:p>
            <a:r>
              <a:rPr lang="en-US" sz="2400" dirty="0">
                <a:solidFill>
                  <a:srgbClr val="FF0000"/>
                </a:solidFill>
              </a:rPr>
              <a:t></a:t>
            </a:r>
            <a:r>
              <a:rPr lang="en-US" sz="2400" dirty="0" smtClean="0">
                <a:solidFill>
                  <a:srgbClr val="FF0000"/>
                </a:solidFill>
              </a:rPr>
              <a:t>𝒚 + </a:t>
            </a:r>
            <a:r>
              <a:rPr lang="en-US" sz="2400" dirty="0">
                <a:solidFill>
                  <a:srgbClr val="FF0000"/>
                </a:solidFill>
              </a:rPr>
              <a:t>𝒙</a:t>
            </a:r>
            <a:r>
              <a:rPr lang="en-US" sz="2400" dirty="0" smtClean="0">
                <a:solidFill>
                  <a:srgbClr val="FF0000"/>
                </a:solidFill>
              </a:rPr>
              <a:t>=𝟏𝟖𝟎°</a:t>
            </a:r>
            <a:endParaRPr lang="en-US" sz="2400" dirty="0">
              <a:solidFill>
                <a:srgbClr val="FF0000"/>
              </a:solidFill>
            </a:endParaRPr>
          </a:p>
        </p:txBody>
      </p:sp>
      <p:sp>
        <p:nvSpPr>
          <p:cNvPr id="10" name="Rectangle 9"/>
          <p:cNvSpPr/>
          <p:nvPr/>
        </p:nvSpPr>
        <p:spPr>
          <a:xfrm>
            <a:off x="1204081" y="3613665"/>
            <a:ext cx="2723823" cy="461665"/>
          </a:xfrm>
          <a:prstGeom prst="rect">
            <a:avLst/>
          </a:prstGeom>
        </p:spPr>
        <p:txBody>
          <a:bodyPr wrap="none">
            <a:spAutoFit/>
          </a:bodyPr>
          <a:lstStyle/>
          <a:p>
            <a:r>
              <a:rPr lang="en-US" sz="2400" dirty="0">
                <a:solidFill>
                  <a:srgbClr val="FF0000"/>
                </a:solidFill>
              </a:rPr>
              <a:t></a:t>
            </a:r>
            <a:r>
              <a:rPr lang="en-US" sz="2400" dirty="0" smtClean="0">
                <a:solidFill>
                  <a:srgbClr val="FF0000"/>
                </a:solidFill>
              </a:rPr>
              <a:t>𝒘 + </a:t>
            </a:r>
            <a:r>
              <a:rPr lang="en-US" sz="2400" dirty="0">
                <a:solidFill>
                  <a:srgbClr val="FF0000"/>
                </a:solidFill>
              </a:rPr>
              <a:t>𝒙</a:t>
            </a:r>
            <a:r>
              <a:rPr lang="en-US" sz="2400" dirty="0" smtClean="0">
                <a:solidFill>
                  <a:srgbClr val="FF0000"/>
                </a:solidFill>
              </a:rPr>
              <a:t>=</a:t>
            </a:r>
            <a:r>
              <a:rPr lang="en-US" sz="2400" dirty="0">
                <a:solidFill>
                  <a:srgbClr val="FF0000"/>
                </a:solidFill>
              </a:rPr>
              <a:t> </a:t>
            </a:r>
            <a:r>
              <a:rPr lang="en-US" sz="2400" dirty="0" smtClean="0">
                <a:solidFill>
                  <a:srgbClr val="FF0000"/>
                </a:solidFill>
              </a:rPr>
              <a:t>𝒚 + </a:t>
            </a:r>
            <a:r>
              <a:rPr lang="en-US" sz="2400" dirty="0">
                <a:solidFill>
                  <a:srgbClr val="FF0000"/>
                </a:solidFill>
              </a:rPr>
              <a:t>𝒙 </a:t>
            </a:r>
          </a:p>
        </p:txBody>
      </p:sp>
      <p:sp>
        <p:nvSpPr>
          <p:cNvPr id="11" name="Rectangle 10"/>
          <p:cNvSpPr/>
          <p:nvPr/>
        </p:nvSpPr>
        <p:spPr>
          <a:xfrm>
            <a:off x="1204081" y="4750701"/>
            <a:ext cx="1306818" cy="461665"/>
          </a:xfrm>
          <a:prstGeom prst="rect">
            <a:avLst/>
          </a:prstGeom>
        </p:spPr>
        <p:txBody>
          <a:bodyPr wrap="none">
            <a:spAutoFit/>
          </a:bodyPr>
          <a:lstStyle/>
          <a:p>
            <a:r>
              <a:rPr lang="en-US" sz="2400" dirty="0">
                <a:solidFill>
                  <a:srgbClr val="FF0000"/>
                </a:solidFill>
              </a:rPr>
              <a:t>𝒘= 𝒚 </a:t>
            </a:r>
          </a:p>
        </p:txBody>
      </p:sp>
      <p:sp>
        <p:nvSpPr>
          <p:cNvPr id="2" name="Slide Number Placeholder 1"/>
          <p:cNvSpPr>
            <a:spLocks noGrp="1"/>
          </p:cNvSpPr>
          <p:nvPr>
            <p:ph type="sldNum" sz="quarter" idx="12"/>
          </p:nvPr>
        </p:nvSpPr>
        <p:spPr/>
        <p:txBody>
          <a:bodyPr/>
          <a:lstStyle/>
          <a:p>
            <a:fld id="{6A833C70-B514-744B-8C9F-E82522143AE5}" type="slidenum">
              <a:rPr lang="en-US" sz="1800" smtClean="0"/>
              <a:t>8</a:t>
            </a:fld>
            <a:endParaRPr lang="en-US" sz="1800" dirty="0"/>
          </a:p>
        </p:txBody>
      </p:sp>
    </p:spTree>
    <p:extLst>
      <p:ext uri="{BB962C8B-B14F-4D97-AF65-F5344CB8AC3E}">
        <p14:creationId xmlns:p14="http://schemas.microsoft.com/office/powerpoint/2010/main" val="34944623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8752" y="214580"/>
            <a:ext cx="8229600" cy="2012312"/>
          </a:xfrm>
        </p:spPr>
        <p:txBody>
          <a:bodyPr/>
          <a:lstStyle/>
          <a:p>
            <a:pPr marL="514350" indent="-514350">
              <a:buAutoNum type="arabicPeriod" startAt="2"/>
            </a:pPr>
            <a:r>
              <a:rPr lang="en-US" sz="2800" dirty="0" smtClean="0"/>
              <a:t>Given </a:t>
            </a:r>
            <a:r>
              <a:rPr lang="en-US" sz="2800" dirty="0"/>
              <a:t>the diagram at the right, prove that </a:t>
            </a:r>
            <a:r>
              <a:rPr lang="en-US" sz="2800" dirty="0" smtClean="0"/>
              <a:t>	</a:t>
            </a:r>
          </a:p>
          <a:p>
            <a:pPr marL="0" indent="0">
              <a:buNone/>
            </a:pPr>
            <a:r>
              <a:rPr lang="en-US" sz="2800" dirty="0"/>
              <a:t>	</a:t>
            </a:r>
            <a:r>
              <a:rPr lang="en-US" sz="2800" dirty="0" smtClean="0"/>
              <a:t></a:t>
            </a:r>
            <a:r>
              <a:rPr lang="en-US" sz="2800" dirty="0"/>
              <a:t>𝒘 </a:t>
            </a:r>
            <a:r>
              <a:rPr lang="en-US" sz="2800" dirty="0" smtClean="0"/>
              <a:t>+ </a:t>
            </a:r>
            <a:r>
              <a:rPr lang="en-US" sz="2800" dirty="0"/>
              <a:t>𝒙 </a:t>
            </a:r>
            <a:r>
              <a:rPr lang="en-US" sz="2800" dirty="0" smtClean="0"/>
              <a:t>+ </a:t>
            </a:r>
            <a:r>
              <a:rPr lang="en-US" sz="2800" dirty="0"/>
              <a:t>𝒛 </a:t>
            </a:r>
            <a:r>
              <a:rPr lang="en-US" sz="2800" dirty="0" smtClean="0"/>
              <a:t>= 𝟏𝟖𝟎</a:t>
            </a:r>
            <a:r>
              <a:rPr lang="en-US" sz="2800" dirty="0"/>
              <a:t>°</a:t>
            </a:r>
            <a:r>
              <a:rPr lang="en-US" sz="2800" dirty="0" smtClean="0"/>
              <a:t>.</a:t>
            </a:r>
          </a:p>
          <a:p>
            <a:pPr marL="0" indent="0">
              <a:buNone/>
            </a:pPr>
            <a:r>
              <a:rPr lang="en-US" sz="2600" dirty="0" smtClean="0"/>
              <a:t>(</a:t>
            </a:r>
            <a:r>
              <a:rPr lang="en-US" sz="2600" dirty="0"/>
              <a:t>Make a plan first. What do you know about 𝒙, 𝒚, and 𝒛?) </a:t>
            </a:r>
          </a:p>
          <a:p>
            <a:endParaRPr lang="en-US" dirty="0"/>
          </a:p>
        </p:txBody>
      </p:sp>
      <p:pic>
        <p:nvPicPr>
          <p:cNvPr id="4" name="Picture 3"/>
          <p:cNvPicPr>
            <a:picLocks noChangeAspect="1"/>
          </p:cNvPicPr>
          <p:nvPr/>
        </p:nvPicPr>
        <p:blipFill>
          <a:blip r:embed="rId2"/>
          <a:stretch>
            <a:fillRect/>
          </a:stretch>
        </p:blipFill>
        <p:spPr>
          <a:xfrm>
            <a:off x="6081175" y="2981048"/>
            <a:ext cx="2933835" cy="2591854"/>
          </a:xfrm>
          <a:prstGeom prst="rect">
            <a:avLst/>
          </a:prstGeom>
          <a:ln>
            <a:solidFill>
              <a:schemeClr val="tx1"/>
            </a:solidFill>
          </a:ln>
          <a:effectLst>
            <a:outerShdw blurRad="50800" dist="38100" dir="2700000" algn="tl" rotWithShape="0">
              <a:srgbClr val="000000">
                <a:alpha val="43000"/>
              </a:srgbClr>
            </a:outerShdw>
          </a:effectLst>
        </p:spPr>
      </p:pic>
      <p:sp>
        <p:nvSpPr>
          <p:cNvPr id="5" name="TextBox 4"/>
          <p:cNvSpPr txBox="1"/>
          <p:nvPr/>
        </p:nvSpPr>
        <p:spPr>
          <a:xfrm>
            <a:off x="308752" y="2457828"/>
            <a:ext cx="5431247" cy="523220"/>
          </a:xfrm>
          <a:prstGeom prst="rect">
            <a:avLst/>
          </a:prstGeom>
          <a:noFill/>
        </p:spPr>
        <p:txBody>
          <a:bodyPr wrap="square" rtlCol="0">
            <a:spAutoFit/>
          </a:bodyPr>
          <a:lstStyle/>
          <a:p>
            <a:r>
              <a:rPr lang="en-US" sz="2800" b="1" dirty="0" smtClean="0"/>
              <a:t>      Statement			</a:t>
            </a:r>
            <a:r>
              <a:rPr lang="en-US" sz="2800" b="1" dirty="0"/>
              <a:t> </a:t>
            </a:r>
            <a:r>
              <a:rPr lang="en-US" sz="2800" b="1" dirty="0" smtClean="0"/>
              <a:t>    Reason</a:t>
            </a:r>
            <a:endParaRPr lang="en-US" sz="2800" b="1" dirty="0"/>
          </a:p>
        </p:txBody>
      </p:sp>
      <p:cxnSp>
        <p:nvCxnSpPr>
          <p:cNvPr id="7" name="Straight Connector 6"/>
          <p:cNvCxnSpPr/>
          <p:nvPr/>
        </p:nvCxnSpPr>
        <p:spPr>
          <a:xfrm>
            <a:off x="3106848" y="2457828"/>
            <a:ext cx="0" cy="270526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308752" y="3082595"/>
            <a:ext cx="543124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174736" y="3567500"/>
            <a:ext cx="3008655" cy="461665"/>
          </a:xfrm>
          <a:prstGeom prst="rect">
            <a:avLst/>
          </a:prstGeom>
        </p:spPr>
        <p:txBody>
          <a:bodyPr wrap="square">
            <a:spAutoFit/>
          </a:bodyPr>
          <a:lstStyle/>
          <a:p>
            <a:r>
              <a:rPr lang="en-US" sz="2400" dirty="0" smtClean="0">
                <a:solidFill>
                  <a:srgbClr val="FF0000"/>
                </a:solidFill>
              </a:rPr>
              <a:t></a:t>
            </a:r>
            <a:r>
              <a:rPr lang="en-US" sz="2400" dirty="0">
                <a:solidFill>
                  <a:srgbClr val="FF0000"/>
                </a:solidFill>
              </a:rPr>
              <a:t>𝒚 </a:t>
            </a:r>
            <a:r>
              <a:rPr lang="en-US" sz="2400" dirty="0" smtClean="0">
                <a:solidFill>
                  <a:srgbClr val="FF0000"/>
                </a:solidFill>
              </a:rPr>
              <a:t>+ </a:t>
            </a:r>
            <a:r>
              <a:rPr lang="en-US" sz="2400" dirty="0">
                <a:solidFill>
                  <a:srgbClr val="FF0000"/>
                </a:solidFill>
              </a:rPr>
              <a:t>𝒙 </a:t>
            </a:r>
            <a:r>
              <a:rPr lang="en-US" sz="2400" dirty="0" smtClean="0">
                <a:solidFill>
                  <a:srgbClr val="FF0000"/>
                </a:solidFill>
              </a:rPr>
              <a:t>+ </a:t>
            </a:r>
            <a:r>
              <a:rPr lang="en-US" sz="2400" dirty="0">
                <a:solidFill>
                  <a:srgbClr val="FF0000"/>
                </a:solidFill>
              </a:rPr>
              <a:t>𝒛 </a:t>
            </a:r>
            <a:r>
              <a:rPr lang="en-US" sz="2400" dirty="0" smtClean="0">
                <a:solidFill>
                  <a:srgbClr val="FF0000"/>
                </a:solidFill>
              </a:rPr>
              <a:t>= 𝟏𝟖𝟎</a:t>
            </a:r>
            <a:r>
              <a:rPr lang="en-US" sz="2400" dirty="0">
                <a:solidFill>
                  <a:srgbClr val="FF0000"/>
                </a:solidFill>
              </a:rPr>
              <a:t>° </a:t>
            </a:r>
          </a:p>
        </p:txBody>
      </p:sp>
      <p:sp>
        <p:nvSpPr>
          <p:cNvPr id="17" name="Rectangle 16"/>
          <p:cNvSpPr/>
          <p:nvPr/>
        </p:nvSpPr>
        <p:spPr>
          <a:xfrm>
            <a:off x="3410959" y="3571974"/>
            <a:ext cx="2249919" cy="461665"/>
          </a:xfrm>
          <a:prstGeom prst="rect">
            <a:avLst/>
          </a:prstGeom>
        </p:spPr>
        <p:txBody>
          <a:bodyPr wrap="square">
            <a:spAutoFit/>
          </a:bodyPr>
          <a:lstStyle/>
          <a:p>
            <a:r>
              <a:rPr lang="en-US" sz="2400" dirty="0" smtClean="0">
                <a:solidFill>
                  <a:srgbClr val="FF0000"/>
                </a:solidFill>
              </a:rPr>
              <a:t> </a:t>
            </a:r>
            <a:r>
              <a:rPr lang="en-US" sz="2400" b="1" i="1" dirty="0" smtClean="0">
                <a:solidFill>
                  <a:srgbClr val="FF0000"/>
                </a:solidFill>
              </a:rPr>
              <a:t>sum </a:t>
            </a:r>
            <a:r>
              <a:rPr lang="en-US" sz="2400" b="1" i="1" dirty="0">
                <a:solidFill>
                  <a:srgbClr val="FF0000"/>
                </a:solidFill>
              </a:rPr>
              <a:t>of a </a:t>
            </a:r>
            <a:r>
              <a:rPr lang="en-US" sz="2400" dirty="0">
                <a:solidFill>
                  <a:srgbClr val="FF0000"/>
                </a:solidFill>
              </a:rPr>
              <a:t>△ </a:t>
            </a:r>
          </a:p>
        </p:txBody>
      </p:sp>
      <p:sp>
        <p:nvSpPr>
          <p:cNvPr id="18" name="Rectangle 17"/>
          <p:cNvSpPr/>
          <p:nvPr/>
        </p:nvSpPr>
        <p:spPr>
          <a:xfrm>
            <a:off x="774301" y="4432010"/>
            <a:ext cx="1377300" cy="461665"/>
          </a:xfrm>
          <a:prstGeom prst="rect">
            <a:avLst/>
          </a:prstGeom>
        </p:spPr>
        <p:txBody>
          <a:bodyPr wrap="none">
            <a:spAutoFit/>
          </a:bodyPr>
          <a:lstStyle/>
          <a:p>
            <a:r>
              <a:rPr lang="en-US" sz="2400" dirty="0" smtClean="0">
                <a:solidFill>
                  <a:srgbClr val="FF0000"/>
                </a:solidFill>
              </a:rPr>
              <a:t>𝒚 = 𝒘 </a:t>
            </a:r>
            <a:endParaRPr lang="en-US" sz="2400" dirty="0">
              <a:solidFill>
                <a:srgbClr val="FF0000"/>
              </a:solidFill>
            </a:endParaRPr>
          </a:p>
        </p:txBody>
      </p:sp>
      <p:sp>
        <p:nvSpPr>
          <p:cNvPr id="19" name="Rectangle 18"/>
          <p:cNvSpPr/>
          <p:nvPr/>
        </p:nvSpPr>
        <p:spPr>
          <a:xfrm>
            <a:off x="174736" y="5476711"/>
            <a:ext cx="3384160" cy="461665"/>
          </a:xfrm>
          <a:prstGeom prst="rect">
            <a:avLst/>
          </a:prstGeom>
        </p:spPr>
        <p:txBody>
          <a:bodyPr wrap="none">
            <a:spAutoFit/>
          </a:bodyPr>
          <a:lstStyle/>
          <a:p>
            <a:r>
              <a:rPr lang="en-US" sz="2400" dirty="0" smtClean="0">
                <a:solidFill>
                  <a:srgbClr val="FF0000"/>
                </a:solidFill>
              </a:rPr>
              <a:t>∴ </a:t>
            </a:r>
            <a:r>
              <a:rPr lang="en-US" sz="2400" dirty="0">
                <a:solidFill>
                  <a:srgbClr val="FF0000"/>
                </a:solidFill>
              </a:rPr>
              <a:t>𝒘 </a:t>
            </a:r>
            <a:r>
              <a:rPr lang="en-US" sz="2400" dirty="0" smtClean="0">
                <a:solidFill>
                  <a:srgbClr val="FF0000"/>
                </a:solidFill>
              </a:rPr>
              <a:t>+ </a:t>
            </a:r>
            <a:r>
              <a:rPr lang="en-US" sz="2400" dirty="0">
                <a:solidFill>
                  <a:srgbClr val="FF0000"/>
                </a:solidFill>
              </a:rPr>
              <a:t>𝒙 </a:t>
            </a:r>
            <a:r>
              <a:rPr lang="en-US" sz="2400" dirty="0" smtClean="0">
                <a:solidFill>
                  <a:srgbClr val="FF0000"/>
                </a:solidFill>
              </a:rPr>
              <a:t>+ </a:t>
            </a:r>
            <a:r>
              <a:rPr lang="en-US" sz="2400" dirty="0">
                <a:solidFill>
                  <a:srgbClr val="FF0000"/>
                </a:solidFill>
              </a:rPr>
              <a:t>𝒛 </a:t>
            </a:r>
            <a:r>
              <a:rPr lang="en-US" sz="2400" dirty="0" smtClean="0">
                <a:solidFill>
                  <a:srgbClr val="FF0000"/>
                </a:solidFill>
              </a:rPr>
              <a:t>= 𝟏𝟖𝟎</a:t>
            </a:r>
            <a:r>
              <a:rPr lang="en-US" sz="2400" dirty="0">
                <a:solidFill>
                  <a:srgbClr val="FF0000"/>
                </a:solidFill>
              </a:rPr>
              <a:t>° </a:t>
            </a:r>
            <a:endParaRPr lang="en-US" sz="2400" b="1" i="1" dirty="0">
              <a:solidFill>
                <a:srgbClr val="FF0000"/>
              </a:solidFill>
            </a:endParaRPr>
          </a:p>
        </p:txBody>
      </p:sp>
      <p:sp>
        <p:nvSpPr>
          <p:cNvPr id="24" name="Rectangle 23"/>
          <p:cNvSpPr/>
          <p:nvPr/>
        </p:nvSpPr>
        <p:spPr>
          <a:xfrm>
            <a:off x="3754979" y="4432010"/>
            <a:ext cx="1225115" cy="461665"/>
          </a:xfrm>
          <a:prstGeom prst="rect">
            <a:avLst/>
          </a:prstGeom>
        </p:spPr>
        <p:txBody>
          <a:bodyPr wrap="none">
            <a:spAutoFit/>
          </a:bodyPr>
          <a:lstStyle/>
          <a:p>
            <a:r>
              <a:rPr lang="de-DE" sz="2400" b="1" dirty="0">
                <a:solidFill>
                  <a:srgbClr val="FF0000"/>
                </a:solidFill>
              </a:rPr>
              <a:t>vert. s </a:t>
            </a:r>
            <a:endParaRPr lang="en-US" sz="2400" b="1" dirty="0">
              <a:solidFill>
                <a:srgbClr val="FF0000"/>
              </a:solidFill>
            </a:endParaRPr>
          </a:p>
        </p:txBody>
      </p:sp>
      <p:sp>
        <p:nvSpPr>
          <p:cNvPr id="2" name="Slide Number Placeholder 1"/>
          <p:cNvSpPr>
            <a:spLocks noGrp="1"/>
          </p:cNvSpPr>
          <p:nvPr>
            <p:ph type="sldNum" sz="quarter" idx="12"/>
          </p:nvPr>
        </p:nvSpPr>
        <p:spPr/>
        <p:txBody>
          <a:bodyPr/>
          <a:lstStyle/>
          <a:p>
            <a:fld id="{6A833C70-B514-744B-8C9F-E82522143AE5}" type="slidenum">
              <a:rPr lang="en-US" sz="1800" smtClean="0"/>
              <a:t>9</a:t>
            </a:fld>
            <a:endParaRPr lang="en-US" sz="1800" dirty="0"/>
          </a:p>
        </p:txBody>
      </p:sp>
    </p:spTree>
    <p:extLst>
      <p:ext uri="{BB962C8B-B14F-4D97-AF65-F5344CB8AC3E}">
        <p14:creationId xmlns:p14="http://schemas.microsoft.com/office/powerpoint/2010/main" val="4286385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8" grpId="0"/>
      <p:bldP spid="19" grpId="0"/>
      <p:bldP spid="2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109</TotalTime>
  <Words>906</Words>
  <Application>Microsoft Macintosh PowerPoint</Application>
  <PresentationFormat>On-screen Show (4:3)</PresentationFormat>
  <Paragraphs>161</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Geometry- Lesson 9</vt:lpstr>
      <vt:lpstr>Essential Question</vt:lpstr>
      <vt:lpstr>Opening Exercise (5 min)</vt:lpstr>
      <vt:lpstr>Discussion (10 min)</vt:lpstr>
      <vt:lpstr>PowerPoint Presentation</vt:lpstr>
      <vt:lpstr>PowerPoint Presentation</vt:lpstr>
      <vt:lpstr>Exercises (25 min)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Exit Ticket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Geometry- Lesson 9</dc:title>
  <dc:creator>Nikki Wedgwood</dc:creator>
  <cp:lastModifiedBy>Nikki Wedgwood</cp:lastModifiedBy>
  <cp:revision>16</cp:revision>
  <dcterms:created xsi:type="dcterms:W3CDTF">2013-09-11T03:47:02Z</dcterms:created>
  <dcterms:modified xsi:type="dcterms:W3CDTF">2013-09-17T21:17:20Z</dcterms:modified>
</cp:coreProperties>
</file>