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9" r:id="rId12"/>
    <p:sldId id="266" r:id="rId13"/>
    <p:sldId id="267" r:id="rId14"/>
    <p:sldId id="268" r:id="rId15"/>
    <p:sldId id="270" r:id="rId16"/>
    <p:sldId id="271" r:id="rId17"/>
    <p:sldId id="272" r:id="rId18"/>
    <p:sldId id="273"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0" d="100"/>
          <a:sy n="90" d="100"/>
        </p:scale>
        <p:origin x="-1600"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5110786-6FD4-3647-9CC3-BCE46E13E530}" type="datetimeFigureOut">
              <a:rPr lang="en-US" smtClean="0"/>
              <a:t>9/4/13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8DDC9C-25A4-DC49-8D58-6A727A51E90A}" type="slidenum">
              <a:rPr lang="en-US" smtClean="0"/>
              <a:t>‹#›</a:t>
            </a:fld>
            <a:endParaRPr lang="en-US"/>
          </a:p>
        </p:txBody>
      </p:sp>
    </p:spTree>
    <p:extLst>
      <p:ext uri="{BB962C8B-B14F-4D97-AF65-F5344CB8AC3E}">
        <p14:creationId xmlns:p14="http://schemas.microsoft.com/office/powerpoint/2010/main" val="26294751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110786-6FD4-3647-9CC3-BCE46E13E530}" type="datetimeFigureOut">
              <a:rPr lang="en-US" smtClean="0"/>
              <a:t>9/4/13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8DDC9C-25A4-DC49-8D58-6A727A51E90A}" type="slidenum">
              <a:rPr lang="en-US" smtClean="0"/>
              <a:t>‹#›</a:t>
            </a:fld>
            <a:endParaRPr lang="en-US"/>
          </a:p>
        </p:txBody>
      </p:sp>
    </p:spTree>
    <p:extLst>
      <p:ext uri="{BB962C8B-B14F-4D97-AF65-F5344CB8AC3E}">
        <p14:creationId xmlns:p14="http://schemas.microsoft.com/office/powerpoint/2010/main" val="1579278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110786-6FD4-3647-9CC3-BCE46E13E530}" type="datetimeFigureOut">
              <a:rPr lang="en-US" smtClean="0"/>
              <a:t>9/4/13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8DDC9C-25A4-DC49-8D58-6A727A51E90A}" type="slidenum">
              <a:rPr lang="en-US" smtClean="0"/>
              <a:t>‹#›</a:t>
            </a:fld>
            <a:endParaRPr lang="en-US"/>
          </a:p>
        </p:txBody>
      </p:sp>
    </p:spTree>
    <p:extLst>
      <p:ext uri="{BB962C8B-B14F-4D97-AF65-F5344CB8AC3E}">
        <p14:creationId xmlns:p14="http://schemas.microsoft.com/office/powerpoint/2010/main" val="2153565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110786-6FD4-3647-9CC3-BCE46E13E530}" type="datetimeFigureOut">
              <a:rPr lang="en-US" smtClean="0"/>
              <a:t>9/4/13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8DDC9C-25A4-DC49-8D58-6A727A51E90A}" type="slidenum">
              <a:rPr lang="en-US" smtClean="0"/>
              <a:t>‹#›</a:t>
            </a:fld>
            <a:endParaRPr lang="en-US"/>
          </a:p>
        </p:txBody>
      </p:sp>
    </p:spTree>
    <p:extLst>
      <p:ext uri="{BB962C8B-B14F-4D97-AF65-F5344CB8AC3E}">
        <p14:creationId xmlns:p14="http://schemas.microsoft.com/office/powerpoint/2010/main" val="955213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110786-6FD4-3647-9CC3-BCE46E13E530}" type="datetimeFigureOut">
              <a:rPr lang="en-US" smtClean="0"/>
              <a:t>9/4/13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8DDC9C-25A4-DC49-8D58-6A727A51E90A}" type="slidenum">
              <a:rPr lang="en-US" smtClean="0"/>
              <a:t>‹#›</a:t>
            </a:fld>
            <a:endParaRPr lang="en-US"/>
          </a:p>
        </p:txBody>
      </p:sp>
    </p:spTree>
    <p:extLst>
      <p:ext uri="{BB962C8B-B14F-4D97-AF65-F5344CB8AC3E}">
        <p14:creationId xmlns:p14="http://schemas.microsoft.com/office/powerpoint/2010/main" val="650220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5110786-6FD4-3647-9CC3-BCE46E13E530}" type="datetimeFigureOut">
              <a:rPr lang="en-US" smtClean="0"/>
              <a:t>9/4/13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8DDC9C-25A4-DC49-8D58-6A727A51E90A}" type="slidenum">
              <a:rPr lang="en-US" smtClean="0"/>
              <a:t>‹#›</a:t>
            </a:fld>
            <a:endParaRPr lang="en-US"/>
          </a:p>
        </p:txBody>
      </p:sp>
    </p:spTree>
    <p:extLst>
      <p:ext uri="{BB962C8B-B14F-4D97-AF65-F5344CB8AC3E}">
        <p14:creationId xmlns:p14="http://schemas.microsoft.com/office/powerpoint/2010/main" val="2604030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5110786-6FD4-3647-9CC3-BCE46E13E530}" type="datetimeFigureOut">
              <a:rPr lang="en-US" smtClean="0"/>
              <a:t>9/4/13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8DDC9C-25A4-DC49-8D58-6A727A51E90A}" type="slidenum">
              <a:rPr lang="en-US" smtClean="0"/>
              <a:t>‹#›</a:t>
            </a:fld>
            <a:endParaRPr lang="en-US"/>
          </a:p>
        </p:txBody>
      </p:sp>
    </p:spTree>
    <p:extLst>
      <p:ext uri="{BB962C8B-B14F-4D97-AF65-F5344CB8AC3E}">
        <p14:creationId xmlns:p14="http://schemas.microsoft.com/office/powerpoint/2010/main" val="1208724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5110786-6FD4-3647-9CC3-BCE46E13E530}" type="datetimeFigureOut">
              <a:rPr lang="en-US" smtClean="0"/>
              <a:t>9/4/13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8DDC9C-25A4-DC49-8D58-6A727A51E90A}" type="slidenum">
              <a:rPr lang="en-US" smtClean="0"/>
              <a:t>‹#›</a:t>
            </a:fld>
            <a:endParaRPr lang="en-US"/>
          </a:p>
        </p:txBody>
      </p:sp>
    </p:spTree>
    <p:extLst>
      <p:ext uri="{BB962C8B-B14F-4D97-AF65-F5344CB8AC3E}">
        <p14:creationId xmlns:p14="http://schemas.microsoft.com/office/powerpoint/2010/main" val="2009673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110786-6FD4-3647-9CC3-BCE46E13E530}" type="datetimeFigureOut">
              <a:rPr lang="en-US" smtClean="0"/>
              <a:t>9/4/13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8DDC9C-25A4-DC49-8D58-6A727A51E90A}" type="slidenum">
              <a:rPr lang="en-US" smtClean="0"/>
              <a:t>‹#›</a:t>
            </a:fld>
            <a:endParaRPr lang="en-US"/>
          </a:p>
        </p:txBody>
      </p:sp>
    </p:spTree>
    <p:extLst>
      <p:ext uri="{BB962C8B-B14F-4D97-AF65-F5344CB8AC3E}">
        <p14:creationId xmlns:p14="http://schemas.microsoft.com/office/powerpoint/2010/main" val="2713165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110786-6FD4-3647-9CC3-BCE46E13E530}" type="datetimeFigureOut">
              <a:rPr lang="en-US" smtClean="0"/>
              <a:t>9/4/13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8DDC9C-25A4-DC49-8D58-6A727A51E90A}" type="slidenum">
              <a:rPr lang="en-US" smtClean="0"/>
              <a:t>‹#›</a:t>
            </a:fld>
            <a:endParaRPr lang="en-US"/>
          </a:p>
        </p:txBody>
      </p:sp>
    </p:spTree>
    <p:extLst>
      <p:ext uri="{BB962C8B-B14F-4D97-AF65-F5344CB8AC3E}">
        <p14:creationId xmlns:p14="http://schemas.microsoft.com/office/powerpoint/2010/main" val="2358480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110786-6FD4-3647-9CC3-BCE46E13E530}" type="datetimeFigureOut">
              <a:rPr lang="en-US" smtClean="0"/>
              <a:t>9/4/13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8DDC9C-25A4-DC49-8D58-6A727A51E90A}" type="slidenum">
              <a:rPr lang="en-US" smtClean="0"/>
              <a:t>‹#›</a:t>
            </a:fld>
            <a:endParaRPr lang="en-US"/>
          </a:p>
        </p:txBody>
      </p:sp>
    </p:spTree>
    <p:extLst>
      <p:ext uri="{BB962C8B-B14F-4D97-AF65-F5344CB8AC3E}">
        <p14:creationId xmlns:p14="http://schemas.microsoft.com/office/powerpoint/2010/main" val="209504742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110786-6FD4-3647-9CC3-BCE46E13E530}" type="datetimeFigureOut">
              <a:rPr lang="en-US" smtClean="0"/>
              <a:t>9/4/13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8DDC9C-25A4-DC49-8D58-6A727A51E90A}" type="slidenum">
              <a:rPr lang="en-US" smtClean="0"/>
              <a:t>‹#›</a:t>
            </a:fld>
            <a:endParaRPr lang="en-US"/>
          </a:p>
        </p:txBody>
      </p:sp>
    </p:spTree>
    <p:extLst>
      <p:ext uri="{BB962C8B-B14F-4D97-AF65-F5344CB8AC3E}">
        <p14:creationId xmlns:p14="http://schemas.microsoft.com/office/powerpoint/2010/main" val="18682036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youtube.com/watch?v=EBP3I8O9gIM&amp;feature=youtu.be"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3-08-20 at 9.28.11 PM.png"/>
          <p:cNvPicPr>
            <a:picLocks noChangeAspect="1"/>
          </p:cNvPicPr>
          <p:nvPr/>
        </p:nvPicPr>
        <p:blipFill>
          <a:blip r:embed="rId2">
            <a:alphaModFix/>
            <a:extLst>
              <a:ext uri="{28A0092B-C50C-407E-A947-70E740481C1C}">
                <a14:useLocalDpi xmlns:a14="http://schemas.microsoft.com/office/drawing/2010/main" val="0"/>
              </a:ext>
            </a:extLst>
          </a:blip>
          <a:stretch>
            <a:fillRect/>
          </a:stretch>
        </p:blipFill>
        <p:spPr>
          <a:xfrm>
            <a:off x="0" y="-9849"/>
            <a:ext cx="9144000" cy="6851093"/>
          </a:xfrm>
          <a:prstGeom prst="rect">
            <a:avLst/>
          </a:prstGeom>
        </p:spPr>
      </p:pic>
      <p:sp>
        <p:nvSpPr>
          <p:cNvPr id="2" name="Title 1"/>
          <p:cNvSpPr>
            <a:spLocks noGrp="1"/>
          </p:cNvSpPr>
          <p:nvPr>
            <p:ph type="ctrTitle"/>
          </p:nvPr>
        </p:nvSpPr>
        <p:spPr>
          <a:xfrm>
            <a:off x="185425" y="1865248"/>
            <a:ext cx="6400801" cy="1302936"/>
          </a:xfrm>
        </p:spPr>
        <p:txBody>
          <a:bodyPr/>
          <a:lstStyle/>
          <a:p>
            <a:r>
              <a:rPr lang="en-US" dirty="0" smtClean="0"/>
              <a:t>Geometry- Lesson 3</a:t>
            </a:r>
            <a:endParaRPr lang="en-US" dirty="0"/>
          </a:p>
        </p:txBody>
      </p:sp>
      <p:sp>
        <p:nvSpPr>
          <p:cNvPr id="3" name="Subtitle 2"/>
          <p:cNvSpPr>
            <a:spLocks noGrp="1"/>
          </p:cNvSpPr>
          <p:nvPr>
            <p:ph type="subTitle" idx="1"/>
          </p:nvPr>
        </p:nvSpPr>
        <p:spPr>
          <a:xfrm>
            <a:off x="450570" y="3229842"/>
            <a:ext cx="5829170" cy="1208408"/>
          </a:xfrm>
        </p:spPr>
        <p:txBody>
          <a:bodyPr/>
          <a:lstStyle/>
          <a:p>
            <a:r>
              <a:rPr lang="en-US" dirty="0" smtClean="0"/>
              <a:t>Copy and Bisect an Angle</a:t>
            </a:r>
            <a:endParaRPr lang="en-US" dirty="0"/>
          </a:p>
        </p:txBody>
      </p:sp>
    </p:spTree>
    <p:extLst>
      <p:ext uri="{BB962C8B-B14F-4D97-AF65-F5344CB8AC3E}">
        <p14:creationId xmlns:p14="http://schemas.microsoft.com/office/powerpoint/2010/main" val="38167208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Before you Begin!</a:t>
            </a:r>
            <a:endParaRPr lang="en-US" dirty="0">
              <a:solidFill>
                <a:srgbClr val="FF0000"/>
              </a:solidFill>
            </a:endParaRPr>
          </a:p>
        </p:txBody>
      </p:sp>
      <p:sp>
        <p:nvSpPr>
          <p:cNvPr id="4" name="Content Placeholder 2"/>
          <p:cNvSpPr>
            <a:spLocks noGrp="1"/>
          </p:cNvSpPr>
          <p:nvPr>
            <p:ph idx="1"/>
          </p:nvPr>
        </p:nvSpPr>
        <p:spPr>
          <a:xfrm>
            <a:off x="457200" y="1409171"/>
            <a:ext cx="8080022" cy="1667051"/>
          </a:xfrm>
        </p:spPr>
        <p:txBody>
          <a:bodyPr>
            <a:normAutofit/>
          </a:bodyPr>
          <a:lstStyle/>
          <a:p>
            <a:pPr>
              <a:lnSpc>
                <a:spcPct val="120000"/>
              </a:lnSpc>
            </a:pPr>
            <a:r>
              <a:rPr lang="en-US" sz="2800" dirty="0" smtClean="0"/>
              <a:t>Watch Video on </a:t>
            </a:r>
            <a:r>
              <a:rPr lang="en-US" sz="2800" dirty="0" smtClean="0">
                <a:hlinkClick r:id="rId2"/>
              </a:rPr>
              <a:t>Angles and Trim</a:t>
            </a:r>
            <a:endParaRPr lang="en-US" sz="2800" dirty="0"/>
          </a:p>
          <a:p>
            <a:pPr marL="0" indent="0">
              <a:lnSpc>
                <a:spcPct val="120000"/>
              </a:lnSpc>
              <a:buNone/>
            </a:pPr>
            <a:r>
              <a:rPr lang="en-US" sz="2400" dirty="0" smtClean="0">
                <a:solidFill>
                  <a:srgbClr val="FF0000"/>
                </a:solidFill>
              </a:rPr>
              <a:t>*keep </a:t>
            </a:r>
            <a:r>
              <a:rPr lang="en-US" sz="2400" dirty="0">
                <a:solidFill>
                  <a:srgbClr val="FF0000"/>
                </a:solidFill>
              </a:rPr>
              <a:t>the steps in the video in mind as </a:t>
            </a:r>
            <a:r>
              <a:rPr lang="en-US" sz="2400" dirty="0" smtClean="0">
                <a:solidFill>
                  <a:srgbClr val="FF0000"/>
                </a:solidFill>
              </a:rPr>
              <a:t>you </a:t>
            </a:r>
            <a:r>
              <a:rPr lang="en-US" sz="2400" dirty="0">
                <a:solidFill>
                  <a:srgbClr val="FF0000"/>
                </a:solidFill>
              </a:rPr>
              <a:t>read </a:t>
            </a:r>
            <a:r>
              <a:rPr lang="en-US" sz="2400" dirty="0" smtClean="0">
                <a:solidFill>
                  <a:srgbClr val="FF0000"/>
                </a:solidFill>
              </a:rPr>
              <a:t>the scenarios </a:t>
            </a:r>
            <a:r>
              <a:rPr lang="en-US" sz="2400" dirty="0">
                <a:solidFill>
                  <a:srgbClr val="FF0000"/>
                </a:solidFill>
              </a:rPr>
              <a:t>following the </a:t>
            </a:r>
            <a:r>
              <a:rPr lang="en-US" sz="2400" dirty="0" smtClean="0">
                <a:solidFill>
                  <a:srgbClr val="FF0000"/>
                </a:solidFill>
              </a:rPr>
              <a:t>video!!</a:t>
            </a:r>
            <a:endParaRPr lang="en-US" sz="2400" dirty="0">
              <a:solidFill>
                <a:srgbClr val="FF0000"/>
              </a:solidFill>
            </a:endParaRPr>
          </a:p>
        </p:txBody>
      </p:sp>
      <p:sp>
        <p:nvSpPr>
          <p:cNvPr id="10" name="TextBox 9"/>
          <p:cNvSpPr txBox="1"/>
          <p:nvPr/>
        </p:nvSpPr>
        <p:spPr>
          <a:xfrm>
            <a:off x="578556" y="3565056"/>
            <a:ext cx="8108244" cy="461665"/>
          </a:xfrm>
          <a:prstGeom prst="rect">
            <a:avLst/>
          </a:prstGeom>
          <a:noFill/>
        </p:spPr>
        <p:txBody>
          <a:bodyPr wrap="square" rtlCol="0">
            <a:spAutoFit/>
          </a:bodyPr>
          <a:lstStyle/>
          <a:p>
            <a:r>
              <a:rPr lang="en-US" sz="2400" b="1" dirty="0" smtClean="0"/>
              <a:t>Q. Did you notice an error in the speakers speech?</a:t>
            </a:r>
            <a:endParaRPr lang="en-US" sz="2400" b="1" dirty="0"/>
          </a:p>
        </p:txBody>
      </p:sp>
      <p:sp>
        <p:nvSpPr>
          <p:cNvPr id="11" name="TextBox 10"/>
          <p:cNvSpPr txBox="1"/>
          <p:nvPr/>
        </p:nvSpPr>
        <p:spPr>
          <a:xfrm>
            <a:off x="846668" y="4416778"/>
            <a:ext cx="7126111" cy="830997"/>
          </a:xfrm>
          <a:prstGeom prst="rect">
            <a:avLst/>
          </a:prstGeom>
          <a:noFill/>
        </p:spPr>
        <p:txBody>
          <a:bodyPr wrap="square" rtlCol="0">
            <a:spAutoFit/>
          </a:bodyPr>
          <a:lstStyle/>
          <a:p>
            <a:r>
              <a:rPr lang="fr-FR" sz="2400" dirty="0" smtClean="0">
                <a:solidFill>
                  <a:srgbClr val="FF0000"/>
                </a:solidFill>
              </a:rPr>
              <a:t>The speaker </a:t>
            </a:r>
            <a:r>
              <a:rPr lang="fr-FR" sz="2400" dirty="0" err="1" smtClean="0">
                <a:solidFill>
                  <a:srgbClr val="FF0000"/>
                </a:solidFill>
              </a:rPr>
              <a:t>misspeaks</a:t>
            </a:r>
            <a:r>
              <a:rPr lang="fr-FR" sz="2400" dirty="0" smtClean="0">
                <a:solidFill>
                  <a:srgbClr val="FF0000"/>
                </a:solidFill>
              </a:rPr>
              <a:t> in the clip by </a:t>
            </a:r>
            <a:r>
              <a:rPr lang="fr-FR" sz="2400" dirty="0" err="1" smtClean="0">
                <a:solidFill>
                  <a:srgbClr val="FF0000"/>
                </a:solidFill>
              </a:rPr>
              <a:t>using</a:t>
            </a:r>
            <a:r>
              <a:rPr lang="fr-FR" sz="2400" dirty="0" smtClean="0">
                <a:solidFill>
                  <a:srgbClr val="FF0000"/>
                </a:solidFill>
              </a:rPr>
              <a:t> the </a:t>
            </a:r>
            <a:r>
              <a:rPr lang="fr-FR" sz="2400" dirty="0" err="1" smtClean="0">
                <a:solidFill>
                  <a:srgbClr val="FF0000"/>
                </a:solidFill>
              </a:rPr>
              <a:t>word</a:t>
            </a:r>
            <a:r>
              <a:rPr lang="fr-FR" sz="2400" dirty="0" smtClean="0">
                <a:solidFill>
                  <a:srgbClr val="FF0000"/>
                </a:solidFill>
              </a:rPr>
              <a:t> ‘</a:t>
            </a:r>
            <a:r>
              <a:rPr lang="fr-FR" sz="2400" dirty="0" err="1" smtClean="0">
                <a:solidFill>
                  <a:srgbClr val="FF0000"/>
                </a:solidFill>
              </a:rPr>
              <a:t>protractor</a:t>
            </a:r>
            <a:r>
              <a:rPr lang="fr-FR" sz="2400" dirty="0" smtClean="0">
                <a:solidFill>
                  <a:srgbClr val="FF0000"/>
                </a:solidFill>
              </a:rPr>
              <a:t>’ </a:t>
            </a:r>
            <a:r>
              <a:rPr lang="fr-FR" sz="2400" dirty="0" err="1" smtClean="0">
                <a:solidFill>
                  <a:srgbClr val="FF0000"/>
                </a:solidFill>
              </a:rPr>
              <a:t>instead</a:t>
            </a:r>
            <a:r>
              <a:rPr lang="fr-FR" sz="2400" dirty="0" smtClean="0">
                <a:solidFill>
                  <a:srgbClr val="FF0000"/>
                </a:solidFill>
              </a:rPr>
              <a:t> of the </a:t>
            </a:r>
            <a:r>
              <a:rPr lang="fr-FR" sz="2400" dirty="0" err="1" smtClean="0">
                <a:solidFill>
                  <a:srgbClr val="FF0000"/>
                </a:solidFill>
              </a:rPr>
              <a:t>word</a:t>
            </a:r>
            <a:r>
              <a:rPr lang="fr-FR" sz="2400" dirty="0" smtClean="0">
                <a:solidFill>
                  <a:srgbClr val="FF0000"/>
                </a:solidFill>
              </a:rPr>
              <a:t> ‘</a:t>
            </a:r>
            <a:r>
              <a:rPr lang="fr-FR" sz="2400" dirty="0" err="1" smtClean="0">
                <a:solidFill>
                  <a:srgbClr val="FF0000"/>
                </a:solidFill>
              </a:rPr>
              <a:t>compass</a:t>
            </a:r>
            <a:r>
              <a:rPr lang="fr-FR" sz="2400" dirty="0" smtClean="0">
                <a:solidFill>
                  <a:srgbClr val="FF0000"/>
                </a:solidFill>
              </a:rPr>
              <a:t>’ </a:t>
            </a:r>
            <a:endParaRPr lang="en-US" sz="2400" dirty="0">
              <a:solidFill>
                <a:srgbClr val="FF0000"/>
              </a:solidFill>
            </a:endParaRPr>
          </a:p>
        </p:txBody>
      </p:sp>
    </p:spTree>
    <p:extLst>
      <p:ext uri="{BB962C8B-B14F-4D97-AF65-F5344CB8AC3E}">
        <p14:creationId xmlns:p14="http://schemas.microsoft.com/office/powerpoint/2010/main" val="375747220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strVal val="#ppt_w*0.70"/>
                                          </p:val>
                                        </p:tav>
                                        <p:tav tm="100000">
                                          <p:val>
                                            <p:strVal val="#ppt_w"/>
                                          </p:val>
                                        </p:tav>
                                      </p:tavLst>
                                    </p:anim>
                                    <p:anim calcmode="lin" valueType="num">
                                      <p:cBhvr>
                                        <p:cTn id="8" dur="1000" fill="hold"/>
                                        <p:tgtEl>
                                          <p:spTgt spid="10"/>
                                        </p:tgtEl>
                                        <p:attrNameLst>
                                          <p:attrName>ppt_h</p:attrName>
                                        </p:attrNameLst>
                                      </p:cBhvr>
                                      <p:tavLst>
                                        <p:tav tm="0">
                                          <p:val>
                                            <p:strVal val="#ppt_h"/>
                                          </p:val>
                                        </p:tav>
                                        <p:tav tm="100000">
                                          <p:val>
                                            <p:strVal val="#ppt_h"/>
                                          </p:val>
                                        </p:tav>
                                      </p:tavLst>
                                    </p:anim>
                                    <p:animEffect transition="in" filter="fade">
                                      <p:cBhvr>
                                        <p:cTn id="9" dur="10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5" presetClass="entr" presetSubtype="1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checkerboard(across)">
                                      <p:cBhvr>
                                        <p:cTn id="1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7622" y="422280"/>
            <a:ext cx="8229600" cy="584776"/>
          </a:xfrm>
          <a:prstGeom prst="rect">
            <a:avLst/>
          </a:prstGeom>
          <a:noFill/>
        </p:spPr>
        <p:txBody>
          <a:bodyPr wrap="square" rtlCol="0">
            <a:spAutoFit/>
          </a:bodyPr>
          <a:lstStyle/>
          <a:p>
            <a:r>
              <a:rPr lang="en-US" sz="3200" b="1" dirty="0" smtClean="0"/>
              <a:t>Ideas to consider:</a:t>
            </a:r>
            <a:endParaRPr lang="en-US" sz="3200" b="1" dirty="0"/>
          </a:p>
        </p:txBody>
      </p:sp>
      <p:sp>
        <p:nvSpPr>
          <p:cNvPr id="5" name="TextBox 4"/>
          <p:cNvSpPr txBox="1"/>
          <p:nvPr/>
        </p:nvSpPr>
        <p:spPr>
          <a:xfrm>
            <a:off x="307622" y="1826945"/>
            <a:ext cx="8229600" cy="461665"/>
          </a:xfrm>
          <a:prstGeom prst="rect">
            <a:avLst/>
          </a:prstGeom>
          <a:noFill/>
        </p:spPr>
        <p:txBody>
          <a:bodyPr wrap="square" rtlCol="0">
            <a:spAutoFit/>
          </a:bodyPr>
          <a:lstStyle/>
          <a:p>
            <a:pPr marL="342900" indent="-342900">
              <a:buFont typeface="Arial"/>
              <a:buChar char="•"/>
            </a:pPr>
            <a:r>
              <a:rPr lang="en-US" sz="2400" dirty="0" smtClean="0"/>
              <a:t>Are </a:t>
            </a:r>
            <a:r>
              <a:rPr lang="en-US" sz="2400" dirty="0"/>
              <a:t>angles the only geometric figures that can be bisected? </a:t>
            </a:r>
          </a:p>
        </p:txBody>
      </p:sp>
      <p:sp>
        <p:nvSpPr>
          <p:cNvPr id="6" name="TextBox 5"/>
          <p:cNvSpPr txBox="1"/>
          <p:nvPr/>
        </p:nvSpPr>
        <p:spPr>
          <a:xfrm>
            <a:off x="307622" y="3048111"/>
            <a:ext cx="8610600" cy="830997"/>
          </a:xfrm>
          <a:prstGeom prst="rect">
            <a:avLst/>
          </a:prstGeom>
          <a:noFill/>
        </p:spPr>
        <p:txBody>
          <a:bodyPr wrap="square" rtlCol="0">
            <a:spAutoFit/>
          </a:bodyPr>
          <a:lstStyle/>
          <a:p>
            <a:pPr marL="285750" indent="-285750">
              <a:buFont typeface="Arial"/>
              <a:buChar char="•"/>
            </a:pPr>
            <a:r>
              <a:rPr lang="en-US" sz="2400" dirty="0" smtClean="0"/>
              <a:t>What </a:t>
            </a:r>
            <a:r>
              <a:rPr lang="en-US" sz="2400" dirty="0"/>
              <a:t>determines whether a figure can be bisected? What kinds of figures cannot be bisected? </a:t>
            </a:r>
          </a:p>
        </p:txBody>
      </p:sp>
      <p:sp>
        <p:nvSpPr>
          <p:cNvPr id="7" name="TextBox 6"/>
          <p:cNvSpPr txBox="1"/>
          <p:nvPr/>
        </p:nvSpPr>
        <p:spPr>
          <a:xfrm>
            <a:off x="866422" y="2328779"/>
            <a:ext cx="3366912" cy="461665"/>
          </a:xfrm>
          <a:prstGeom prst="rect">
            <a:avLst/>
          </a:prstGeom>
          <a:noFill/>
        </p:spPr>
        <p:txBody>
          <a:bodyPr wrap="square" rtlCol="0">
            <a:spAutoFit/>
          </a:bodyPr>
          <a:lstStyle/>
          <a:p>
            <a:r>
              <a:rPr lang="en-US" sz="2400" b="1" i="1" dirty="0" smtClean="0">
                <a:solidFill>
                  <a:srgbClr val="FF0000"/>
                </a:solidFill>
              </a:rPr>
              <a:t>No</a:t>
            </a:r>
            <a:r>
              <a:rPr lang="en-US" sz="2400" b="1" i="1" dirty="0">
                <a:solidFill>
                  <a:srgbClr val="FF0000"/>
                </a:solidFill>
              </a:rPr>
              <a:t>, i.e., segments. </a:t>
            </a:r>
            <a:endParaRPr lang="en-US" sz="2400" b="1" dirty="0">
              <a:solidFill>
                <a:srgbClr val="FF0000"/>
              </a:solidFill>
            </a:endParaRPr>
          </a:p>
        </p:txBody>
      </p:sp>
      <p:sp>
        <p:nvSpPr>
          <p:cNvPr id="8" name="TextBox 7"/>
          <p:cNvSpPr txBox="1"/>
          <p:nvPr/>
        </p:nvSpPr>
        <p:spPr>
          <a:xfrm>
            <a:off x="866422" y="4092333"/>
            <a:ext cx="7670800" cy="1569660"/>
          </a:xfrm>
          <a:prstGeom prst="rect">
            <a:avLst/>
          </a:prstGeom>
          <a:noFill/>
        </p:spPr>
        <p:txBody>
          <a:bodyPr wrap="square" rtlCol="0">
            <a:spAutoFit/>
          </a:bodyPr>
          <a:lstStyle/>
          <a:p>
            <a:r>
              <a:rPr lang="en-US" sz="2400" b="1" i="1" dirty="0" smtClean="0">
                <a:solidFill>
                  <a:srgbClr val="FF0000"/>
                </a:solidFill>
              </a:rPr>
              <a:t>A </a:t>
            </a:r>
            <a:r>
              <a:rPr lang="en-US" sz="2400" b="1" i="1" dirty="0">
                <a:solidFill>
                  <a:srgbClr val="FF0000"/>
                </a:solidFill>
              </a:rPr>
              <a:t>line of reflection must exist so that when the figure is folded along this line, each point on one side of the line maps to a corresponding point on the other side of the line. A ray cannot be bisected. </a:t>
            </a:r>
            <a:endParaRPr lang="en-US" sz="2400" b="1" dirty="0">
              <a:solidFill>
                <a:srgbClr val="FF0000"/>
              </a:solidFill>
            </a:endParaRPr>
          </a:p>
        </p:txBody>
      </p:sp>
    </p:spTree>
    <p:extLst>
      <p:ext uri="{BB962C8B-B14F-4D97-AF65-F5344CB8AC3E}">
        <p14:creationId xmlns:p14="http://schemas.microsoft.com/office/powerpoint/2010/main" val="42888832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dissolv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1</a:t>
            </a:r>
            <a:endParaRPr lang="en-US" dirty="0"/>
          </a:p>
        </p:txBody>
      </p:sp>
      <p:sp>
        <p:nvSpPr>
          <p:cNvPr id="3" name="Content Placeholder 2"/>
          <p:cNvSpPr>
            <a:spLocks noGrp="1"/>
          </p:cNvSpPr>
          <p:nvPr>
            <p:ph idx="1"/>
          </p:nvPr>
        </p:nvSpPr>
        <p:spPr>
          <a:xfrm>
            <a:off x="457200" y="2052638"/>
            <a:ext cx="8229600" cy="3733800"/>
          </a:xfrm>
        </p:spPr>
        <p:txBody>
          <a:bodyPr>
            <a:normAutofit/>
          </a:bodyPr>
          <a:lstStyle/>
          <a:p>
            <a:pPr marL="0" indent="0">
              <a:buNone/>
            </a:pPr>
            <a:r>
              <a:rPr lang="en-US" sz="2400" b="1" i="1" dirty="0">
                <a:solidFill>
                  <a:schemeClr val="accent1"/>
                </a:solidFill>
              </a:rPr>
              <a:t>You will need </a:t>
            </a:r>
            <a:r>
              <a:rPr lang="en-US" sz="2400" b="1" dirty="0">
                <a:solidFill>
                  <a:schemeClr val="accent1"/>
                </a:solidFill>
              </a:rPr>
              <a:t>a compass and a straightedge. </a:t>
            </a:r>
            <a:endParaRPr lang="en-US" sz="2400" b="1" dirty="0" smtClean="0">
              <a:solidFill>
                <a:schemeClr val="accent1"/>
              </a:solidFill>
            </a:endParaRPr>
          </a:p>
          <a:p>
            <a:pPr marL="0" indent="0">
              <a:buNone/>
            </a:pPr>
            <a:endParaRPr lang="en-US" sz="2400" dirty="0">
              <a:solidFill>
                <a:schemeClr val="accent1"/>
              </a:solidFill>
            </a:endParaRPr>
          </a:p>
          <a:p>
            <a:pPr marL="0" indent="0">
              <a:buNone/>
            </a:pPr>
            <a:r>
              <a:rPr lang="en-US" sz="2400" dirty="0"/>
              <a:t>Joey and his brother, Jimmy, are working on making a picture frame as a birthday gift for their mother. Although they have the wooden pieces for the frame, they need to find the angle bisector to accurately fit the edges of the pieces together. Using your compass and straightedge, show how the boys bisected the corner angles of the wooden pieces below to create the finished frame on the right. </a:t>
            </a:r>
          </a:p>
        </p:txBody>
      </p:sp>
    </p:spTree>
    <p:extLst>
      <p:ext uri="{BB962C8B-B14F-4D97-AF65-F5344CB8AC3E}">
        <p14:creationId xmlns:p14="http://schemas.microsoft.com/office/powerpoint/2010/main" val="268121246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89"/>
            <a:ext cx="8229600" cy="2703689"/>
          </a:xfrm>
        </p:spPr>
        <p:txBody>
          <a:bodyPr/>
          <a:lstStyle/>
          <a:p>
            <a:pPr marL="0" indent="0">
              <a:buNone/>
            </a:pPr>
            <a:r>
              <a:rPr lang="en-US" sz="2000" dirty="0" smtClean="0"/>
              <a:t>Joey and his brother, Jimmy, are working on making a picture frame as a birthday gift for their mother. Although they have the wooden pieces for the frame, they need to find the angle bisector to accurately fit the edges of the pieces together. Using your compass and straightedge, show how the boys bisected the corner angles of the wooden pieces below to create the finished frame on the right. </a:t>
            </a:r>
          </a:p>
          <a:p>
            <a:endParaRPr lang="en-US" dirty="0"/>
          </a:p>
        </p:txBody>
      </p:sp>
      <p:pic>
        <p:nvPicPr>
          <p:cNvPr id="4" name="Picture 3"/>
          <p:cNvPicPr>
            <a:picLocks noChangeAspect="1"/>
          </p:cNvPicPr>
          <p:nvPr/>
        </p:nvPicPr>
        <p:blipFill>
          <a:blip r:embed="rId2"/>
          <a:stretch>
            <a:fillRect/>
          </a:stretch>
        </p:blipFill>
        <p:spPr>
          <a:xfrm>
            <a:off x="973666" y="1960033"/>
            <a:ext cx="7045678" cy="3412367"/>
          </a:xfrm>
          <a:prstGeom prst="rect">
            <a:avLst/>
          </a:prstGeom>
        </p:spPr>
      </p:pic>
      <p:sp>
        <p:nvSpPr>
          <p:cNvPr id="5" name="TextBox 4"/>
          <p:cNvSpPr txBox="1"/>
          <p:nvPr/>
        </p:nvSpPr>
        <p:spPr>
          <a:xfrm>
            <a:off x="457200" y="5361294"/>
            <a:ext cx="8229599" cy="1323439"/>
          </a:xfrm>
          <a:prstGeom prst="rect">
            <a:avLst/>
          </a:prstGeom>
          <a:noFill/>
        </p:spPr>
        <p:txBody>
          <a:bodyPr wrap="square" rtlCol="0">
            <a:spAutoFit/>
          </a:bodyPr>
          <a:lstStyle/>
          <a:p>
            <a:r>
              <a:rPr lang="en-US" sz="2000" dirty="0"/>
              <a:t>Consider how the use of circles aids the construction of an angle bisector. Be sure to label the construction as it progresses and to include the labels in your steps. Experiment with the angles below to determine the correct steps for the construction. </a:t>
            </a:r>
          </a:p>
        </p:txBody>
      </p:sp>
    </p:spTree>
    <p:extLst>
      <p:ext uri="{BB962C8B-B14F-4D97-AF65-F5344CB8AC3E}">
        <p14:creationId xmlns:p14="http://schemas.microsoft.com/office/powerpoint/2010/main" val="347037164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36600" y="2345234"/>
            <a:ext cx="4329289" cy="230231"/>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1"/>
              </a:solidFill>
            </a:endParaRPr>
          </a:p>
        </p:txBody>
      </p:sp>
      <p:sp>
        <p:nvSpPr>
          <p:cNvPr id="7" name="TextBox 6"/>
          <p:cNvSpPr txBox="1"/>
          <p:nvPr/>
        </p:nvSpPr>
        <p:spPr>
          <a:xfrm>
            <a:off x="296333" y="407999"/>
            <a:ext cx="6251223" cy="830997"/>
          </a:xfrm>
          <a:prstGeom prst="rect">
            <a:avLst/>
          </a:prstGeom>
          <a:noFill/>
        </p:spPr>
        <p:txBody>
          <a:bodyPr wrap="square" rtlCol="0">
            <a:spAutoFit/>
          </a:bodyPr>
          <a:lstStyle/>
          <a:p>
            <a:r>
              <a:rPr lang="en-US" sz="2400" b="1" dirty="0" smtClean="0"/>
              <a:t>What </a:t>
            </a:r>
            <a:r>
              <a:rPr lang="en-US" sz="2400" b="1" dirty="0"/>
              <a:t>steps did you take to bisect an angle? </a:t>
            </a:r>
            <a:endParaRPr lang="en-US" sz="2400" b="1" dirty="0" smtClean="0"/>
          </a:p>
          <a:p>
            <a:r>
              <a:rPr lang="en-US" sz="2400" b="1" dirty="0" smtClean="0"/>
              <a:t>List </a:t>
            </a:r>
            <a:r>
              <a:rPr lang="en-US" sz="2400" b="1" dirty="0"/>
              <a:t>the steps below: </a:t>
            </a:r>
            <a:endParaRPr lang="en-US" sz="2400" dirty="0"/>
          </a:p>
        </p:txBody>
      </p:sp>
      <p:pic>
        <p:nvPicPr>
          <p:cNvPr id="8" name="Picture 7"/>
          <p:cNvPicPr>
            <a:picLocks noChangeAspect="1"/>
          </p:cNvPicPr>
          <p:nvPr/>
        </p:nvPicPr>
        <p:blipFill>
          <a:blip r:embed="rId2"/>
          <a:stretch>
            <a:fillRect/>
          </a:stretch>
        </p:blipFill>
        <p:spPr>
          <a:xfrm>
            <a:off x="7113411" y="969813"/>
            <a:ext cx="1681827" cy="1463974"/>
          </a:xfrm>
          <a:prstGeom prst="rect">
            <a:avLst/>
          </a:prstGeom>
        </p:spPr>
      </p:pic>
      <p:pic>
        <p:nvPicPr>
          <p:cNvPr id="9" name="Picture 8"/>
          <p:cNvPicPr>
            <a:picLocks noChangeAspect="1"/>
          </p:cNvPicPr>
          <p:nvPr/>
        </p:nvPicPr>
        <p:blipFill>
          <a:blip r:embed="rId3"/>
          <a:stretch>
            <a:fillRect/>
          </a:stretch>
        </p:blipFill>
        <p:spPr>
          <a:xfrm>
            <a:off x="7169855" y="2727810"/>
            <a:ext cx="1494367" cy="1775774"/>
          </a:xfrm>
          <a:prstGeom prst="rect">
            <a:avLst/>
          </a:prstGeom>
        </p:spPr>
      </p:pic>
      <p:pic>
        <p:nvPicPr>
          <p:cNvPr id="10" name="Picture 9"/>
          <p:cNvPicPr>
            <a:picLocks noChangeAspect="1"/>
          </p:cNvPicPr>
          <p:nvPr/>
        </p:nvPicPr>
        <p:blipFill>
          <a:blip r:embed="rId4"/>
          <a:stretch>
            <a:fillRect/>
          </a:stretch>
        </p:blipFill>
        <p:spPr>
          <a:xfrm>
            <a:off x="7169855" y="4428298"/>
            <a:ext cx="1584678" cy="2221817"/>
          </a:xfrm>
          <a:prstGeom prst="rect">
            <a:avLst/>
          </a:prstGeom>
        </p:spPr>
      </p:pic>
      <p:sp>
        <p:nvSpPr>
          <p:cNvPr id="12" name="TextBox 11"/>
          <p:cNvSpPr txBox="1"/>
          <p:nvPr/>
        </p:nvSpPr>
        <p:spPr>
          <a:xfrm>
            <a:off x="296333" y="1430480"/>
            <a:ext cx="585102" cy="5262979"/>
          </a:xfrm>
          <a:prstGeom prst="rect">
            <a:avLst/>
          </a:prstGeom>
          <a:noFill/>
        </p:spPr>
        <p:txBody>
          <a:bodyPr wrap="square" rtlCol="0">
            <a:spAutoFit/>
          </a:bodyPr>
          <a:lstStyle/>
          <a:p>
            <a:pPr>
              <a:lnSpc>
                <a:spcPct val="60000"/>
              </a:lnSpc>
            </a:pPr>
            <a:r>
              <a:rPr lang="en-US" sz="2400" dirty="0" smtClean="0"/>
              <a:t>1.</a:t>
            </a:r>
          </a:p>
          <a:p>
            <a:pPr>
              <a:lnSpc>
                <a:spcPct val="60000"/>
              </a:lnSpc>
            </a:pPr>
            <a:endParaRPr lang="en-US" sz="2400" dirty="0"/>
          </a:p>
          <a:p>
            <a:r>
              <a:rPr lang="en-US" sz="2400" dirty="0" smtClean="0"/>
              <a:t>2.</a:t>
            </a:r>
          </a:p>
          <a:p>
            <a:pPr>
              <a:lnSpc>
                <a:spcPct val="60000"/>
              </a:lnSpc>
            </a:pPr>
            <a:endParaRPr lang="en-US" sz="2400" dirty="0"/>
          </a:p>
          <a:p>
            <a:r>
              <a:rPr lang="en-US" sz="2400" dirty="0" smtClean="0"/>
              <a:t>3.</a:t>
            </a:r>
          </a:p>
          <a:p>
            <a:pPr>
              <a:lnSpc>
                <a:spcPct val="110000"/>
              </a:lnSpc>
            </a:pPr>
            <a:endParaRPr lang="en-US" sz="2400" dirty="0"/>
          </a:p>
          <a:p>
            <a:r>
              <a:rPr lang="en-US" sz="2400" dirty="0" smtClean="0"/>
              <a:t>4.</a:t>
            </a:r>
          </a:p>
          <a:p>
            <a:pPr>
              <a:lnSpc>
                <a:spcPct val="90000"/>
              </a:lnSpc>
            </a:pPr>
            <a:endParaRPr lang="en-US" sz="2400" dirty="0"/>
          </a:p>
          <a:p>
            <a:r>
              <a:rPr lang="en-US" sz="2400" dirty="0" smtClean="0"/>
              <a:t>5.</a:t>
            </a:r>
          </a:p>
          <a:p>
            <a:pPr>
              <a:lnSpc>
                <a:spcPct val="110000"/>
              </a:lnSpc>
            </a:pPr>
            <a:endParaRPr lang="en-US" sz="2400" dirty="0"/>
          </a:p>
          <a:p>
            <a:r>
              <a:rPr lang="en-US" sz="2400" dirty="0" smtClean="0"/>
              <a:t>6.</a:t>
            </a:r>
          </a:p>
          <a:p>
            <a:endParaRPr lang="en-US" sz="2400" dirty="0" smtClean="0"/>
          </a:p>
          <a:p>
            <a:pPr>
              <a:lnSpc>
                <a:spcPct val="110000"/>
              </a:lnSpc>
            </a:pPr>
            <a:endParaRPr lang="en-US" sz="2400" dirty="0"/>
          </a:p>
          <a:p>
            <a:r>
              <a:rPr lang="en-US" sz="2400" dirty="0" smtClean="0"/>
              <a:t>7.</a:t>
            </a:r>
          </a:p>
          <a:p>
            <a:endParaRPr lang="en-US" sz="2400" dirty="0"/>
          </a:p>
        </p:txBody>
      </p:sp>
      <p:sp>
        <p:nvSpPr>
          <p:cNvPr id="13" name="TextBox 12"/>
          <p:cNvSpPr txBox="1"/>
          <p:nvPr/>
        </p:nvSpPr>
        <p:spPr>
          <a:xfrm>
            <a:off x="881435" y="1430480"/>
            <a:ext cx="5362223" cy="400110"/>
          </a:xfrm>
          <a:prstGeom prst="rect">
            <a:avLst/>
          </a:prstGeom>
          <a:noFill/>
        </p:spPr>
        <p:txBody>
          <a:bodyPr wrap="square" rtlCol="0">
            <a:spAutoFit/>
          </a:bodyPr>
          <a:lstStyle/>
          <a:p>
            <a:r>
              <a:rPr lang="en-US" sz="2000" i="1" dirty="0" smtClean="0">
                <a:solidFill>
                  <a:srgbClr val="FF0000"/>
                </a:solidFill>
              </a:rPr>
              <a:t>Label </a:t>
            </a:r>
            <a:r>
              <a:rPr lang="en-US" sz="2000" i="1" dirty="0">
                <a:solidFill>
                  <a:srgbClr val="FF0000"/>
                </a:solidFill>
              </a:rPr>
              <a:t>vertex of angle as </a:t>
            </a:r>
            <a:r>
              <a:rPr lang="en-US" sz="2000" dirty="0">
                <a:solidFill>
                  <a:srgbClr val="FF0000"/>
                </a:solidFill>
              </a:rPr>
              <a:t>𝑨</a:t>
            </a:r>
            <a:r>
              <a:rPr lang="en-US" sz="2000" i="1" dirty="0">
                <a:solidFill>
                  <a:srgbClr val="FF0000"/>
                </a:solidFill>
              </a:rPr>
              <a:t>. </a:t>
            </a:r>
            <a:endParaRPr lang="en-US" sz="2000" dirty="0">
              <a:solidFill>
                <a:srgbClr val="FF0000"/>
              </a:solidFill>
            </a:endParaRPr>
          </a:p>
        </p:txBody>
      </p:sp>
      <p:sp>
        <p:nvSpPr>
          <p:cNvPr id="14" name="TextBox 13"/>
          <p:cNvSpPr txBox="1"/>
          <p:nvPr/>
        </p:nvSpPr>
        <p:spPr>
          <a:xfrm>
            <a:off x="881435" y="1888389"/>
            <a:ext cx="4748898" cy="400110"/>
          </a:xfrm>
          <a:prstGeom prst="rect">
            <a:avLst/>
          </a:prstGeom>
          <a:noFill/>
        </p:spPr>
        <p:txBody>
          <a:bodyPr wrap="square" rtlCol="0">
            <a:spAutoFit/>
          </a:bodyPr>
          <a:lstStyle/>
          <a:p>
            <a:r>
              <a:rPr lang="en-US" sz="2000" i="1" dirty="0" smtClean="0">
                <a:solidFill>
                  <a:srgbClr val="FF0000"/>
                </a:solidFill>
              </a:rPr>
              <a:t>Draw </a:t>
            </a:r>
            <a:r>
              <a:rPr lang="en-US" sz="2000" i="1" dirty="0">
                <a:solidFill>
                  <a:srgbClr val="FF0000"/>
                </a:solidFill>
              </a:rPr>
              <a:t>circle CA: center </a:t>
            </a:r>
            <a:r>
              <a:rPr lang="en-US" sz="2000" dirty="0">
                <a:solidFill>
                  <a:srgbClr val="FF0000"/>
                </a:solidFill>
              </a:rPr>
              <a:t>𝑨</a:t>
            </a:r>
            <a:r>
              <a:rPr lang="en-US" sz="2000" i="1" dirty="0">
                <a:solidFill>
                  <a:srgbClr val="FF0000"/>
                </a:solidFill>
              </a:rPr>
              <a:t>, any size radius. </a:t>
            </a:r>
            <a:endParaRPr lang="en-US" sz="2000" dirty="0">
              <a:solidFill>
                <a:srgbClr val="FF0000"/>
              </a:solidFill>
            </a:endParaRPr>
          </a:p>
        </p:txBody>
      </p:sp>
      <p:sp>
        <p:nvSpPr>
          <p:cNvPr id="15" name="TextBox 14"/>
          <p:cNvSpPr txBox="1"/>
          <p:nvPr/>
        </p:nvSpPr>
        <p:spPr>
          <a:xfrm>
            <a:off x="881435" y="2436987"/>
            <a:ext cx="5496787" cy="707886"/>
          </a:xfrm>
          <a:prstGeom prst="rect">
            <a:avLst/>
          </a:prstGeom>
          <a:noFill/>
        </p:spPr>
        <p:txBody>
          <a:bodyPr wrap="square" rtlCol="0">
            <a:spAutoFit/>
          </a:bodyPr>
          <a:lstStyle/>
          <a:p>
            <a:r>
              <a:rPr lang="en-US" sz="2000" i="1" dirty="0" smtClean="0">
                <a:solidFill>
                  <a:srgbClr val="FF0000"/>
                </a:solidFill>
              </a:rPr>
              <a:t>Label </a:t>
            </a:r>
            <a:r>
              <a:rPr lang="en-US" sz="2000" i="1" dirty="0">
                <a:solidFill>
                  <a:srgbClr val="FF0000"/>
                </a:solidFill>
              </a:rPr>
              <a:t>intersections of circle </a:t>
            </a:r>
            <a:r>
              <a:rPr lang="en-US" sz="2000" dirty="0">
                <a:solidFill>
                  <a:srgbClr val="FF0000"/>
                </a:solidFill>
              </a:rPr>
              <a:t>𝑨 </a:t>
            </a:r>
            <a:r>
              <a:rPr lang="en-US" sz="2000" i="1" dirty="0" smtClean="0">
                <a:solidFill>
                  <a:srgbClr val="FF0000"/>
                </a:solidFill>
              </a:rPr>
              <a:t>with </a:t>
            </a:r>
            <a:r>
              <a:rPr lang="en-US" sz="2000" i="1" dirty="0">
                <a:solidFill>
                  <a:srgbClr val="FF0000"/>
                </a:solidFill>
              </a:rPr>
              <a:t>rays of angle as </a:t>
            </a:r>
            <a:r>
              <a:rPr lang="en-US" sz="2000" dirty="0">
                <a:solidFill>
                  <a:srgbClr val="FF0000"/>
                </a:solidFill>
              </a:rPr>
              <a:t>𝑩 </a:t>
            </a:r>
            <a:r>
              <a:rPr lang="en-US" sz="2000" i="1" dirty="0" smtClean="0">
                <a:solidFill>
                  <a:srgbClr val="FF0000"/>
                </a:solidFill>
              </a:rPr>
              <a:t>and </a:t>
            </a:r>
            <a:r>
              <a:rPr lang="en-US" sz="2000" dirty="0">
                <a:solidFill>
                  <a:srgbClr val="FF0000"/>
                </a:solidFill>
              </a:rPr>
              <a:t>𝑪</a:t>
            </a:r>
            <a:r>
              <a:rPr lang="en-US" sz="2000" i="1" dirty="0">
                <a:solidFill>
                  <a:srgbClr val="FF0000"/>
                </a:solidFill>
              </a:rPr>
              <a:t>. </a:t>
            </a:r>
            <a:endParaRPr lang="en-US" sz="2000" dirty="0">
              <a:solidFill>
                <a:srgbClr val="FF0000"/>
              </a:solidFill>
            </a:endParaRPr>
          </a:p>
        </p:txBody>
      </p:sp>
      <p:sp>
        <p:nvSpPr>
          <p:cNvPr id="16" name="TextBox 15"/>
          <p:cNvSpPr txBox="1"/>
          <p:nvPr/>
        </p:nvSpPr>
        <p:spPr>
          <a:xfrm>
            <a:off x="881435" y="3257932"/>
            <a:ext cx="5129898" cy="400110"/>
          </a:xfrm>
          <a:prstGeom prst="rect">
            <a:avLst/>
          </a:prstGeom>
          <a:noFill/>
        </p:spPr>
        <p:txBody>
          <a:bodyPr wrap="square" rtlCol="0">
            <a:spAutoFit/>
          </a:bodyPr>
          <a:lstStyle/>
          <a:p>
            <a:r>
              <a:rPr lang="en-US" sz="2000" i="1" dirty="0" smtClean="0">
                <a:solidFill>
                  <a:srgbClr val="FF0000"/>
                </a:solidFill>
              </a:rPr>
              <a:t>Draw </a:t>
            </a:r>
            <a:r>
              <a:rPr lang="en-US" sz="2000" i="1" dirty="0">
                <a:solidFill>
                  <a:srgbClr val="FF0000"/>
                </a:solidFill>
              </a:rPr>
              <a:t>circle CB: center </a:t>
            </a:r>
            <a:r>
              <a:rPr lang="en-US" sz="2000" dirty="0">
                <a:solidFill>
                  <a:srgbClr val="FF0000"/>
                </a:solidFill>
              </a:rPr>
              <a:t>𝑩</a:t>
            </a:r>
            <a:r>
              <a:rPr lang="en-US" sz="2000" i="1" dirty="0">
                <a:solidFill>
                  <a:srgbClr val="FF0000"/>
                </a:solidFill>
              </a:rPr>
              <a:t>, radius </a:t>
            </a:r>
            <a:r>
              <a:rPr lang="en-US" sz="2000" dirty="0">
                <a:solidFill>
                  <a:srgbClr val="FF0000"/>
                </a:solidFill>
              </a:rPr>
              <a:t>𝑩𝑪</a:t>
            </a:r>
            <a:r>
              <a:rPr lang="en-US" sz="2000" i="1" dirty="0">
                <a:solidFill>
                  <a:srgbClr val="FF0000"/>
                </a:solidFill>
              </a:rPr>
              <a:t>. </a:t>
            </a:r>
            <a:endParaRPr lang="en-US" sz="2000" dirty="0">
              <a:solidFill>
                <a:srgbClr val="FF0000"/>
              </a:solidFill>
            </a:endParaRPr>
          </a:p>
        </p:txBody>
      </p:sp>
      <p:sp>
        <p:nvSpPr>
          <p:cNvPr id="17" name="TextBox 16"/>
          <p:cNvSpPr txBox="1"/>
          <p:nvPr/>
        </p:nvSpPr>
        <p:spPr>
          <a:xfrm>
            <a:off x="881435" y="3923406"/>
            <a:ext cx="4318000" cy="400110"/>
          </a:xfrm>
          <a:prstGeom prst="rect">
            <a:avLst/>
          </a:prstGeom>
          <a:noFill/>
        </p:spPr>
        <p:txBody>
          <a:bodyPr wrap="square" rtlCol="0">
            <a:spAutoFit/>
          </a:bodyPr>
          <a:lstStyle/>
          <a:p>
            <a:r>
              <a:rPr lang="en-US" sz="2000" i="1" dirty="0" smtClean="0">
                <a:solidFill>
                  <a:srgbClr val="FF0000"/>
                </a:solidFill>
              </a:rPr>
              <a:t>Draw </a:t>
            </a:r>
            <a:r>
              <a:rPr lang="en-US" sz="2000" i="1" dirty="0">
                <a:solidFill>
                  <a:srgbClr val="FF0000"/>
                </a:solidFill>
              </a:rPr>
              <a:t>circle CC: center </a:t>
            </a:r>
            <a:r>
              <a:rPr lang="en-US" sz="2000" dirty="0">
                <a:solidFill>
                  <a:srgbClr val="FF0000"/>
                </a:solidFill>
              </a:rPr>
              <a:t>𝑪</a:t>
            </a:r>
            <a:r>
              <a:rPr lang="en-US" sz="2000" i="1" dirty="0">
                <a:solidFill>
                  <a:srgbClr val="FF0000"/>
                </a:solidFill>
              </a:rPr>
              <a:t>, radius </a:t>
            </a:r>
            <a:r>
              <a:rPr lang="en-US" sz="2000" dirty="0">
                <a:solidFill>
                  <a:srgbClr val="FF0000"/>
                </a:solidFill>
              </a:rPr>
              <a:t>𝑪𝑩</a:t>
            </a:r>
            <a:r>
              <a:rPr lang="en-US" sz="2000" i="1" dirty="0">
                <a:solidFill>
                  <a:srgbClr val="FF0000"/>
                </a:solidFill>
              </a:rPr>
              <a:t>. </a:t>
            </a:r>
            <a:endParaRPr lang="en-US" sz="2000" dirty="0">
              <a:solidFill>
                <a:srgbClr val="FF0000"/>
              </a:solidFill>
            </a:endParaRPr>
          </a:p>
        </p:txBody>
      </p:sp>
      <p:sp>
        <p:nvSpPr>
          <p:cNvPr id="18" name="TextBox 17"/>
          <p:cNvSpPr txBox="1"/>
          <p:nvPr/>
        </p:nvSpPr>
        <p:spPr>
          <a:xfrm>
            <a:off x="881435" y="4715251"/>
            <a:ext cx="5256898" cy="1015663"/>
          </a:xfrm>
          <a:prstGeom prst="rect">
            <a:avLst/>
          </a:prstGeom>
          <a:noFill/>
        </p:spPr>
        <p:txBody>
          <a:bodyPr wrap="square" rtlCol="0">
            <a:spAutoFit/>
          </a:bodyPr>
          <a:lstStyle/>
          <a:p>
            <a:r>
              <a:rPr lang="en-US" sz="2000" i="1" dirty="0" smtClean="0">
                <a:solidFill>
                  <a:srgbClr val="FF0000"/>
                </a:solidFill>
              </a:rPr>
              <a:t>At </a:t>
            </a:r>
            <a:r>
              <a:rPr lang="en-US" sz="2000" i="1" dirty="0">
                <a:solidFill>
                  <a:srgbClr val="FF0000"/>
                </a:solidFill>
              </a:rPr>
              <a:t>least one of the two intersection points of CB and CC lie in the angle. Label that intersection point </a:t>
            </a:r>
            <a:r>
              <a:rPr lang="en-US" sz="2000" dirty="0">
                <a:solidFill>
                  <a:srgbClr val="FF0000"/>
                </a:solidFill>
              </a:rPr>
              <a:t>𝑫</a:t>
            </a:r>
            <a:r>
              <a:rPr lang="en-US" sz="2000" i="1" dirty="0">
                <a:solidFill>
                  <a:srgbClr val="FF0000"/>
                </a:solidFill>
              </a:rPr>
              <a:t>. </a:t>
            </a:r>
            <a:endParaRPr lang="en-US" sz="2000" dirty="0">
              <a:solidFill>
                <a:srgbClr val="FF0000"/>
              </a:solidFill>
            </a:endParaRPr>
          </a:p>
        </p:txBody>
      </p:sp>
      <p:sp>
        <p:nvSpPr>
          <p:cNvPr id="19" name="TextBox 18"/>
          <p:cNvSpPr txBox="1"/>
          <p:nvPr/>
        </p:nvSpPr>
        <p:spPr>
          <a:xfrm>
            <a:off x="881435" y="5876517"/>
            <a:ext cx="3316111" cy="400110"/>
          </a:xfrm>
          <a:prstGeom prst="rect">
            <a:avLst/>
          </a:prstGeom>
          <a:noFill/>
        </p:spPr>
        <p:txBody>
          <a:bodyPr wrap="square" rtlCol="0">
            <a:spAutoFit/>
          </a:bodyPr>
          <a:lstStyle/>
          <a:p>
            <a:r>
              <a:rPr lang="pl-PL" sz="2000" i="1" dirty="0" smtClean="0">
                <a:solidFill>
                  <a:srgbClr val="FF0000"/>
                </a:solidFill>
              </a:rPr>
              <a:t>Draw </a:t>
            </a:r>
            <a:r>
              <a:rPr lang="pl-PL" sz="2000" i="1" dirty="0" err="1">
                <a:solidFill>
                  <a:srgbClr val="FF0000"/>
                </a:solidFill>
              </a:rPr>
              <a:t>ray</a:t>
            </a:r>
            <a:r>
              <a:rPr lang="pl-PL" sz="2000" i="1" dirty="0">
                <a:solidFill>
                  <a:srgbClr val="FF0000"/>
                </a:solidFill>
              </a:rPr>
              <a:t> </a:t>
            </a:r>
            <a:r>
              <a:rPr lang="pl-PL" sz="2000" dirty="0" smtClean="0">
                <a:solidFill>
                  <a:srgbClr val="FF0000"/>
                </a:solidFill>
              </a:rPr>
              <a:t>𝑨𝑫</a:t>
            </a:r>
            <a:r>
              <a:rPr lang="pl-PL" sz="2000" i="1" dirty="0" smtClean="0">
                <a:solidFill>
                  <a:srgbClr val="FF0000"/>
                </a:solidFill>
              </a:rPr>
              <a:t>. </a:t>
            </a:r>
            <a:endParaRPr lang="pl-PL" sz="2000" dirty="0">
              <a:solidFill>
                <a:srgbClr val="FF0000"/>
              </a:solidFill>
            </a:endParaRPr>
          </a:p>
        </p:txBody>
      </p:sp>
      <p:cxnSp>
        <p:nvCxnSpPr>
          <p:cNvPr id="22" name="Straight Connector 21"/>
          <p:cNvCxnSpPr/>
          <p:nvPr/>
        </p:nvCxnSpPr>
        <p:spPr>
          <a:xfrm>
            <a:off x="2020714" y="5961184"/>
            <a:ext cx="296333" cy="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flipV="1">
            <a:off x="2164647" y="5862406"/>
            <a:ext cx="152400" cy="9877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4914873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dissolv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dissolve">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dissolve">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dissolve">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dissolve">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dissolve">
                                      <p:cBhvr>
                                        <p:cTn id="32" dur="5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dissolve">
                                      <p:cBhvr>
                                        <p:cTn id="3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6" grpId="0"/>
      <p:bldP spid="17" grpId="0"/>
      <p:bldP spid="18" grpId="0"/>
      <p:bldP spid="1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1- Reflection</a:t>
            </a:r>
            <a:endParaRPr lang="en-US" dirty="0"/>
          </a:p>
        </p:txBody>
      </p:sp>
      <p:sp>
        <p:nvSpPr>
          <p:cNvPr id="3" name="Content Placeholder 2"/>
          <p:cNvSpPr>
            <a:spLocks noGrp="1"/>
          </p:cNvSpPr>
          <p:nvPr>
            <p:ph idx="1"/>
          </p:nvPr>
        </p:nvSpPr>
        <p:spPr>
          <a:xfrm>
            <a:off x="457200" y="1600201"/>
            <a:ext cx="8122356" cy="1631243"/>
          </a:xfrm>
        </p:spPr>
        <p:txBody>
          <a:bodyPr>
            <a:normAutofit fontScale="92500" lnSpcReduction="10000"/>
          </a:bodyPr>
          <a:lstStyle/>
          <a:p>
            <a:r>
              <a:rPr lang="en-US" sz="2800" dirty="0" smtClean="0"/>
              <a:t>How does the video’s method of the angle bisector construction differ from the class’s method?</a:t>
            </a:r>
          </a:p>
          <a:p>
            <a:r>
              <a:rPr lang="en-US" sz="2800" dirty="0" smtClean="0"/>
              <a:t>Are there fundamental differences or is the video’s method simply an expedited form of the class method?</a:t>
            </a:r>
            <a:endParaRPr lang="en-US" sz="2800" dirty="0"/>
          </a:p>
        </p:txBody>
      </p:sp>
      <p:sp>
        <p:nvSpPr>
          <p:cNvPr id="4" name="TextBox 3"/>
          <p:cNvSpPr txBox="1"/>
          <p:nvPr/>
        </p:nvSpPr>
        <p:spPr>
          <a:xfrm>
            <a:off x="945445" y="3231444"/>
            <a:ext cx="7182555" cy="1384995"/>
          </a:xfrm>
          <a:prstGeom prst="rect">
            <a:avLst/>
          </a:prstGeom>
          <a:noFill/>
        </p:spPr>
        <p:txBody>
          <a:bodyPr wrap="square" rtlCol="0">
            <a:spAutoFit/>
          </a:bodyPr>
          <a:lstStyle/>
          <a:p>
            <a:endParaRPr lang="en-US" dirty="0"/>
          </a:p>
          <a:p>
            <a:r>
              <a:rPr lang="en-US" sz="2400" i="1" dirty="0">
                <a:solidFill>
                  <a:srgbClr val="FF0000"/>
                </a:solidFill>
              </a:rPr>
              <a:t>Yes, the video’s method is an expedited version with no fundamental difference from the class’s method. </a:t>
            </a:r>
            <a:endParaRPr lang="en-US" sz="2400" dirty="0">
              <a:solidFill>
                <a:srgbClr val="FF0000"/>
              </a:solidFill>
            </a:endParaRPr>
          </a:p>
          <a:p>
            <a:endParaRPr lang="en-US" dirty="0"/>
          </a:p>
        </p:txBody>
      </p:sp>
      <p:sp>
        <p:nvSpPr>
          <p:cNvPr id="5" name="TextBox 4"/>
          <p:cNvSpPr txBox="1"/>
          <p:nvPr/>
        </p:nvSpPr>
        <p:spPr>
          <a:xfrm>
            <a:off x="564444" y="4616439"/>
            <a:ext cx="5503334" cy="461665"/>
          </a:xfrm>
          <a:prstGeom prst="rect">
            <a:avLst/>
          </a:prstGeom>
          <a:noFill/>
        </p:spPr>
        <p:txBody>
          <a:bodyPr wrap="square" rtlCol="0">
            <a:spAutoFit/>
          </a:bodyPr>
          <a:lstStyle/>
          <a:p>
            <a:r>
              <a:rPr lang="en-US" sz="2400" b="1" dirty="0" smtClean="0">
                <a:solidFill>
                  <a:schemeClr val="tx2"/>
                </a:solidFill>
              </a:rPr>
              <a:t>Symmetry in the Construction</a:t>
            </a:r>
            <a:endParaRPr lang="en-US" sz="2400" b="1" dirty="0">
              <a:solidFill>
                <a:schemeClr val="tx2"/>
              </a:solidFill>
            </a:endParaRPr>
          </a:p>
        </p:txBody>
      </p:sp>
      <p:sp>
        <p:nvSpPr>
          <p:cNvPr id="6" name="TextBox 5"/>
          <p:cNvSpPr txBox="1"/>
          <p:nvPr/>
        </p:nvSpPr>
        <p:spPr>
          <a:xfrm>
            <a:off x="776110" y="5221111"/>
            <a:ext cx="7591779" cy="1200328"/>
          </a:xfrm>
          <a:prstGeom prst="rect">
            <a:avLst/>
          </a:prstGeom>
          <a:noFill/>
        </p:spPr>
        <p:txBody>
          <a:bodyPr wrap="square" rtlCol="0">
            <a:spAutoFit/>
          </a:bodyPr>
          <a:lstStyle/>
          <a:p>
            <a:r>
              <a:rPr lang="en-US" sz="2400" dirty="0" smtClean="0"/>
              <a:t>The </a:t>
            </a:r>
            <a:r>
              <a:rPr lang="en-US" sz="2400" dirty="0"/>
              <a:t>same procedure is done to both sides of the angle, so the line constructed bears the same relationships to each side. </a:t>
            </a:r>
          </a:p>
        </p:txBody>
      </p:sp>
    </p:spTree>
    <p:extLst>
      <p:ext uri="{BB962C8B-B14F-4D97-AF65-F5344CB8AC3E}">
        <p14:creationId xmlns:p14="http://schemas.microsoft.com/office/powerpoint/2010/main" val="217003099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000" fill="hold"/>
                                        <p:tgtEl>
                                          <p:spTgt spid="5"/>
                                        </p:tgtEl>
                                        <p:attrNameLst>
                                          <p:attrName>ppt_w</p:attrName>
                                        </p:attrNameLst>
                                      </p:cBhvr>
                                      <p:tavLst>
                                        <p:tav tm="0">
                                          <p:val>
                                            <p:strVal val="#ppt_w*0.70"/>
                                          </p:val>
                                        </p:tav>
                                        <p:tav tm="100000">
                                          <p:val>
                                            <p:strVal val="#ppt_w"/>
                                          </p:val>
                                        </p:tav>
                                      </p:tavLst>
                                    </p:anim>
                                    <p:anim calcmode="lin" valueType="num">
                                      <p:cBhvr>
                                        <p:cTn id="13" dur="1000" fill="hold"/>
                                        <p:tgtEl>
                                          <p:spTgt spid="5"/>
                                        </p:tgtEl>
                                        <p:attrNameLst>
                                          <p:attrName>ppt_h</p:attrName>
                                        </p:attrNameLst>
                                      </p:cBhvr>
                                      <p:tavLst>
                                        <p:tav tm="0">
                                          <p:val>
                                            <p:strVal val="#ppt_h"/>
                                          </p:val>
                                        </p:tav>
                                        <p:tav tm="100000">
                                          <p:val>
                                            <p:strVal val="#ppt_h"/>
                                          </p:val>
                                        </p:tav>
                                      </p:tavLst>
                                    </p:anim>
                                    <p:animEffect transition="in" filter="fade">
                                      <p:cBhvr>
                                        <p:cTn id="14" dur="1000"/>
                                        <p:tgtEl>
                                          <p:spTgt spid="5"/>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1000" fill="hold"/>
                                        <p:tgtEl>
                                          <p:spTgt spid="6"/>
                                        </p:tgtEl>
                                        <p:attrNameLst>
                                          <p:attrName>ppt_w</p:attrName>
                                        </p:attrNameLst>
                                      </p:cBhvr>
                                      <p:tavLst>
                                        <p:tav tm="0">
                                          <p:val>
                                            <p:strVal val="#ppt_w*0.70"/>
                                          </p:val>
                                        </p:tav>
                                        <p:tav tm="100000">
                                          <p:val>
                                            <p:strVal val="#ppt_w"/>
                                          </p:val>
                                        </p:tav>
                                      </p:tavLst>
                                    </p:anim>
                                    <p:anim calcmode="lin" valueType="num">
                                      <p:cBhvr>
                                        <p:cTn id="18" dur="1000" fill="hold"/>
                                        <p:tgtEl>
                                          <p:spTgt spid="6"/>
                                        </p:tgtEl>
                                        <p:attrNameLst>
                                          <p:attrName>ppt_h</p:attrName>
                                        </p:attrNameLst>
                                      </p:cBhvr>
                                      <p:tavLst>
                                        <p:tav tm="0">
                                          <p:val>
                                            <p:strVal val="#ppt_h"/>
                                          </p:val>
                                        </p:tav>
                                        <p:tav tm="100000">
                                          <p:val>
                                            <p:strVal val="#ppt_h"/>
                                          </p:val>
                                        </p:tav>
                                      </p:tavLst>
                                    </p:anim>
                                    <p:animEffect transition="in" filter="fade">
                                      <p:cBhvr>
                                        <p:cTn id="19"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2 (12 min)</a:t>
            </a:r>
            <a:br>
              <a:rPr lang="en-US" dirty="0" smtClean="0"/>
            </a:br>
            <a:r>
              <a:rPr lang="en-US" dirty="0"/>
              <a:t>Investigate How to Copy an Angle </a:t>
            </a:r>
          </a:p>
        </p:txBody>
      </p:sp>
      <p:sp>
        <p:nvSpPr>
          <p:cNvPr id="3" name="Content Placeholder 2"/>
          <p:cNvSpPr>
            <a:spLocks noGrp="1"/>
          </p:cNvSpPr>
          <p:nvPr>
            <p:ph idx="1"/>
          </p:nvPr>
        </p:nvSpPr>
        <p:spPr>
          <a:xfrm>
            <a:off x="457200" y="1600201"/>
            <a:ext cx="8229600" cy="2717800"/>
          </a:xfrm>
        </p:spPr>
        <p:txBody>
          <a:bodyPr>
            <a:normAutofit/>
          </a:bodyPr>
          <a:lstStyle/>
          <a:p>
            <a:pPr marL="0" indent="0">
              <a:buNone/>
            </a:pPr>
            <a:r>
              <a:rPr lang="en-US" sz="2400" i="1" dirty="0" smtClean="0">
                <a:solidFill>
                  <a:schemeClr val="accent1"/>
                </a:solidFill>
              </a:rPr>
              <a:t>*You </a:t>
            </a:r>
            <a:r>
              <a:rPr lang="en-US" sz="2400" i="1" dirty="0">
                <a:solidFill>
                  <a:schemeClr val="accent1"/>
                </a:solidFill>
              </a:rPr>
              <a:t>will need </a:t>
            </a:r>
            <a:r>
              <a:rPr lang="en-US" sz="2400" dirty="0">
                <a:solidFill>
                  <a:schemeClr val="accent1"/>
                </a:solidFill>
              </a:rPr>
              <a:t>a compass and a straightedge. </a:t>
            </a:r>
          </a:p>
          <a:p>
            <a:pPr marL="0" indent="0">
              <a:buNone/>
            </a:pPr>
            <a:r>
              <a:rPr lang="en-US" sz="2800" dirty="0"/>
              <a:t>You and your partner will be provided with a list of steps (in random order) needed to copy an angle using a compass and straightedge. Your task is to place the steps in the correct order, and then follow the steps to copy the angle below. </a:t>
            </a:r>
          </a:p>
        </p:txBody>
      </p:sp>
      <p:pic>
        <p:nvPicPr>
          <p:cNvPr id="4" name="Picture 3"/>
          <p:cNvPicPr>
            <a:picLocks noChangeAspect="1"/>
          </p:cNvPicPr>
          <p:nvPr/>
        </p:nvPicPr>
        <p:blipFill>
          <a:blip r:embed="rId2"/>
          <a:stretch>
            <a:fillRect/>
          </a:stretch>
        </p:blipFill>
        <p:spPr>
          <a:xfrm>
            <a:off x="640645" y="4496411"/>
            <a:ext cx="2435578" cy="1912686"/>
          </a:xfrm>
          <a:prstGeom prst="rect">
            <a:avLst/>
          </a:prstGeom>
        </p:spPr>
      </p:pic>
      <p:sp>
        <p:nvSpPr>
          <p:cNvPr id="5" name="Rectangle 4"/>
          <p:cNvSpPr/>
          <p:nvPr/>
        </p:nvSpPr>
        <p:spPr>
          <a:xfrm>
            <a:off x="4069810" y="5749035"/>
            <a:ext cx="4405323" cy="461665"/>
          </a:xfrm>
          <a:prstGeom prst="rect">
            <a:avLst/>
          </a:prstGeom>
        </p:spPr>
        <p:txBody>
          <a:bodyPr wrap="none">
            <a:spAutoFit/>
          </a:bodyPr>
          <a:lstStyle/>
          <a:p>
            <a:r>
              <a:rPr lang="en-US" sz="2400" b="1" dirty="0"/>
              <a:t>Steps needed (in correct order</a:t>
            </a:r>
            <a:r>
              <a:rPr lang="en-US" sz="2400" b="1" dirty="0" smtClean="0"/>
              <a:t>)… </a:t>
            </a:r>
            <a:endParaRPr lang="en-US" sz="2400" dirty="0"/>
          </a:p>
        </p:txBody>
      </p:sp>
    </p:spTree>
    <p:extLst>
      <p:ext uri="{BB962C8B-B14F-4D97-AF65-F5344CB8AC3E}">
        <p14:creationId xmlns:p14="http://schemas.microsoft.com/office/powerpoint/2010/main" val="415385203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7555" y="475677"/>
            <a:ext cx="585102" cy="6592573"/>
          </a:xfrm>
          <a:prstGeom prst="rect">
            <a:avLst/>
          </a:prstGeom>
          <a:noFill/>
        </p:spPr>
        <p:txBody>
          <a:bodyPr wrap="square" rtlCol="0">
            <a:spAutoFit/>
          </a:bodyPr>
          <a:lstStyle/>
          <a:p>
            <a:pPr>
              <a:lnSpc>
                <a:spcPct val="60000"/>
              </a:lnSpc>
            </a:pPr>
            <a:r>
              <a:rPr lang="en-US" sz="2400" dirty="0" smtClean="0"/>
              <a:t>1</a:t>
            </a:r>
            <a:r>
              <a:rPr lang="en-US" sz="2400" dirty="0" smtClean="0"/>
              <a:t>.</a:t>
            </a:r>
          </a:p>
          <a:p>
            <a:pPr>
              <a:lnSpc>
                <a:spcPct val="70000"/>
              </a:lnSpc>
            </a:pPr>
            <a:endParaRPr lang="en-US" sz="2400" dirty="0"/>
          </a:p>
          <a:p>
            <a:r>
              <a:rPr lang="en-US" sz="2400" dirty="0" smtClean="0"/>
              <a:t>2.</a:t>
            </a:r>
          </a:p>
          <a:p>
            <a:endParaRPr lang="en-US" sz="2400" dirty="0"/>
          </a:p>
          <a:p>
            <a:r>
              <a:rPr lang="en-US" sz="2400" dirty="0" smtClean="0"/>
              <a:t>3.</a:t>
            </a:r>
          </a:p>
          <a:p>
            <a:pPr>
              <a:lnSpc>
                <a:spcPct val="80000"/>
              </a:lnSpc>
            </a:pPr>
            <a:endParaRPr lang="en-US" sz="2400" dirty="0"/>
          </a:p>
          <a:p>
            <a:r>
              <a:rPr lang="en-US" sz="2400" dirty="0" smtClean="0"/>
              <a:t>4.</a:t>
            </a:r>
          </a:p>
          <a:p>
            <a:endParaRPr lang="en-US" sz="2400" dirty="0"/>
          </a:p>
          <a:p>
            <a:r>
              <a:rPr lang="en-US" sz="2400" dirty="0" smtClean="0"/>
              <a:t>5.</a:t>
            </a:r>
          </a:p>
          <a:p>
            <a:pPr>
              <a:lnSpc>
                <a:spcPct val="110000"/>
              </a:lnSpc>
            </a:pPr>
            <a:endParaRPr lang="en-US" sz="2400" dirty="0"/>
          </a:p>
          <a:p>
            <a:r>
              <a:rPr lang="en-US" sz="2400" dirty="0" smtClean="0"/>
              <a:t>6.</a:t>
            </a:r>
          </a:p>
          <a:p>
            <a:pPr>
              <a:lnSpc>
                <a:spcPct val="110000"/>
              </a:lnSpc>
            </a:pPr>
            <a:endParaRPr lang="en-US" sz="2400" dirty="0"/>
          </a:p>
          <a:p>
            <a:r>
              <a:rPr lang="en-US" sz="2400" dirty="0" smtClean="0"/>
              <a:t>7</a:t>
            </a:r>
            <a:r>
              <a:rPr lang="en-US" sz="2400" dirty="0" smtClean="0"/>
              <a:t>.</a:t>
            </a:r>
          </a:p>
          <a:p>
            <a:endParaRPr lang="en-US" sz="2400" dirty="0"/>
          </a:p>
          <a:p>
            <a:r>
              <a:rPr lang="en-US" sz="2400" dirty="0" smtClean="0"/>
              <a:t>8.</a:t>
            </a:r>
          </a:p>
          <a:p>
            <a:endParaRPr lang="en-US" sz="2400" dirty="0"/>
          </a:p>
          <a:p>
            <a:r>
              <a:rPr lang="en-US" sz="2400" dirty="0" smtClean="0"/>
              <a:t>9.</a:t>
            </a:r>
            <a:endParaRPr lang="en-US" sz="2400" dirty="0" smtClean="0"/>
          </a:p>
          <a:p>
            <a:endParaRPr lang="en-US" sz="2400" dirty="0"/>
          </a:p>
        </p:txBody>
      </p:sp>
      <p:pic>
        <p:nvPicPr>
          <p:cNvPr id="5" name="Picture 4"/>
          <p:cNvPicPr>
            <a:picLocks noChangeAspect="1"/>
          </p:cNvPicPr>
          <p:nvPr/>
        </p:nvPicPr>
        <p:blipFill>
          <a:blip r:embed="rId2"/>
          <a:stretch>
            <a:fillRect/>
          </a:stretch>
        </p:blipFill>
        <p:spPr>
          <a:xfrm>
            <a:off x="6383867" y="3645269"/>
            <a:ext cx="2435578" cy="1912686"/>
          </a:xfrm>
          <a:prstGeom prst="rect">
            <a:avLst/>
          </a:prstGeom>
        </p:spPr>
      </p:pic>
      <p:sp>
        <p:nvSpPr>
          <p:cNvPr id="6" name="TextBox 5"/>
          <p:cNvSpPr txBox="1"/>
          <p:nvPr/>
        </p:nvSpPr>
        <p:spPr>
          <a:xfrm>
            <a:off x="782657" y="422237"/>
            <a:ext cx="5440343" cy="400110"/>
          </a:xfrm>
          <a:prstGeom prst="rect">
            <a:avLst/>
          </a:prstGeom>
          <a:noFill/>
        </p:spPr>
        <p:txBody>
          <a:bodyPr wrap="square" rtlCol="0">
            <a:spAutoFit/>
          </a:bodyPr>
          <a:lstStyle/>
          <a:p>
            <a:r>
              <a:rPr lang="en-US" sz="2000" i="1" dirty="0" smtClean="0">
                <a:solidFill>
                  <a:srgbClr val="FF0000"/>
                </a:solidFill>
              </a:rPr>
              <a:t>Label </a:t>
            </a:r>
            <a:r>
              <a:rPr lang="en-US" sz="2000" i="1" dirty="0">
                <a:solidFill>
                  <a:srgbClr val="FF0000"/>
                </a:solidFill>
              </a:rPr>
              <a:t>the vertex of the original angle as </a:t>
            </a:r>
            <a:r>
              <a:rPr lang="en-US" sz="2000" dirty="0">
                <a:solidFill>
                  <a:srgbClr val="FF0000"/>
                </a:solidFill>
              </a:rPr>
              <a:t>𝑩</a:t>
            </a:r>
            <a:r>
              <a:rPr lang="en-US" sz="2000" i="1" dirty="0">
                <a:solidFill>
                  <a:srgbClr val="FF0000"/>
                </a:solidFill>
              </a:rPr>
              <a:t>. </a:t>
            </a:r>
            <a:endParaRPr lang="en-US" sz="2000" dirty="0">
              <a:solidFill>
                <a:srgbClr val="FF0000"/>
              </a:solidFill>
            </a:endParaRPr>
          </a:p>
        </p:txBody>
      </p:sp>
      <p:sp>
        <p:nvSpPr>
          <p:cNvPr id="7" name="Rectangle 6"/>
          <p:cNvSpPr/>
          <p:nvPr/>
        </p:nvSpPr>
        <p:spPr>
          <a:xfrm>
            <a:off x="782656" y="977669"/>
            <a:ext cx="5440343" cy="707886"/>
          </a:xfrm>
          <a:prstGeom prst="rect">
            <a:avLst/>
          </a:prstGeom>
        </p:spPr>
        <p:txBody>
          <a:bodyPr wrap="square">
            <a:spAutoFit/>
          </a:bodyPr>
          <a:lstStyle/>
          <a:p>
            <a:r>
              <a:rPr lang="en-US" sz="2000" i="1" dirty="0" smtClean="0">
                <a:solidFill>
                  <a:srgbClr val="FF0000"/>
                </a:solidFill>
              </a:rPr>
              <a:t>Draw </a:t>
            </a:r>
            <a:r>
              <a:rPr lang="en-US" sz="2000" i="1" dirty="0">
                <a:solidFill>
                  <a:srgbClr val="FF0000"/>
                </a:solidFill>
              </a:rPr>
              <a:t>a ray </a:t>
            </a:r>
            <a:r>
              <a:rPr lang="en-US" sz="2000" dirty="0" smtClean="0">
                <a:solidFill>
                  <a:srgbClr val="FF0000"/>
                </a:solidFill>
              </a:rPr>
              <a:t>𝑬𝑮 </a:t>
            </a:r>
            <a:r>
              <a:rPr lang="en-US" sz="2000" i="1" dirty="0" smtClean="0">
                <a:solidFill>
                  <a:srgbClr val="FF0000"/>
                </a:solidFill>
              </a:rPr>
              <a:t>as </a:t>
            </a:r>
            <a:r>
              <a:rPr lang="en-US" sz="2000" i="1" dirty="0">
                <a:solidFill>
                  <a:srgbClr val="FF0000"/>
                </a:solidFill>
              </a:rPr>
              <a:t>one side of the angle to be drawn. </a:t>
            </a:r>
            <a:endParaRPr lang="en-US" sz="2000" dirty="0">
              <a:solidFill>
                <a:srgbClr val="FF0000"/>
              </a:solidFill>
            </a:endParaRPr>
          </a:p>
        </p:txBody>
      </p:sp>
      <p:sp>
        <p:nvSpPr>
          <p:cNvPr id="8" name="Rectangle 7"/>
          <p:cNvSpPr/>
          <p:nvPr/>
        </p:nvSpPr>
        <p:spPr>
          <a:xfrm>
            <a:off x="782657" y="1730631"/>
            <a:ext cx="4572000" cy="400110"/>
          </a:xfrm>
          <a:prstGeom prst="rect">
            <a:avLst/>
          </a:prstGeom>
        </p:spPr>
        <p:txBody>
          <a:bodyPr>
            <a:spAutoFit/>
          </a:bodyPr>
          <a:lstStyle/>
          <a:p>
            <a:r>
              <a:rPr lang="en-US" sz="2000" i="1" dirty="0" smtClean="0">
                <a:solidFill>
                  <a:srgbClr val="FF0000"/>
                </a:solidFill>
              </a:rPr>
              <a:t>Draw </a:t>
            </a:r>
            <a:r>
              <a:rPr lang="en-US" sz="2000" i="1" dirty="0">
                <a:solidFill>
                  <a:srgbClr val="FF0000"/>
                </a:solidFill>
              </a:rPr>
              <a:t>circle C</a:t>
            </a:r>
            <a:r>
              <a:rPr lang="en-US" sz="2000" i="1" baseline="-25000" dirty="0">
                <a:solidFill>
                  <a:srgbClr val="FF0000"/>
                </a:solidFill>
              </a:rPr>
              <a:t>B</a:t>
            </a:r>
            <a:r>
              <a:rPr lang="en-US" sz="2000" i="1" dirty="0">
                <a:solidFill>
                  <a:srgbClr val="FF0000"/>
                </a:solidFill>
              </a:rPr>
              <a:t>: center </a:t>
            </a:r>
            <a:r>
              <a:rPr lang="en-US" sz="2000" dirty="0">
                <a:solidFill>
                  <a:srgbClr val="FF0000"/>
                </a:solidFill>
              </a:rPr>
              <a:t>𝑩</a:t>
            </a:r>
            <a:r>
              <a:rPr lang="en-US" sz="2000" i="1" dirty="0">
                <a:solidFill>
                  <a:srgbClr val="FF0000"/>
                </a:solidFill>
              </a:rPr>
              <a:t>, any radius. </a:t>
            </a:r>
            <a:endParaRPr lang="en-US" sz="2000" dirty="0">
              <a:solidFill>
                <a:srgbClr val="FF0000"/>
              </a:solidFill>
            </a:endParaRPr>
          </a:p>
        </p:txBody>
      </p:sp>
      <p:sp>
        <p:nvSpPr>
          <p:cNvPr id="9" name="Rectangle 8"/>
          <p:cNvSpPr/>
          <p:nvPr/>
        </p:nvSpPr>
        <p:spPr>
          <a:xfrm>
            <a:off x="782656" y="2328296"/>
            <a:ext cx="5798766" cy="707886"/>
          </a:xfrm>
          <a:prstGeom prst="rect">
            <a:avLst/>
          </a:prstGeom>
        </p:spPr>
        <p:txBody>
          <a:bodyPr wrap="square">
            <a:spAutoFit/>
          </a:bodyPr>
          <a:lstStyle/>
          <a:p>
            <a:r>
              <a:rPr lang="en-US" sz="2000" i="1" dirty="0" smtClean="0">
                <a:solidFill>
                  <a:srgbClr val="FF0000"/>
                </a:solidFill>
              </a:rPr>
              <a:t>Label </a:t>
            </a:r>
            <a:r>
              <a:rPr lang="en-US" sz="2000" i="1" dirty="0">
                <a:solidFill>
                  <a:srgbClr val="FF0000"/>
                </a:solidFill>
              </a:rPr>
              <a:t>the intersections of C</a:t>
            </a:r>
            <a:r>
              <a:rPr lang="en-US" sz="2000" i="1" baseline="-25000" dirty="0">
                <a:solidFill>
                  <a:srgbClr val="FF0000"/>
                </a:solidFill>
              </a:rPr>
              <a:t>B</a:t>
            </a:r>
            <a:r>
              <a:rPr lang="en-US" sz="2000" i="1" dirty="0">
                <a:solidFill>
                  <a:srgbClr val="FF0000"/>
                </a:solidFill>
              </a:rPr>
              <a:t> with the sides of the angle as </a:t>
            </a:r>
            <a:r>
              <a:rPr lang="en-US" sz="2000" dirty="0">
                <a:solidFill>
                  <a:srgbClr val="FF0000"/>
                </a:solidFill>
              </a:rPr>
              <a:t>𝑨 </a:t>
            </a:r>
            <a:r>
              <a:rPr lang="en-US" sz="2000" i="1" dirty="0" smtClean="0">
                <a:solidFill>
                  <a:srgbClr val="FF0000"/>
                </a:solidFill>
              </a:rPr>
              <a:t>and </a:t>
            </a:r>
            <a:r>
              <a:rPr lang="en-US" sz="2000" dirty="0">
                <a:solidFill>
                  <a:srgbClr val="FF0000"/>
                </a:solidFill>
              </a:rPr>
              <a:t>𝑪</a:t>
            </a:r>
            <a:r>
              <a:rPr lang="en-US" sz="2000" i="1" dirty="0">
                <a:solidFill>
                  <a:srgbClr val="FF0000"/>
                </a:solidFill>
              </a:rPr>
              <a:t>. </a:t>
            </a:r>
            <a:endParaRPr lang="en-US" sz="2000" dirty="0">
              <a:solidFill>
                <a:srgbClr val="FF0000"/>
              </a:solidFill>
            </a:endParaRPr>
          </a:p>
        </p:txBody>
      </p:sp>
      <p:sp>
        <p:nvSpPr>
          <p:cNvPr id="10" name="Rectangle 9"/>
          <p:cNvSpPr/>
          <p:nvPr/>
        </p:nvSpPr>
        <p:spPr>
          <a:xfrm>
            <a:off x="782656" y="3105835"/>
            <a:ext cx="4572000" cy="400110"/>
          </a:xfrm>
          <a:prstGeom prst="rect">
            <a:avLst/>
          </a:prstGeom>
        </p:spPr>
        <p:txBody>
          <a:bodyPr>
            <a:spAutoFit/>
          </a:bodyPr>
          <a:lstStyle/>
          <a:p>
            <a:r>
              <a:rPr lang="en-US" sz="2000" i="1" dirty="0" smtClean="0">
                <a:solidFill>
                  <a:srgbClr val="FF0000"/>
                </a:solidFill>
              </a:rPr>
              <a:t>Draw </a:t>
            </a:r>
            <a:r>
              <a:rPr lang="en-US" sz="2000" i="1" dirty="0">
                <a:solidFill>
                  <a:srgbClr val="FF0000"/>
                </a:solidFill>
              </a:rPr>
              <a:t>circle C</a:t>
            </a:r>
            <a:r>
              <a:rPr lang="en-US" sz="2000" i="1" baseline="-25000" dirty="0">
                <a:solidFill>
                  <a:srgbClr val="FF0000"/>
                </a:solidFill>
              </a:rPr>
              <a:t>E</a:t>
            </a:r>
            <a:r>
              <a:rPr lang="en-US" sz="2000" i="1" dirty="0">
                <a:solidFill>
                  <a:srgbClr val="FF0000"/>
                </a:solidFill>
              </a:rPr>
              <a:t>: center </a:t>
            </a:r>
            <a:r>
              <a:rPr lang="en-US" sz="2000" dirty="0">
                <a:solidFill>
                  <a:srgbClr val="FF0000"/>
                </a:solidFill>
              </a:rPr>
              <a:t>𝑬</a:t>
            </a:r>
            <a:r>
              <a:rPr lang="en-US" sz="2000" i="1" dirty="0">
                <a:solidFill>
                  <a:srgbClr val="FF0000"/>
                </a:solidFill>
              </a:rPr>
              <a:t>, radius </a:t>
            </a:r>
            <a:r>
              <a:rPr lang="en-US" sz="2000" dirty="0">
                <a:solidFill>
                  <a:srgbClr val="FF0000"/>
                </a:solidFill>
              </a:rPr>
              <a:t>𝑩𝑨</a:t>
            </a:r>
            <a:r>
              <a:rPr lang="en-US" sz="2000" i="1" dirty="0">
                <a:solidFill>
                  <a:srgbClr val="FF0000"/>
                </a:solidFill>
              </a:rPr>
              <a:t>. </a:t>
            </a:r>
            <a:endParaRPr lang="en-US" sz="2000" dirty="0">
              <a:solidFill>
                <a:srgbClr val="FF0000"/>
              </a:solidFill>
            </a:endParaRPr>
          </a:p>
        </p:txBody>
      </p:sp>
      <p:sp>
        <p:nvSpPr>
          <p:cNvPr id="11" name="Rectangle 10"/>
          <p:cNvSpPr/>
          <p:nvPr/>
        </p:nvSpPr>
        <p:spPr>
          <a:xfrm>
            <a:off x="782656" y="3853724"/>
            <a:ext cx="4572000" cy="400110"/>
          </a:xfrm>
          <a:prstGeom prst="rect">
            <a:avLst/>
          </a:prstGeom>
        </p:spPr>
        <p:txBody>
          <a:bodyPr>
            <a:spAutoFit/>
          </a:bodyPr>
          <a:lstStyle/>
          <a:p>
            <a:r>
              <a:rPr lang="en-US" sz="2000" i="1" dirty="0" smtClean="0">
                <a:solidFill>
                  <a:srgbClr val="FF0000"/>
                </a:solidFill>
              </a:rPr>
              <a:t>Label </a:t>
            </a:r>
            <a:r>
              <a:rPr lang="en-US" sz="2000" i="1" dirty="0">
                <a:solidFill>
                  <a:srgbClr val="FF0000"/>
                </a:solidFill>
              </a:rPr>
              <a:t>intersection of C</a:t>
            </a:r>
            <a:r>
              <a:rPr lang="en-US" sz="2000" i="1" baseline="-25000" dirty="0">
                <a:solidFill>
                  <a:srgbClr val="FF0000"/>
                </a:solidFill>
              </a:rPr>
              <a:t>E</a:t>
            </a:r>
            <a:r>
              <a:rPr lang="en-US" sz="2000" i="1" dirty="0">
                <a:solidFill>
                  <a:srgbClr val="FF0000"/>
                </a:solidFill>
              </a:rPr>
              <a:t> with </a:t>
            </a:r>
            <a:r>
              <a:rPr lang="en-US" sz="2000" dirty="0" smtClean="0">
                <a:solidFill>
                  <a:srgbClr val="FF0000"/>
                </a:solidFill>
              </a:rPr>
              <a:t>𝑬𝑮 </a:t>
            </a:r>
            <a:r>
              <a:rPr lang="en-US" sz="2000" i="1" dirty="0" smtClean="0">
                <a:solidFill>
                  <a:srgbClr val="FF0000"/>
                </a:solidFill>
              </a:rPr>
              <a:t>as </a:t>
            </a:r>
            <a:r>
              <a:rPr lang="en-US" sz="2000" dirty="0">
                <a:solidFill>
                  <a:srgbClr val="FF0000"/>
                </a:solidFill>
              </a:rPr>
              <a:t>𝑭</a:t>
            </a:r>
            <a:r>
              <a:rPr lang="en-US" sz="2000" i="1" dirty="0">
                <a:solidFill>
                  <a:srgbClr val="FF0000"/>
                </a:solidFill>
              </a:rPr>
              <a:t>. </a:t>
            </a:r>
            <a:endParaRPr lang="en-US" sz="2000" dirty="0">
              <a:solidFill>
                <a:srgbClr val="FF0000"/>
              </a:solidFill>
            </a:endParaRPr>
          </a:p>
        </p:txBody>
      </p:sp>
      <p:sp>
        <p:nvSpPr>
          <p:cNvPr id="12" name="Rectangle 11"/>
          <p:cNvSpPr/>
          <p:nvPr/>
        </p:nvSpPr>
        <p:spPr>
          <a:xfrm>
            <a:off x="782656" y="4601612"/>
            <a:ext cx="4572000" cy="400110"/>
          </a:xfrm>
          <a:prstGeom prst="rect">
            <a:avLst/>
          </a:prstGeom>
        </p:spPr>
        <p:txBody>
          <a:bodyPr>
            <a:spAutoFit/>
          </a:bodyPr>
          <a:lstStyle/>
          <a:p>
            <a:r>
              <a:rPr lang="en-US" sz="2000" i="1" dirty="0" smtClean="0">
                <a:solidFill>
                  <a:srgbClr val="FF0000"/>
                </a:solidFill>
              </a:rPr>
              <a:t>Draw </a:t>
            </a:r>
            <a:r>
              <a:rPr lang="en-US" sz="2000" i="1" dirty="0">
                <a:solidFill>
                  <a:srgbClr val="FF0000"/>
                </a:solidFill>
              </a:rPr>
              <a:t>circle C</a:t>
            </a:r>
            <a:r>
              <a:rPr lang="en-US" sz="2000" i="1" baseline="-25000" dirty="0">
                <a:solidFill>
                  <a:srgbClr val="FF0000"/>
                </a:solidFill>
              </a:rPr>
              <a:t>F</a:t>
            </a:r>
            <a:r>
              <a:rPr lang="en-US" sz="2000" i="1" dirty="0">
                <a:solidFill>
                  <a:srgbClr val="FF0000"/>
                </a:solidFill>
              </a:rPr>
              <a:t>: center </a:t>
            </a:r>
            <a:r>
              <a:rPr lang="en-US" sz="2000" dirty="0">
                <a:solidFill>
                  <a:srgbClr val="FF0000"/>
                </a:solidFill>
              </a:rPr>
              <a:t>𝑭</a:t>
            </a:r>
            <a:r>
              <a:rPr lang="en-US" sz="2000" i="1" dirty="0">
                <a:solidFill>
                  <a:srgbClr val="FF0000"/>
                </a:solidFill>
              </a:rPr>
              <a:t>, radius </a:t>
            </a:r>
            <a:r>
              <a:rPr lang="en-US" sz="2000" dirty="0">
                <a:solidFill>
                  <a:srgbClr val="FF0000"/>
                </a:solidFill>
              </a:rPr>
              <a:t>𝑪𝑨</a:t>
            </a:r>
            <a:r>
              <a:rPr lang="en-US" sz="2000" i="1" dirty="0">
                <a:solidFill>
                  <a:srgbClr val="FF0000"/>
                </a:solidFill>
              </a:rPr>
              <a:t>. </a:t>
            </a:r>
            <a:endParaRPr lang="en-US" sz="2000" dirty="0">
              <a:solidFill>
                <a:srgbClr val="FF0000"/>
              </a:solidFill>
            </a:endParaRPr>
          </a:p>
        </p:txBody>
      </p:sp>
      <p:sp>
        <p:nvSpPr>
          <p:cNvPr id="13" name="Rectangle 12"/>
          <p:cNvSpPr/>
          <p:nvPr/>
        </p:nvSpPr>
        <p:spPr>
          <a:xfrm>
            <a:off x="782656" y="5384114"/>
            <a:ext cx="4572000" cy="400110"/>
          </a:xfrm>
          <a:prstGeom prst="rect">
            <a:avLst/>
          </a:prstGeom>
        </p:spPr>
        <p:txBody>
          <a:bodyPr>
            <a:spAutoFit/>
          </a:bodyPr>
          <a:lstStyle/>
          <a:p>
            <a:r>
              <a:rPr lang="en-US" sz="2000" i="1" dirty="0" smtClean="0">
                <a:solidFill>
                  <a:srgbClr val="FF0000"/>
                </a:solidFill>
              </a:rPr>
              <a:t>Label </a:t>
            </a:r>
            <a:r>
              <a:rPr lang="en-US" sz="2000" i="1" dirty="0">
                <a:solidFill>
                  <a:srgbClr val="FF0000"/>
                </a:solidFill>
              </a:rPr>
              <a:t>either intersection of C</a:t>
            </a:r>
            <a:r>
              <a:rPr lang="en-US" sz="2000" i="1" baseline="-25000" dirty="0">
                <a:solidFill>
                  <a:srgbClr val="FF0000"/>
                </a:solidFill>
              </a:rPr>
              <a:t>E</a:t>
            </a:r>
            <a:r>
              <a:rPr lang="en-US" sz="2000" i="1" dirty="0">
                <a:solidFill>
                  <a:srgbClr val="FF0000"/>
                </a:solidFill>
              </a:rPr>
              <a:t> and C</a:t>
            </a:r>
            <a:r>
              <a:rPr lang="en-US" sz="2000" i="1" baseline="-25000" dirty="0">
                <a:solidFill>
                  <a:srgbClr val="FF0000"/>
                </a:solidFill>
              </a:rPr>
              <a:t>F</a:t>
            </a:r>
            <a:r>
              <a:rPr lang="en-US" sz="2000" i="1" dirty="0">
                <a:solidFill>
                  <a:srgbClr val="FF0000"/>
                </a:solidFill>
              </a:rPr>
              <a:t> as </a:t>
            </a:r>
            <a:r>
              <a:rPr lang="en-US" sz="2000" dirty="0">
                <a:solidFill>
                  <a:srgbClr val="FF0000"/>
                </a:solidFill>
              </a:rPr>
              <a:t>𝑫</a:t>
            </a:r>
            <a:r>
              <a:rPr lang="en-US" sz="2000" i="1" dirty="0">
                <a:solidFill>
                  <a:srgbClr val="FF0000"/>
                </a:solidFill>
              </a:rPr>
              <a:t>. </a:t>
            </a:r>
            <a:endParaRPr lang="en-US" sz="2000" dirty="0">
              <a:solidFill>
                <a:srgbClr val="FF0000"/>
              </a:solidFill>
            </a:endParaRPr>
          </a:p>
        </p:txBody>
      </p:sp>
      <p:sp>
        <p:nvSpPr>
          <p:cNvPr id="14" name="Rectangle 13"/>
          <p:cNvSpPr/>
          <p:nvPr/>
        </p:nvSpPr>
        <p:spPr>
          <a:xfrm>
            <a:off x="782656" y="6056448"/>
            <a:ext cx="4572000" cy="400110"/>
          </a:xfrm>
          <a:prstGeom prst="rect">
            <a:avLst/>
          </a:prstGeom>
        </p:spPr>
        <p:txBody>
          <a:bodyPr>
            <a:spAutoFit/>
          </a:bodyPr>
          <a:lstStyle/>
          <a:p>
            <a:r>
              <a:rPr lang="pl-PL" sz="2000" i="1" dirty="0" smtClean="0">
                <a:solidFill>
                  <a:srgbClr val="FF0000"/>
                </a:solidFill>
              </a:rPr>
              <a:t>Draw </a:t>
            </a:r>
            <a:r>
              <a:rPr lang="pl-PL" sz="2000" i="1" dirty="0" err="1">
                <a:solidFill>
                  <a:srgbClr val="FF0000"/>
                </a:solidFill>
              </a:rPr>
              <a:t>ray</a:t>
            </a:r>
            <a:r>
              <a:rPr lang="pl-PL" sz="2000" i="1" dirty="0">
                <a:solidFill>
                  <a:srgbClr val="FF0000"/>
                </a:solidFill>
              </a:rPr>
              <a:t> </a:t>
            </a:r>
            <a:r>
              <a:rPr lang="pl-PL" sz="2000" dirty="0" smtClean="0">
                <a:solidFill>
                  <a:srgbClr val="FF0000"/>
                </a:solidFill>
              </a:rPr>
              <a:t>𝑬𝑫</a:t>
            </a:r>
            <a:r>
              <a:rPr lang="pl-PL" sz="2000" i="1" dirty="0" smtClean="0">
                <a:solidFill>
                  <a:srgbClr val="FF0000"/>
                </a:solidFill>
              </a:rPr>
              <a:t>. </a:t>
            </a:r>
            <a:endParaRPr lang="pl-PL" sz="2000" dirty="0">
              <a:solidFill>
                <a:srgbClr val="FF0000"/>
              </a:solidFill>
            </a:endParaRPr>
          </a:p>
        </p:txBody>
      </p:sp>
      <p:cxnSp>
        <p:nvCxnSpPr>
          <p:cNvPr id="15" name="Straight Connector 14"/>
          <p:cNvCxnSpPr/>
          <p:nvPr/>
        </p:nvCxnSpPr>
        <p:spPr>
          <a:xfrm>
            <a:off x="1944514" y="6105837"/>
            <a:ext cx="296333" cy="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flipH="1" flipV="1">
            <a:off x="2088447" y="6007059"/>
            <a:ext cx="152400" cy="9877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2096914" y="1027058"/>
            <a:ext cx="296333" cy="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flipH="1" flipV="1">
            <a:off x="2240847" y="928280"/>
            <a:ext cx="152400" cy="9877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3798714" y="3903113"/>
            <a:ext cx="296333" cy="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flipV="1">
            <a:off x="3942647" y="3804335"/>
            <a:ext cx="152400" cy="9877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597312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Exit Ticket</a:t>
            </a:r>
            <a:endParaRPr lang="en-US" dirty="0"/>
          </a:p>
        </p:txBody>
      </p:sp>
      <p:sp>
        <p:nvSpPr>
          <p:cNvPr id="3" name="Content Placeholder 2"/>
          <p:cNvSpPr>
            <a:spLocks noGrp="1"/>
          </p:cNvSpPr>
          <p:nvPr>
            <p:ph idx="1"/>
          </p:nvPr>
        </p:nvSpPr>
        <p:spPr>
          <a:xfrm>
            <a:off x="282222" y="1462793"/>
            <a:ext cx="6438900" cy="3465688"/>
          </a:xfrm>
        </p:spPr>
        <p:txBody>
          <a:bodyPr>
            <a:normAutofit fontScale="85000" lnSpcReduction="20000"/>
          </a:bodyPr>
          <a:lstStyle/>
          <a:p>
            <a:pPr marL="0" indent="0">
              <a:buNone/>
            </a:pPr>
            <a:r>
              <a:rPr lang="en-US" dirty="0"/>
              <a:t>Later that day, Jimmy and Joey were working together to build a kite with sticks, newspapers, tape, and string. After they fastened the sticks together in the overall shape of the kite, Jimmy looked at the position of the sticks and said that each of the four corners of the kite is bisected; Joey said that they would only be able to bisect the top and bottom angles of the kite. Who is correct? Explain. </a:t>
            </a:r>
          </a:p>
        </p:txBody>
      </p:sp>
      <p:pic>
        <p:nvPicPr>
          <p:cNvPr id="4" name="Picture 3"/>
          <p:cNvPicPr>
            <a:picLocks noChangeAspect="1"/>
          </p:cNvPicPr>
          <p:nvPr/>
        </p:nvPicPr>
        <p:blipFill>
          <a:blip r:embed="rId2"/>
          <a:stretch>
            <a:fillRect/>
          </a:stretch>
        </p:blipFill>
        <p:spPr>
          <a:xfrm>
            <a:off x="6721122" y="1417638"/>
            <a:ext cx="2374900" cy="3429000"/>
          </a:xfrm>
          <a:prstGeom prst="rect">
            <a:avLst/>
          </a:prstGeom>
        </p:spPr>
      </p:pic>
      <p:sp>
        <p:nvSpPr>
          <p:cNvPr id="6" name="Rectangle 5"/>
          <p:cNvSpPr/>
          <p:nvPr/>
        </p:nvSpPr>
        <p:spPr>
          <a:xfrm>
            <a:off x="457200" y="5087006"/>
            <a:ext cx="7882467" cy="1323439"/>
          </a:xfrm>
          <a:prstGeom prst="rect">
            <a:avLst/>
          </a:prstGeom>
        </p:spPr>
        <p:txBody>
          <a:bodyPr wrap="square">
            <a:spAutoFit/>
          </a:bodyPr>
          <a:lstStyle/>
          <a:p>
            <a:r>
              <a:rPr lang="en-US" sz="2000" b="1" i="1" dirty="0">
                <a:solidFill>
                  <a:srgbClr val="FF0000"/>
                </a:solidFill>
              </a:rPr>
              <a:t>Joey is correct. The diagonal that joins the vertices of the angles between the two pairs of congruent sides of a kite also bisects those angles. The diagonal that joins the vertices of the angles created by a pair of the sides of uneven lengths does not bisect those angles. </a:t>
            </a:r>
            <a:endParaRPr lang="en-US" sz="2000" b="1" dirty="0">
              <a:solidFill>
                <a:srgbClr val="FF0000"/>
              </a:solidFill>
            </a:endParaRPr>
          </a:p>
        </p:txBody>
      </p:sp>
    </p:spTree>
    <p:extLst>
      <p:ext uri="{BB962C8B-B14F-4D97-AF65-F5344CB8AC3E}">
        <p14:creationId xmlns:p14="http://schemas.microsoft.com/office/powerpoint/2010/main" val="231241530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Essential Question</a:t>
            </a:r>
            <a:endParaRPr lang="en-US" dirty="0"/>
          </a:p>
        </p:txBody>
      </p:sp>
      <p:sp>
        <p:nvSpPr>
          <p:cNvPr id="3" name="Content Placeholder 2"/>
          <p:cNvSpPr>
            <a:spLocks noGrp="1"/>
          </p:cNvSpPr>
          <p:nvPr>
            <p:ph idx="1"/>
          </p:nvPr>
        </p:nvSpPr>
        <p:spPr/>
        <p:txBody>
          <a:bodyPr/>
          <a:lstStyle/>
          <a:p>
            <a:r>
              <a:rPr lang="en-US" dirty="0" smtClean="0"/>
              <a:t>Learn how to bisect an angle as well as copy an angle</a:t>
            </a:r>
          </a:p>
          <a:p>
            <a:r>
              <a:rPr lang="en-US" dirty="0" smtClean="0"/>
              <a:t>Work on ordering steps of a construction</a:t>
            </a:r>
            <a:endParaRPr lang="en-US" dirty="0"/>
          </a:p>
        </p:txBody>
      </p:sp>
    </p:spTree>
    <p:extLst>
      <p:ext uri="{BB962C8B-B14F-4D97-AF65-F5344CB8AC3E}">
        <p14:creationId xmlns:p14="http://schemas.microsoft.com/office/powerpoint/2010/main" val="1114546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Opening Exercise</a:t>
            </a:r>
            <a:endParaRPr lang="en-US" dirty="0"/>
          </a:p>
        </p:txBody>
      </p:sp>
      <p:sp>
        <p:nvSpPr>
          <p:cNvPr id="3" name="Content Placeholder 2"/>
          <p:cNvSpPr>
            <a:spLocks noGrp="1"/>
          </p:cNvSpPr>
          <p:nvPr>
            <p:ph idx="1"/>
          </p:nvPr>
        </p:nvSpPr>
        <p:spPr>
          <a:xfrm>
            <a:off x="457200" y="1417638"/>
            <a:ext cx="8229600" cy="1278466"/>
          </a:xfrm>
        </p:spPr>
        <p:txBody>
          <a:bodyPr>
            <a:normAutofit fontScale="77500" lnSpcReduction="20000"/>
          </a:bodyPr>
          <a:lstStyle/>
          <a:p>
            <a:pPr marL="0" indent="0">
              <a:buNone/>
            </a:pPr>
            <a:r>
              <a:rPr lang="en-US" dirty="0" smtClean="0"/>
              <a:t>In </a:t>
            </a:r>
            <a:r>
              <a:rPr lang="en-US" dirty="0"/>
              <a:t>the following figure, circles have been constructed so that the endpoints of the diameter of each circle coincide with the endpoints of each segment of the equilateral triangle. </a:t>
            </a:r>
          </a:p>
        </p:txBody>
      </p:sp>
      <p:sp>
        <p:nvSpPr>
          <p:cNvPr id="4" name="TextBox 3"/>
          <p:cNvSpPr txBox="1"/>
          <p:nvPr/>
        </p:nvSpPr>
        <p:spPr>
          <a:xfrm>
            <a:off x="457200" y="2554993"/>
            <a:ext cx="5525911" cy="5078314"/>
          </a:xfrm>
          <a:prstGeom prst="rect">
            <a:avLst/>
          </a:prstGeom>
          <a:noFill/>
        </p:spPr>
        <p:txBody>
          <a:bodyPr wrap="square" rtlCol="0">
            <a:spAutoFit/>
          </a:bodyPr>
          <a:lstStyle/>
          <a:p>
            <a:pPr marL="342900" indent="-342900">
              <a:buAutoNum type="alphaLcPeriod"/>
            </a:pPr>
            <a:r>
              <a:rPr lang="en-US" dirty="0" smtClean="0"/>
              <a:t>What </a:t>
            </a:r>
            <a:r>
              <a:rPr lang="en-US" dirty="0"/>
              <a:t>is special about points 𝑫, 𝑬, and 𝑭? Explain how this can be confirmed with the use of a compass. </a:t>
            </a:r>
            <a:endParaRPr lang="en-US" dirty="0" smtClean="0"/>
          </a:p>
          <a:p>
            <a:endParaRPr lang="en-US" dirty="0"/>
          </a:p>
          <a:p>
            <a:r>
              <a:rPr lang="en-US" dirty="0"/>
              <a:t> </a:t>
            </a:r>
          </a:p>
          <a:p>
            <a:r>
              <a:rPr lang="en-US" dirty="0"/>
              <a:t>b. Draw </a:t>
            </a:r>
            <a:r>
              <a:rPr lang="en-US" dirty="0" smtClean="0"/>
              <a:t>DE, EF, </a:t>
            </a:r>
            <a:r>
              <a:rPr lang="en-US" dirty="0"/>
              <a:t>and </a:t>
            </a:r>
            <a:r>
              <a:rPr lang="en-US" dirty="0" smtClean="0"/>
              <a:t>FD. </a:t>
            </a:r>
            <a:r>
              <a:rPr lang="en-US" dirty="0"/>
              <a:t>What kind of triangle must △</a:t>
            </a:r>
            <a:r>
              <a:rPr lang="en-US" dirty="0" smtClean="0"/>
              <a:t>DEF be</a:t>
            </a:r>
            <a:r>
              <a:rPr lang="en-US" dirty="0"/>
              <a:t>? </a:t>
            </a:r>
            <a:endParaRPr lang="en-US" dirty="0" smtClean="0"/>
          </a:p>
          <a:p>
            <a:endParaRPr lang="en-US" dirty="0"/>
          </a:p>
          <a:p>
            <a:r>
              <a:rPr lang="en-US" dirty="0"/>
              <a:t> </a:t>
            </a:r>
          </a:p>
          <a:p>
            <a:r>
              <a:rPr lang="en-US" dirty="0"/>
              <a:t>c. What is special about the four triangles within △</a:t>
            </a:r>
            <a:r>
              <a:rPr lang="en-US" dirty="0" smtClean="0"/>
              <a:t>ABC?</a:t>
            </a:r>
          </a:p>
          <a:p>
            <a:endParaRPr lang="en-US" dirty="0"/>
          </a:p>
          <a:p>
            <a:endParaRPr lang="en-US" dirty="0"/>
          </a:p>
          <a:p>
            <a:r>
              <a:rPr lang="en-US" dirty="0"/>
              <a:t> </a:t>
            </a:r>
          </a:p>
          <a:p>
            <a:r>
              <a:rPr lang="en-US" dirty="0"/>
              <a:t>d. How many times greater is the area of △</a:t>
            </a:r>
            <a:r>
              <a:rPr lang="en-US" dirty="0" smtClean="0"/>
              <a:t>ABC than </a:t>
            </a:r>
            <a:r>
              <a:rPr lang="en-US" dirty="0"/>
              <a:t>the area of △</a:t>
            </a:r>
            <a:r>
              <a:rPr lang="en-US" dirty="0" smtClean="0"/>
              <a:t>CDE? </a:t>
            </a:r>
            <a:endParaRPr lang="en-US" dirty="0"/>
          </a:p>
          <a:p>
            <a:r>
              <a:rPr lang="en-US" dirty="0" smtClean="0"/>
              <a:t> </a:t>
            </a:r>
            <a:endParaRPr lang="en-US" dirty="0"/>
          </a:p>
          <a:p>
            <a:endParaRPr lang="en-US" dirty="0"/>
          </a:p>
          <a:p>
            <a:pPr marL="342900" indent="-342900">
              <a:buAutoNum type="alphaLcPeriod"/>
            </a:pPr>
            <a:endParaRPr lang="en-US" dirty="0"/>
          </a:p>
          <a:p>
            <a:endParaRPr lang="en-US" dirty="0"/>
          </a:p>
        </p:txBody>
      </p:sp>
      <p:pic>
        <p:nvPicPr>
          <p:cNvPr id="5" name="Picture 4"/>
          <p:cNvPicPr>
            <a:picLocks noChangeAspect="1"/>
          </p:cNvPicPr>
          <p:nvPr/>
        </p:nvPicPr>
        <p:blipFill>
          <a:blip r:embed="rId2"/>
          <a:stretch>
            <a:fillRect/>
          </a:stretch>
        </p:blipFill>
        <p:spPr>
          <a:xfrm>
            <a:off x="6067778" y="2907771"/>
            <a:ext cx="3076222" cy="2970872"/>
          </a:xfrm>
          <a:prstGeom prst="rect">
            <a:avLst/>
          </a:prstGeom>
        </p:spPr>
      </p:pic>
    </p:spTree>
    <p:extLst>
      <p:ext uri="{BB962C8B-B14F-4D97-AF65-F5344CB8AC3E}">
        <p14:creationId xmlns:p14="http://schemas.microsoft.com/office/powerpoint/2010/main" val="1275216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Opening Exercise</a:t>
            </a:r>
            <a:endParaRPr lang="en-US" dirty="0"/>
          </a:p>
        </p:txBody>
      </p:sp>
      <p:pic>
        <p:nvPicPr>
          <p:cNvPr id="4" name="Picture 3"/>
          <p:cNvPicPr>
            <a:picLocks noChangeAspect="1"/>
          </p:cNvPicPr>
          <p:nvPr/>
        </p:nvPicPr>
        <p:blipFill>
          <a:blip r:embed="rId2"/>
          <a:stretch>
            <a:fillRect/>
          </a:stretch>
        </p:blipFill>
        <p:spPr>
          <a:xfrm>
            <a:off x="5538782" y="2375553"/>
            <a:ext cx="3373796" cy="3258255"/>
          </a:xfrm>
          <a:prstGeom prst="rect">
            <a:avLst/>
          </a:prstGeom>
        </p:spPr>
      </p:pic>
      <p:sp>
        <p:nvSpPr>
          <p:cNvPr id="5" name="TextBox 4"/>
          <p:cNvSpPr txBox="1"/>
          <p:nvPr/>
        </p:nvSpPr>
        <p:spPr>
          <a:xfrm>
            <a:off x="259644" y="1636889"/>
            <a:ext cx="5053359" cy="923330"/>
          </a:xfrm>
          <a:prstGeom prst="rect">
            <a:avLst/>
          </a:prstGeom>
          <a:noFill/>
        </p:spPr>
        <p:txBody>
          <a:bodyPr wrap="square" rtlCol="0">
            <a:spAutoFit/>
          </a:bodyPr>
          <a:lstStyle/>
          <a:p>
            <a:r>
              <a:rPr lang="en-US" dirty="0" smtClean="0"/>
              <a:t>a. What is special about points 𝑫, 𝑬, and 𝑭? Explain how this can be confirmed with the use of a compass. </a:t>
            </a:r>
          </a:p>
        </p:txBody>
      </p:sp>
      <p:sp>
        <p:nvSpPr>
          <p:cNvPr id="6" name="TextBox 5"/>
          <p:cNvSpPr txBox="1"/>
          <p:nvPr/>
        </p:nvSpPr>
        <p:spPr>
          <a:xfrm>
            <a:off x="259645" y="2893663"/>
            <a:ext cx="5053358" cy="646331"/>
          </a:xfrm>
          <a:prstGeom prst="rect">
            <a:avLst/>
          </a:prstGeom>
          <a:noFill/>
        </p:spPr>
        <p:txBody>
          <a:bodyPr wrap="square" rtlCol="0">
            <a:spAutoFit/>
          </a:bodyPr>
          <a:lstStyle/>
          <a:p>
            <a:r>
              <a:rPr lang="en-US" dirty="0" smtClean="0"/>
              <a:t>b. Draw DE, EF, and FD. What kind of triangle must △DEF be? </a:t>
            </a:r>
          </a:p>
        </p:txBody>
      </p:sp>
      <p:sp>
        <p:nvSpPr>
          <p:cNvPr id="7" name="TextBox 6"/>
          <p:cNvSpPr txBox="1"/>
          <p:nvPr/>
        </p:nvSpPr>
        <p:spPr>
          <a:xfrm>
            <a:off x="259644" y="4070992"/>
            <a:ext cx="5053358" cy="646331"/>
          </a:xfrm>
          <a:prstGeom prst="rect">
            <a:avLst/>
          </a:prstGeom>
          <a:noFill/>
        </p:spPr>
        <p:txBody>
          <a:bodyPr wrap="square" rtlCol="0">
            <a:spAutoFit/>
          </a:bodyPr>
          <a:lstStyle/>
          <a:p>
            <a:r>
              <a:rPr lang="en-US" dirty="0" smtClean="0"/>
              <a:t>c. What is special about the four triangles within △ABC?</a:t>
            </a:r>
          </a:p>
        </p:txBody>
      </p:sp>
      <p:sp>
        <p:nvSpPr>
          <p:cNvPr id="8" name="TextBox 7"/>
          <p:cNvSpPr txBox="1"/>
          <p:nvPr/>
        </p:nvSpPr>
        <p:spPr>
          <a:xfrm>
            <a:off x="259645" y="5334000"/>
            <a:ext cx="5053358" cy="646331"/>
          </a:xfrm>
          <a:prstGeom prst="rect">
            <a:avLst/>
          </a:prstGeom>
          <a:noFill/>
        </p:spPr>
        <p:txBody>
          <a:bodyPr wrap="square" rtlCol="0">
            <a:spAutoFit/>
          </a:bodyPr>
          <a:lstStyle/>
          <a:p>
            <a:r>
              <a:rPr lang="en-US" dirty="0" smtClean="0"/>
              <a:t>d. How many times greater is the area of △ABC than the area of △CDE? </a:t>
            </a:r>
          </a:p>
        </p:txBody>
      </p:sp>
      <p:sp>
        <p:nvSpPr>
          <p:cNvPr id="9" name="TextBox 8"/>
          <p:cNvSpPr txBox="1"/>
          <p:nvPr/>
        </p:nvSpPr>
        <p:spPr>
          <a:xfrm>
            <a:off x="1509888" y="2375553"/>
            <a:ext cx="2921000" cy="369332"/>
          </a:xfrm>
          <a:prstGeom prst="rect">
            <a:avLst/>
          </a:prstGeom>
          <a:noFill/>
        </p:spPr>
        <p:txBody>
          <a:bodyPr wrap="square" rtlCol="0">
            <a:spAutoFit/>
          </a:bodyPr>
          <a:lstStyle/>
          <a:p>
            <a:r>
              <a:rPr lang="en-US" dirty="0" smtClean="0">
                <a:solidFill>
                  <a:srgbClr val="FF0000"/>
                </a:solidFill>
              </a:rPr>
              <a:t>𝑫</a:t>
            </a:r>
            <a:r>
              <a:rPr lang="en-US" b="1" i="1" dirty="0">
                <a:solidFill>
                  <a:srgbClr val="FF0000"/>
                </a:solidFill>
              </a:rPr>
              <a:t>, </a:t>
            </a:r>
            <a:r>
              <a:rPr lang="en-US" dirty="0">
                <a:solidFill>
                  <a:srgbClr val="FF0000"/>
                </a:solidFill>
              </a:rPr>
              <a:t>𝑬</a:t>
            </a:r>
            <a:r>
              <a:rPr lang="en-US" b="1" i="1" dirty="0">
                <a:solidFill>
                  <a:srgbClr val="FF0000"/>
                </a:solidFill>
              </a:rPr>
              <a:t>, and </a:t>
            </a:r>
            <a:r>
              <a:rPr lang="en-US" dirty="0">
                <a:solidFill>
                  <a:srgbClr val="FF0000"/>
                </a:solidFill>
              </a:rPr>
              <a:t>𝑭 </a:t>
            </a:r>
            <a:r>
              <a:rPr lang="en-US" b="1" i="1" dirty="0" smtClean="0">
                <a:solidFill>
                  <a:srgbClr val="FF0000"/>
                </a:solidFill>
              </a:rPr>
              <a:t>are </a:t>
            </a:r>
            <a:r>
              <a:rPr lang="en-US" b="1" i="1" dirty="0">
                <a:solidFill>
                  <a:srgbClr val="FF0000"/>
                </a:solidFill>
              </a:rPr>
              <a:t>midpoints. </a:t>
            </a:r>
            <a:endParaRPr lang="en-US" dirty="0">
              <a:solidFill>
                <a:srgbClr val="FF0000"/>
              </a:solidFill>
            </a:endParaRPr>
          </a:p>
        </p:txBody>
      </p:sp>
      <p:sp>
        <p:nvSpPr>
          <p:cNvPr id="10" name="TextBox 9"/>
          <p:cNvSpPr txBox="1"/>
          <p:nvPr/>
        </p:nvSpPr>
        <p:spPr>
          <a:xfrm>
            <a:off x="1326443" y="3539994"/>
            <a:ext cx="3711223" cy="369332"/>
          </a:xfrm>
          <a:prstGeom prst="rect">
            <a:avLst/>
          </a:prstGeom>
          <a:noFill/>
        </p:spPr>
        <p:txBody>
          <a:bodyPr wrap="square" rtlCol="0">
            <a:spAutoFit/>
          </a:bodyPr>
          <a:lstStyle/>
          <a:p>
            <a:r>
              <a:rPr lang="en-US" dirty="0" smtClean="0">
                <a:solidFill>
                  <a:srgbClr val="FF0000"/>
                </a:solidFill>
              </a:rPr>
              <a:t> </a:t>
            </a:r>
            <a:r>
              <a:rPr lang="en-US" dirty="0">
                <a:solidFill>
                  <a:srgbClr val="FF0000"/>
                </a:solidFill>
              </a:rPr>
              <a:t>△ </a:t>
            </a:r>
            <a:r>
              <a:rPr lang="en-US" dirty="0" smtClean="0">
                <a:solidFill>
                  <a:srgbClr val="FF0000"/>
                </a:solidFill>
              </a:rPr>
              <a:t>𝑫𝑬𝑭 </a:t>
            </a:r>
            <a:r>
              <a:rPr lang="en-US" b="1" i="1" dirty="0" smtClean="0">
                <a:solidFill>
                  <a:srgbClr val="FF0000"/>
                </a:solidFill>
              </a:rPr>
              <a:t>is </a:t>
            </a:r>
            <a:r>
              <a:rPr lang="en-US" b="1" i="1" dirty="0">
                <a:solidFill>
                  <a:srgbClr val="FF0000"/>
                </a:solidFill>
              </a:rPr>
              <a:t>an equilateral triangle. </a:t>
            </a:r>
            <a:endParaRPr lang="en-US" dirty="0">
              <a:solidFill>
                <a:srgbClr val="FF0000"/>
              </a:solidFill>
            </a:endParaRPr>
          </a:p>
        </p:txBody>
      </p:sp>
      <p:sp>
        <p:nvSpPr>
          <p:cNvPr id="11" name="TextBox 10"/>
          <p:cNvSpPr txBox="1"/>
          <p:nvPr/>
        </p:nvSpPr>
        <p:spPr>
          <a:xfrm>
            <a:off x="1141755" y="4549337"/>
            <a:ext cx="4171246" cy="646331"/>
          </a:xfrm>
          <a:prstGeom prst="rect">
            <a:avLst/>
          </a:prstGeom>
          <a:noFill/>
        </p:spPr>
        <p:txBody>
          <a:bodyPr wrap="square" rtlCol="0">
            <a:spAutoFit/>
          </a:bodyPr>
          <a:lstStyle/>
          <a:p>
            <a:r>
              <a:rPr lang="en-US" b="1" i="1" dirty="0" smtClean="0">
                <a:solidFill>
                  <a:srgbClr val="FF0000"/>
                </a:solidFill>
              </a:rPr>
              <a:t>All </a:t>
            </a:r>
            <a:r>
              <a:rPr lang="en-US" b="1" i="1" dirty="0">
                <a:solidFill>
                  <a:srgbClr val="FF0000"/>
                </a:solidFill>
              </a:rPr>
              <a:t>four triangles are equilateral triangles of equal side lengths; they are congruent. </a:t>
            </a:r>
            <a:endParaRPr lang="en-US" dirty="0">
              <a:solidFill>
                <a:srgbClr val="FF0000"/>
              </a:solidFill>
            </a:endParaRPr>
          </a:p>
        </p:txBody>
      </p:sp>
      <p:sp>
        <p:nvSpPr>
          <p:cNvPr id="12" name="TextBox 11"/>
          <p:cNvSpPr txBox="1"/>
          <p:nvPr/>
        </p:nvSpPr>
        <p:spPr>
          <a:xfrm>
            <a:off x="1141755" y="5991662"/>
            <a:ext cx="4249027" cy="646331"/>
          </a:xfrm>
          <a:prstGeom prst="rect">
            <a:avLst/>
          </a:prstGeom>
          <a:noFill/>
        </p:spPr>
        <p:txBody>
          <a:bodyPr wrap="square" rtlCol="0">
            <a:spAutoFit/>
          </a:bodyPr>
          <a:lstStyle/>
          <a:p>
            <a:r>
              <a:rPr lang="en-US" b="1" i="1" dirty="0">
                <a:solidFill>
                  <a:srgbClr val="FF0000"/>
                </a:solidFill>
              </a:rPr>
              <a:t>The area of </a:t>
            </a:r>
            <a:r>
              <a:rPr lang="en-US" dirty="0">
                <a:solidFill>
                  <a:srgbClr val="FF0000"/>
                </a:solidFill>
              </a:rPr>
              <a:t>△ </a:t>
            </a:r>
            <a:r>
              <a:rPr lang="en-US" dirty="0" smtClean="0">
                <a:solidFill>
                  <a:srgbClr val="FF0000"/>
                </a:solidFill>
              </a:rPr>
              <a:t>𝑨𝑩𝑪 </a:t>
            </a:r>
            <a:r>
              <a:rPr lang="en-US" b="1" i="1" dirty="0" smtClean="0">
                <a:solidFill>
                  <a:srgbClr val="FF0000"/>
                </a:solidFill>
              </a:rPr>
              <a:t>is </a:t>
            </a:r>
            <a:r>
              <a:rPr lang="en-US" b="1" i="1" dirty="0">
                <a:solidFill>
                  <a:srgbClr val="FF0000"/>
                </a:solidFill>
              </a:rPr>
              <a:t>four times greater than the area of </a:t>
            </a:r>
            <a:r>
              <a:rPr lang="en-US" dirty="0">
                <a:solidFill>
                  <a:srgbClr val="FF0000"/>
                </a:solidFill>
              </a:rPr>
              <a:t>△ </a:t>
            </a:r>
            <a:r>
              <a:rPr lang="en-US" dirty="0" smtClean="0">
                <a:solidFill>
                  <a:srgbClr val="FF0000"/>
                </a:solidFill>
              </a:rPr>
              <a:t>𝑪𝑫𝑬</a:t>
            </a:r>
            <a:r>
              <a:rPr lang="en-US" b="1" i="1" dirty="0">
                <a:solidFill>
                  <a:srgbClr val="FF0000"/>
                </a:solidFill>
              </a:rPr>
              <a:t>. </a:t>
            </a:r>
            <a:endParaRPr lang="en-US" dirty="0">
              <a:solidFill>
                <a:srgbClr val="FF0000"/>
              </a:solidFill>
            </a:endParaRPr>
          </a:p>
        </p:txBody>
      </p:sp>
    </p:spTree>
    <p:extLst>
      <p:ext uri="{BB962C8B-B14F-4D97-AF65-F5344CB8AC3E}">
        <p14:creationId xmlns:p14="http://schemas.microsoft.com/office/powerpoint/2010/main" val="3012665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dissolv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dissolv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dissolve">
                                      <p:cBhvr>
                                        <p:cTn id="2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(5 min)</a:t>
            </a:r>
            <a:endParaRPr lang="en-US" dirty="0"/>
          </a:p>
        </p:txBody>
      </p:sp>
      <p:sp>
        <p:nvSpPr>
          <p:cNvPr id="3" name="Content Placeholder 2"/>
          <p:cNvSpPr>
            <a:spLocks noGrp="1"/>
          </p:cNvSpPr>
          <p:nvPr>
            <p:ph idx="1"/>
          </p:nvPr>
        </p:nvSpPr>
        <p:spPr>
          <a:xfrm>
            <a:off x="457200" y="1600201"/>
            <a:ext cx="8037689" cy="1010356"/>
          </a:xfrm>
        </p:spPr>
        <p:txBody>
          <a:bodyPr>
            <a:normAutofit lnSpcReduction="10000"/>
          </a:bodyPr>
          <a:lstStyle/>
          <a:p>
            <a:pPr marL="0" indent="0">
              <a:buNone/>
            </a:pPr>
            <a:r>
              <a:rPr lang="en-US" dirty="0" smtClean="0"/>
              <a:t>Define </a:t>
            </a:r>
            <a:r>
              <a:rPr lang="en-US" b="1" dirty="0" smtClean="0">
                <a:solidFill>
                  <a:srgbClr val="1F497D"/>
                </a:solidFill>
              </a:rPr>
              <a:t>A</a:t>
            </a:r>
            <a:r>
              <a:rPr lang="en-US" b="1" dirty="0" smtClean="0">
                <a:solidFill>
                  <a:schemeClr val="tx2"/>
                </a:solidFill>
              </a:rPr>
              <a:t>ngle</a:t>
            </a:r>
            <a:r>
              <a:rPr lang="en-US" dirty="0" smtClean="0"/>
              <a:t>, </a:t>
            </a:r>
            <a:r>
              <a:rPr lang="en-US" b="1" dirty="0" smtClean="0">
                <a:solidFill>
                  <a:srgbClr val="1F497D"/>
                </a:solidFill>
              </a:rPr>
              <a:t>Interior of an Angle</a:t>
            </a:r>
            <a:r>
              <a:rPr lang="en-US" dirty="0" smtClean="0"/>
              <a:t> and </a:t>
            </a:r>
            <a:r>
              <a:rPr lang="en-US" b="1" dirty="0" smtClean="0">
                <a:solidFill>
                  <a:srgbClr val="1F497D"/>
                </a:solidFill>
              </a:rPr>
              <a:t>Angle Bisector</a:t>
            </a:r>
            <a:endParaRPr lang="en-US" b="1" dirty="0">
              <a:solidFill>
                <a:srgbClr val="1F497D"/>
              </a:solidFill>
            </a:endParaRPr>
          </a:p>
        </p:txBody>
      </p:sp>
      <p:sp>
        <p:nvSpPr>
          <p:cNvPr id="4" name="TextBox 3"/>
          <p:cNvSpPr txBox="1"/>
          <p:nvPr/>
        </p:nvSpPr>
        <p:spPr>
          <a:xfrm>
            <a:off x="457200" y="3922889"/>
            <a:ext cx="7896578" cy="830997"/>
          </a:xfrm>
          <a:prstGeom prst="rect">
            <a:avLst/>
          </a:prstGeom>
          <a:noFill/>
        </p:spPr>
        <p:txBody>
          <a:bodyPr wrap="square" rtlCol="0">
            <a:spAutoFit/>
          </a:bodyPr>
          <a:lstStyle/>
          <a:p>
            <a:r>
              <a:rPr lang="en-US" sz="2400" b="1" dirty="0">
                <a:solidFill>
                  <a:srgbClr val="1F497D"/>
                </a:solidFill>
              </a:rPr>
              <a:t>Angle: </a:t>
            </a:r>
            <a:r>
              <a:rPr lang="en-US" sz="2400" dirty="0"/>
              <a:t>An </a:t>
            </a:r>
            <a:r>
              <a:rPr lang="en-US" sz="2400" i="1" dirty="0"/>
              <a:t>angle </a:t>
            </a:r>
            <a:r>
              <a:rPr lang="en-US" sz="2400" dirty="0"/>
              <a:t>is </a:t>
            </a:r>
            <a:r>
              <a:rPr lang="en-US" sz="2400" i="1" dirty="0"/>
              <a:t>the union of two non-collinear rays with the same endpoint </a:t>
            </a:r>
            <a:endParaRPr lang="en-US" sz="2400" dirty="0"/>
          </a:p>
        </p:txBody>
      </p:sp>
    </p:spTree>
    <p:extLst>
      <p:ext uri="{BB962C8B-B14F-4D97-AF65-F5344CB8AC3E}">
        <p14:creationId xmlns:p14="http://schemas.microsoft.com/office/powerpoint/2010/main" val="287907489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4" name="Content Placeholder 3"/>
          <p:cNvSpPr txBox="1">
            <a:spLocks noGrp="1"/>
          </p:cNvSpPr>
          <p:nvPr>
            <p:ph idx="1"/>
          </p:nvPr>
        </p:nvSpPr>
        <p:spPr>
          <a:xfrm>
            <a:off x="457200" y="1445606"/>
            <a:ext cx="8229600" cy="1631216"/>
          </a:xfrm>
          <a:prstGeom prst="rect">
            <a:avLst/>
          </a:prstGeom>
          <a:noFill/>
        </p:spPr>
        <p:txBody>
          <a:bodyPr wrap="square" rtlCol="0">
            <a:spAutoFit/>
          </a:bodyPr>
          <a:lstStyle/>
          <a:p>
            <a:pPr marL="0" indent="0">
              <a:buNone/>
            </a:pPr>
            <a:r>
              <a:rPr lang="en-US" sz="2000" b="1" dirty="0" smtClean="0">
                <a:solidFill>
                  <a:srgbClr val="1F497D"/>
                </a:solidFill>
              </a:rPr>
              <a:t>Interior of an Angle</a:t>
            </a:r>
            <a:r>
              <a:rPr lang="en-US" sz="2000" b="1" dirty="0" smtClean="0"/>
              <a:t>: </a:t>
            </a:r>
            <a:r>
              <a:rPr lang="en-US" sz="2000" b="1" dirty="0"/>
              <a:t>The </a:t>
            </a:r>
            <a:r>
              <a:rPr lang="en-US" sz="2000" b="1" i="1" dirty="0"/>
              <a:t>interior of angle </a:t>
            </a:r>
            <a:r>
              <a:rPr lang="en-US" sz="2000" dirty="0"/>
              <a:t>∠𝑩𝑨𝑪 </a:t>
            </a:r>
            <a:r>
              <a:rPr lang="en-US" sz="2000" b="1" dirty="0" smtClean="0"/>
              <a:t>is </a:t>
            </a:r>
            <a:r>
              <a:rPr lang="en-US" sz="2000" b="1" dirty="0"/>
              <a:t>the set of points in the intersection of the half-plane of </a:t>
            </a:r>
            <a:r>
              <a:rPr lang="en-US" sz="2000" dirty="0"/>
              <a:t>𝑨𝑪 </a:t>
            </a:r>
            <a:r>
              <a:rPr lang="en-US" sz="2000" b="1" dirty="0" smtClean="0"/>
              <a:t>that </a:t>
            </a:r>
            <a:r>
              <a:rPr lang="en-US" sz="2000" b="1" dirty="0"/>
              <a:t>contains </a:t>
            </a:r>
            <a:r>
              <a:rPr lang="en-US" sz="2000" dirty="0"/>
              <a:t>𝑩 </a:t>
            </a:r>
            <a:r>
              <a:rPr lang="en-US" sz="2000" b="1" dirty="0" smtClean="0"/>
              <a:t>and </a:t>
            </a:r>
            <a:r>
              <a:rPr lang="en-US" sz="2000" b="1" dirty="0"/>
              <a:t>the half-plane of </a:t>
            </a:r>
            <a:r>
              <a:rPr lang="en-US" sz="2000" dirty="0"/>
              <a:t>𝑨𝑩 </a:t>
            </a:r>
            <a:r>
              <a:rPr lang="en-US" sz="2000" b="1" dirty="0" smtClean="0"/>
              <a:t>that </a:t>
            </a:r>
            <a:r>
              <a:rPr lang="en-US" sz="2000" b="1" dirty="0"/>
              <a:t>contains </a:t>
            </a:r>
            <a:r>
              <a:rPr lang="en-US" sz="2000" dirty="0"/>
              <a:t>𝑪</a:t>
            </a:r>
            <a:r>
              <a:rPr lang="en-US" sz="2000" b="1" dirty="0"/>
              <a:t>. The interior is easy to identify because it is always the “smaller” region of the two regions defined by the angle (the region that is convex). The other region is called the </a:t>
            </a:r>
            <a:r>
              <a:rPr lang="en-US" sz="2000" b="1" i="1" dirty="0"/>
              <a:t>exterior </a:t>
            </a:r>
            <a:r>
              <a:rPr lang="en-US" sz="2000" b="1" dirty="0"/>
              <a:t>of the angle. </a:t>
            </a:r>
            <a:endParaRPr lang="en-US" sz="2000" dirty="0"/>
          </a:p>
        </p:txBody>
      </p:sp>
      <p:pic>
        <p:nvPicPr>
          <p:cNvPr id="5" name="Picture 4"/>
          <p:cNvPicPr>
            <a:picLocks noChangeAspect="1"/>
          </p:cNvPicPr>
          <p:nvPr/>
        </p:nvPicPr>
        <p:blipFill>
          <a:blip r:embed="rId2"/>
          <a:stretch>
            <a:fillRect/>
          </a:stretch>
        </p:blipFill>
        <p:spPr>
          <a:xfrm>
            <a:off x="5920582" y="3809723"/>
            <a:ext cx="2983530" cy="2328609"/>
          </a:xfrm>
          <a:prstGeom prst="rect">
            <a:avLst/>
          </a:prstGeom>
        </p:spPr>
      </p:pic>
      <p:sp>
        <p:nvSpPr>
          <p:cNvPr id="6" name="TextBox 5"/>
          <p:cNvSpPr txBox="1"/>
          <p:nvPr/>
        </p:nvSpPr>
        <p:spPr>
          <a:xfrm>
            <a:off x="338667" y="3556000"/>
            <a:ext cx="5384800" cy="2923877"/>
          </a:xfrm>
          <a:prstGeom prst="rect">
            <a:avLst/>
          </a:prstGeom>
          <a:noFill/>
        </p:spPr>
        <p:txBody>
          <a:bodyPr wrap="square" rtlCol="0">
            <a:spAutoFit/>
          </a:bodyPr>
          <a:lstStyle/>
          <a:p>
            <a:r>
              <a:rPr lang="en-US" sz="2400" b="1" dirty="0" smtClean="0">
                <a:solidFill>
                  <a:srgbClr val="FF0000"/>
                </a:solidFill>
              </a:rPr>
              <a:t>Reminder: </a:t>
            </a:r>
            <a:r>
              <a:rPr lang="en-US" sz="2000" dirty="0" smtClean="0"/>
              <a:t>A </a:t>
            </a:r>
            <a:r>
              <a:rPr lang="en-US" sz="2000" dirty="0"/>
              <a:t>subset 𝑅 </a:t>
            </a:r>
            <a:r>
              <a:rPr lang="en-US" sz="2000" dirty="0" smtClean="0"/>
              <a:t>in </a:t>
            </a:r>
            <a:r>
              <a:rPr lang="en-US" sz="2000" dirty="0"/>
              <a:t>the plane is described as </a:t>
            </a:r>
            <a:r>
              <a:rPr lang="en-US" sz="2000" i="1" dirty="0"/>
              <a:t>convex </a:t>
            </a:r>
            <a:r>
              <a:rPr lang="en-US" sz="2000" dirty="0"/>
              <a:t>provided any two points 𝐴 </a:t>
            </a:r>
            <a:r>
              <a:rPr lang="en-US" sz="2000" dirty="0" smtClean="0"/>
              <a:t>and </a:t>
            </a:r>
            <a:r>
              <a:rPr lang="en-US" sz="2000" dirty="0"/>
              <a:t>𝐵 </a:t>
            </a:r>
            <a:r>
              <a:rPr lang="en-US" sz="2000" dirty="0" smtClean="0"/>
              <a:t>in </a:t>
            </a:r>
            <a:r>
              <a:rPr lang="en-US" sz="2000" dirty="0"/>
              <a:t>𝑅, the segment 𝐴𝐵 </a:t>
            </a:r>
            <a:r>
              <a:rPr lang="en-US" sz="2000" dirty="0" smtClean="0"/>
              <a:t>lies </a:t>
            </a:r>
            <a:r>
              <a:rPr lang="en-US" sz="2000" dirty="0"/>
              <a:t>completely in 𝑅. </a:t>
            </a:r>
            <a:endParaRPr lang="en-US" sz="2000" dirty="0" smtClean="0"/>
          </a:p>
          <a:p>
            <a:endParaRPr lang="en-US" sz="2000" dirty="0"/>
          </a:p>
          <a:p>
            <a:pPr marL="285750" indent="-285750">
              <a:buFont typeface="Arial"/>
              <a:buChar char="•"/>
            </a:pPr>
            <a:r>
              <a:rPr lang="en-US" sz="2000" dirty="0"/>
              <a:t>If an angle has a measure of 180˚ or less, it is convex</a:t>
            </a:r>
            <a:r>
              <a:rPr lang="en-US" sz="2000" dirty="0" smtClean="0"/>
              <a:t>.</a:t>
            </a:r>
          </a:p>
          <a:p>
            <a:endParaRPr lang="en-US" sz="2000" dirty="0" smtClean="0"/>
          </a:p>
          <a:p>
            <a:pPr marL="285750" indent="-285750">
              <a:buFont typeface="Arial"/>
              <a:buChar char="•"/>
            </a:pPr>
            <a:r>
              <a:rPr lang="en-US" sz="2000" dirty="0" smtClean="0"/>
              <a:t>If </a:t>
            </a:r>
            <a:r>
              <a:rPr lang="en-US" sz="2000" dirty="0"/>
              <a:t>an angle has a measure greater than 180˚ and less than 360˚, it is </a:t>
            </a:r>
            <a:r>
              <a:rPr lang="en-US" sz="2000" dirty="0" err="1"/>
              <a:t>nonconvex</a:t>
            </a:r>
            <a:r>
              <a:rPr lang="en-US" sz="2000" dirty="0"/>
              <a:t>. </a:t>
            </a:r>
          </a:p>
        </p:txBody>
      </p:sp>
    </p:spTree>
    <p:extLst>
      <p:ext uri="{BB962C8B-B14F-4D97-AF65-F5344CB8AC3E}">
        <p14:creationId xmlns:p14="http://schemas.microsoft.com/office/powerpoint/2010/main" val="12130073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idx="1"/>
          </p:nvPr>
        </p:nvSpPr>
        <p:spPr>
          <a:xfrm>
            <a:off x="457200" y="1741312"/>
            <a:ext cx="8229600" cy="4525963"/>
          </a:xfrm>
        </p:spPr>
        <p:txBody>
          <a:bodyPr>
            <a:normAutofit/>
          </a:bodyPr>
          <a:lstStyle/>
          <a:p>
            <a:pPr marL="0" indent="0">
              <a:buNone/>
            </a:pPr>
            <a:r>
              <a:rPr lang="en-US" sz="2800" b="1" dirty="0">
                <a:solidFill>
                  <a:schemeClr val="tx2"/>
                </a:solidFill>
              </a:rPr>
              <a:t>Angle Bisector: </a:t>
            </a:r>
            <a:r>
              <a:rPr lang="en-US" sz="2800" dirty="0"/>
              <a:t>If 𝑪 </a:t>
            </a:r>
            <a:r>
              <a:rPr lang="en-US" sz="2800" dirty="0" smtClean="0"/>
              <a:t>is </a:t>
            </a:r>
            <a:r>
              <a:rPr lang="en-US" sz="2800" dirty="0"/>
              <a:t>in the interior of ∠𝑨𝑶𝑩, </a:t>
            </a:r>
            <a:r>
              <a:rPr lang="en-US" sz="2800" i="1" dirty="0"/>
              <a:t>and </a:t>
            </a:r>
            <a:r>
              <a:rPr lang="en-US" sz="2800" dirty="0"/>
              <a:t>∠𝐀𝐎𝐂 </a:t>
            </a:r>
            <a:r>
              <a:rPr lang="en-US" sz="2800" dirty="0" smtClean="0"/>
              <a:t>=∠</a:t>
            </a:r>
            <a:r>
              <a:rPr lang="en-US" sz="2800" dirty="0"/>
              <a:t>𝐂𝐎𝐁</a:t>
            </a:r>
            <a:r>
              <a:rPr lang="en-US" sz="2800" i="1" dirty="0"/>
              <a:t>, then </a:t>
            </a:r>
            <a:r>
              <a:rPr lang="en-US" sz="2800" dirty="0" smtClean="0"/>
              <a:t>𝐎𝐂 </a:t>
            </a:r>
            <a:r>
              <a:rPr lang="en-US" sz="2800" i="1" dirty="0" smtClean="0"/>
              <a:t>bisects </a:t>
            </a:r>
            <a:r>
              <a:rPr lang="en-US" sz="2800" dirty="0"/>
              <a:t>∠𝐀𝐎𝐁</a:t>
            </a:r>
            <a:r>
              <a:rPr lang="en-US" sz="2800" i="1" dirty="0"/>
              <a:t>, and </a:t>
            </a:r>
            <a:r>
              <a:rPr lang="en-US" sz="2800" dirty="0" smtClean="0"/>
              <a:t>𝐎𝐂 </a:t>
            </a:r>
            <a:r>
              <a:rPr lang="en-US" sz="2800" i="1" dirty="0" smtClean="0"/>
              <a:t>is </a:t>
            </a:r>
            <a:r>
              <a:rPr lang="en-US" sz="2800" i="1" dirty="0"/>
              <a:t>called the bisector of </a:t>
            </a:r>
            <a:r>
              <a:rPr lang="en-US" sz="2800" dirty="0"/>
              <a:t>∠𝐀𝐎𝐁</a:t>
            </a:r>
            <a:r>
              <a:rPr lang="en-US" sz="2800" i="1" dirty="0"/>
              <a:t>. </a:t>
            </a:r>
            <a:endParaRPr lang="en-US" sz="2800" i="1" dirty="0" smtClean="0"/>
          </a:p>
          <a:p>
            <a:pPr marL="0" indent="0">
              <a:buNone/>
            </a:pPr>
            <a:endParaRPr lang="en-US" sz="2800" dirty="0"/>
          </a:p>
          <a:p>
            <a:r>
              <a:rPr lang="en-US" sz="2800" dirty="0"/>
              <a:t>When we say ∠𝑨𝑶𝑪 </a:t>
            </a:r>
            <a:r>
              <a:rPr lang="en-US" sz="2800" dirty="0" smtClean="0"/>
              <a:t>=∠</a:t>
            </a:r>
            <a:r>
              <a:rPr lang="en-US" sz="2800" dirty="0"/>
              <a:t>𝑪𝑶𝑩, we mean that the angle measures are equal and that ∠𝑨𝑶𝑪 </a:t>
            </a:r>
            <a:r>
              <a:rPr lang="en-US" sz="2800" dirty="0" smtClean="0"/>
              <a:t>can </a:t>
            </a:r>
            <a:r>
              <a:rPr lang="en-US" sz="2800" dirty="0"/>
              <a:t>either refer to the angle itself or its measure when the context is clear. </a:t>
            </a:r>
          </a:p>
        </p:txBody>
      </p:sp>
      <p:cxnSp>
        <p:nvCxnSpPr>
          <p:cNvPr id="5" name="Straight Connector 4"/>
          <p:cNvCxnSpPr/>
          <p:nvPr/>
        </p:nvCxnSpPr>
        <p:spPr>
          <a:xfrm>
            <a:off x="7337778" y="2243667"/>
            <a:ext cx="3810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a:off x="3849512" y="2243667"/>
            <a:ext cx="3810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H="1" flipV="1">
            <a:off x="4078111" y="2144889"/>
            <a:ext cx="152401" cy="98778"/>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flipV="1">
            <a:off x="7588950" y="2144889"/>
            <a:ext cx="152401" cy="98778"/>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95610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Geometry Assumptions (8 min)</a:t>
            </a:r>
            <a:endParaRPr lang="en-US" dirty="0"/>
          </a:p>
        </p:txBody>
      </p:sp>
      <p:sp>
        <p:nvSpPr>
          <p:cNvPr id="3" name="Content Placeholder 2"/>
          <p:cNvSpPr>
            <a:spLocks noGrp="1"/>
          </p:cNvSpPr>
          <p:nvPr>
            <p:ph idx="1"/>
          </p:nvPr>
        </p:nvSpPr>
        <p:spPr>
          <a:xfrm>
            <a:off x="457200" y="1600200"/>
            <a:ext cx="7374467" cy="798689"/>
          </a:xfrm>
        </p:spPr>
        <p:txBody>
          <a:bodyPr>
            <a:normAutofit/>
          </a:bodyPr>
          <a:lstStyle/>
          <a:p>
            <a:pPr marL="0" indent="0">
              <a:buNone/>
            </a:pPr>
            <a:r>
              <a:rPr lang="en-US" sz="2400" dirty="0" smtClean="0">
                <a:solidFill>
                  <a:srgbClr val="1F497D"/>
                </a:solidFill>
              </a:rPr>
              <a:t>*Refer to Student Handout</a:t>
            </a:r>
            <a:endParaRPr lang="en-US" sz="2400" dirty="0">
              <a:solidFill>
                <a:srgbClr val="1F497D"/>
              </a:solidFill>
            </a:endParaRPr>
          </a:p>
        </p:txBody>
      </p:sp>
      <p:sp>
        <p:nvSpPr>
          <p:cNvPr id="4" name="TextBox 3"/>
          <p:cNvSpPr txBox="1"/>
          <p:nvPr/>
        </p:nvSpPr>
        <p:spPr>
          <a:xfrm>
            <a:off x="457200" y="2271889"/>
            <a:ext cx="7713133" cy="707886"/>
          </a:xfrm>
          <a:prstGeom prst="rect">
            <a:avLst/>
          </a:prstGeom>
          <a:noFill/>
        </p:spPr>
        <p:txBody>
          <a:bodyPr wrap="square" rtlCol="0">
            <a:spAutoFit/>
          </a:bodyPr>
          <a:lstStyle/>
          <a:p>
            <a:r>
              <a:rPr lang="en-US" sz="2000" b="1" dirty="0" smtClean="0"/>
              <a:t>1</a:t>
            </a:r>
            <a:r>
              <a:rPr lang="en-US" sz="2000" b="1" dirty="0"/>
              <a:t>. </a:t>
            </a:r>
            <a:r>
              <a:rPr lang="en-US" sz="2000" dirty="0"/>
              <a:t>To every angle ∠𝑨𝑶𝑩 </a:t>
            </a:r>
            <a:r>
              <a:rPr lang="en-US" sz="2000" dirty="0" smtClean="0"/>
              <a:t>there </a:t>
            </a:r>
            <a:r>
              <a:rPr lang="en-US" sz="2000" dirty="0"/>
              <a:t>corresponds a real number </a:t>
            </a:r>
            <a:r>
              <a:rPr lang="en-US" sz="2000" dirty="0" smtClean="0"/>
              <a:t>|∠</a:t>
            </a:r>
            <a:r>
              <a:rPr lang="en-US" sz="2000" dirty="0"/>
              <a:t>𝑨𝑶𝑩</a:t>
            </a:r>
            <a:r>
              <a:rPr lang="en-US" sz="2000" dirty="0" smtClean="0"/>
              <a:t>|called </a:t>
            </a:r>
            <a:r>
              <a:rPr lang="en-US" sz="2000" dirty="0"/>
              <a:t>the degree or measure of the angle so that 𝟎 </a:t>
            </a:r>
            <a:r>
              <a:rPr lang="en-US" sz="2000" dirty="0" smtClean="0"/>
              <a:t>&lt; |∠</a:t>
            </a:r>
            <a:r>
              <a:rPr lang="en-US" sz="2000" dirty="0"/>
              <a:t>𝑨𝑶𝑩</a:t>
            </a:r>
            <a:r>
              <a:rPr lang="en-US" sz="2000" dirty="0" smtClean="0"/>
              <a:t>|&lt; 𝟏𝟖𝟎</a:t>
            </a:r>
            <a:r>
              <a:rPr lang="en-US" sz="2000" dirty="0"/>
              <a:t>. </a:t>
            </a:r>
          </a:p>
        </p:txBody>
      </p:sp>
      <p:sp>
        <p:nvSpPr>
          <p:cNvPr id="5" name="TextBox 4"/>
          <p:cNvSpPr txBox="1"/>
          <p:nvPr/>
        </p:nvSpPr>
        <p:spPr>
          <a:xfrm>
            <a:off x="457200" y="3256774"/>
            <a:ext cx="7896578" cy="707886"/>
          </a:xfrm>
          <a:prstGeom prst="rect">
            <a:avLst/>
          </a:prstGeom>
          <a:noFill/>
        </p:spPr>
        <p:txBody>
          <a:bodyPr wrap="square" rtlCol="0">
            <a:spAutoFit/>
          </a:bodyPr>
          <a:lstStyle/>
          <a:p>
            <a:r>
              <a:rPr lang="en-US" sz="2000" b="1" dirty="0" smtClean="0"/>
              <a:t>2</a:t>
            </a:r>
            <a:r>
              <a:rPr lang="en-US" sz="2000" b="1" dirty="0"/>
              <a:t>. </a:t>
            </a:r>
            <a:r>
              <a:rPr lang="en-US" sz="2000" dirty="0"/>
              <a:t>If 𝑪 </a:t>
            </a:r>
            <a:r>
              <a:rPr lang="en-US" sz="2000" dirty="0" smtClean="0"/>
              <a:t>is </a:t>
            </a:r>
            <a:r>
              <a:rPr lang="en-US" sz="2000" dirty="0"/>
              <a:t>a point in the interior of ∠𝑨𝑶𝑩, then </a:t>
            </a:r>
            <a:r>
              <a:rPr lang="en-US" sz="2000" dirty="0" smtClean="0"/>
              <a:t>|∠</a:t>
            </a:r>
            <a:r>
              <a:rPr lang="en-US" sz="2000" dirty="0"/>
              <a:t>𝑨𝑶𝑪</a:t>
            </a:r>
            <a:r>
              <a:rPr lang="en-US" sz="2000" dirty="0" smtClean="0"/>
              <a:t>|</a:t>
            </a:r>
            <a:r>
              <a:rPr lang="en-US" sz="2000" dirty="0"/>
              <a:t> </a:t>
            </a:r>
            <a:r>
              <a:rPr lang="en-US" sz="2000" dirty="0" smtClean="0"/>
              <a:t>+ |∠</a:t>
            </a:r>
            <a:r>
              <a:rPr lang="en-US" sz="2000" dirty="0"/>
              <a:t>𝑪𝑶𝑩</a:t>
            </a:r>
            <a:r>
              <a:rPr lang="en-US" sz="2000" dirty="0" smtClean="0"/>
              <a:t>|</a:t>
            </a:r>
            <a:r>
              <a:rPr lang="en-US" sz="2000" dirty="0"/>
              <a:t> </a:t>
            </a:r>
            <a:r>
              <a:rPr lang="en-US" sz="2000" dirty="0" smtClean="0"/>
              <a:t>= |∠</a:t>
            </a:r>
            <a:r>
              <a:rPr lang="en-US" sz="2000" dirty="0"/>
              <a:t>𝑨𝑶𝑩</a:t>
            </a:r>
            <a:r>
              <a:rPr lang="en-US" sz="2000" dirty="0" smtClean="0"/>
              <a:t>|. </a:t>
            </a:r>
            <a:r>
              <a:rPr lang="en-US" sz="2000" dirty="0"/>
              <a:t>(Abbreviation: ∠𝒔 </a:t>
            </a:r>
            <a:r>
              <a:rPr lang="en-US" sz="2000" dirty="0" smtClean="0"/>
              <a:t>add</a:t>
            </a:r>
            <a:r>
              <a:rPr lang="en-US" sz="2000" dirty="0"/>
              <a:t>.) </a:t>
            </a:r>
          </a:p>
        </p:txBody>
      </p:sp>
      <p:sp>
        <p:nvSpPr>
          <p:cNvPr id="6" name="TextBox 5"/>
          <p:cNvSpPr txBox="1"/>
          <p:nvPr/>
        </p:nvSpPr>
        <p:spPr>
          <a:xfrm>
            <a:off x="457200" y="4178278"/>
            <a:ext cx="7896578" cy="1015663"/>
          </a:xfrm>
          <a:prstGeom prst="rect">
            <a:avLst/>
          </a:prstGeom>
          <a:noFill/>
        </p:spPr>
        <p:txBody>
          <a:bodyPr wrap="square" rtlCol="0">
            <a:spAutoFit/>
          </a:bodyPr>
          <a:lstStyle/>
          <a:p>
            <a:r>
              <a:rPr lang="en-US" sz="2000" b="1" dirty="0" smtClean="0"/>
              <a:t>3</a:t>
            </a:r>
            <a:r>
              <a:rPr lang="en-US" sz="2000" b="1" dirty="0"/>
              <a:t>. </a:t>
            </a:r>
            <a:r>
              <a:rPr lang="en-US" sz="2000" dirty="0"/>
              <a:t>If two angles ∠𝑩𝑨𝑪 </a:t>
            </a:r>
            <a:r>
              <a:rPr lang="en-US" sz="2000" dirty="0" smtClean="0"/>
              <a:t>and </a:t>
            </a:r>
            <a:r>
              <a:rPr lang="en-US" sz="2000" dirty="0"/>
              <a:t>∠𝑪𝑨𝑫 </a:t>
            </a:r>
            <a:r>
              <a:rPr lang="en-US" sz="2000" dirty="0" smtClean="0"/>
              <a:t>form </a:t>
            </a:r>
            <a:r>
              <a:rPr lang="en-US" sz="2000" dirty="0"/>
              <a:t>a linear pair, then they are supplementary, i.e., </a:t>
            </a:r>
            <a:r>
              <a:rPr lang="en-US" sz="2000" dirty="0" smtClean="0"/>
              <a:t>|∠</a:t>
            </a:r>
            <a:r>
              <a:rPr lang="en-US" sz="2000" dirty="0"/>
              <a:t>𝑩𝑨𝑪</a:t>
            </a:r>
            <a:r>
              <a:rPr lang="en-US" sz="2000" dirty="0" smtClean="0"/>
              <a:t>| + |∠</a:t>
            </a:r>
            <a:r>
              <a:rPr lang="en-US" sz="2000" dirty="0"/>
              <a:t>𝑪𝑨𝑫</a:t>
            </a:r>
            <a:r>
              <a:rPr lang="en-US" sz="2000" dirty="0" smtClean="0"/>
              <a:t>|</a:t>
            </a:r>
            <a:r>
              <a:rPr lang="en-US" sz="2000" dirty="0"/>
              <a:t> </a:t>
            </a:r>
            <a:r>
              <a:rPr lang="en-US" sz="2000" dirty="0" smtClean="0"/>
              <a:t>= 𝟏𝟖𝟎.</a:t>
            </a:r>
            <a:r>
              <a:rPr lang="en-US" sz="2000" dirty="0"/>
              <a:t> </a:t>
            </a:r>
            <a:r>
              <a:rPr lang="en-US" sz="2000" dirty="0" smtClean="0"/>
              <a:t>(</a:t>
            </a:r>
            <a:r>
              <a:rPr lang="en-US" sz="2000" dirty="0"/>
              <a:t>Abbreviation: ∠𝒔 </a:t>
            </a:r>
            <a:r>
              <a:rPr lang="en-US" sz="2000" dirty="0" smtClean="0"/>
              <a:t>on </a:t>
            </a:r>
            <a:r>
              <a:rPr lang="en-US" sz="2000" dirty="0"/>
              <a:t>a line.) </a:t>
            </a:r>
          </a:p>
        </p:txBody>
      </p:sp>
      <p:sp>
        <p:nvSpPr>
          <p:cNvPr id="7" name="TextBox 6"/>
          <p:cNvSpPr txBox="1"/>
          <p:nvPr/>
        </p:nvSpPr>
        <p:spPr>
          <a:xfrm>
            <a:off x="457200" y="5432778"/>
            <a:ext cx="7713133" cy="1292662"/>
          </a:xfrm>
          <a:prstGeom prst="rect">
            <a:avLst/>
          </a:prstGeom>
          <a:noFill/>
        </p:spPr>
        <p:txBody>
          <a:bodyPr wrap="square" rtlCol="0">
            <a:spAutoFit/>
          </a:bodyPr>
          <a:lstStyle/>
          <a:p>
            <a:r>
              <a:rPr lang="en-US" sz="2000" b="1" dirty="0" smtClean="0"/>
              <a:t>4</a:t>
            </a:r>
            <a:r>
              <a:rPr lang="en-US" sz="2000" b="1" dirty="0"/>
              <a:t>. </a:t>
            </a:r>
            <a:r>
              <a:rPr lang="en-US" sz="2000" dirty="0"/>
              <a:t>Let </a:t>
            </a:r>
            <a:r>
              <a:rPr lang="en-US" sz="2000" dirty="0" smtClean="0"/>
              <a:t>𝑶𝑩 be </a:t>
            </a:r>
            <a:r>
              <a:rPr lang="en-US" sz="2000" dirty="0"/>
              <a:t>a ray on the edge of the half-plane H. For every 𝒓 </a:t>
            </a:r>
            <a:r>
              <a:rPr lang="en-US" sz="2000" dirty="0" smtClean="0"/>
              <a:t>such </a:t>
            </a:r>
            <a:r>
              <a:rPr lang="en-US" sz="2000" dirty="0"/>
              <a:t>that 𝟎 </a:t>
            </a:r>
            <a:r>
              <a:rPr lang="en-US" sz="2000" dirty="0" smtClean="0"/>
              <a:t>&lt; 𝒓 &lt; 𝟏𝟖𝟎</a:t>
            </a:r>
            <a:r>
              <a:rPr lang="en-US" sz="2000" dirty="0"/>
              <a:t>, there is exactly one ray </a:t>
            </a:r>
            <a:r>
              <a:rPr lang="en-US" sz="2000" dirty="0" smtClean="0"/>
              <a:t>𝑶𝑨 with </a:t>
            </a:r>
            <a:r>
              <a:rPr lang="en-US" sz="2000" dirty="0"/>
              <a:t>𝑨 </a:t>
            </a:r>
            <a:r>
              <a:rPr lang="en-US" sz="2000" dirty="0" smtClean="0"/>
              <a:t>in </a:t>
            </a:r>
            <a:r>
              <a:rPr lang="en-US" sz="2000" dirty="0"/>
              <a:t>𝑯 </a:t>
            </a:r>
            <a:r>
              <a:rPr lang="en-US" sz="2000" dirty="0" smtClean="0"/>
              <a:t>such </a:t>
            </a:r>
            <a:r>
              <a:rPr lang="en-US" sz="2000" dirty="0"/>
              <a:t>that </a:t>
            </a:r>
            <a:r>
              <a:rPr lang="en-US" sz="2000" dirty="0" smtClean="0"/>
              <a:t>                 |∠</a:t>
            </a:r>
            <a:r>
              <a:rPr lang="en-US" sz="2000" dirty="0"/>
              <a:t>𝑨𝑶𝑩</a:t>
            </a:r>
            <a:r>
              <a:rPr lang="en-US" sz="2000" dirty="0" smtClean="0"/>
              <a:t>|</a:t>
            </a:r>
            <a:r>
              <a:rPr lang="en-US" sz="2000" dirty="0"/>
              <a:t> </a:t>
            </a:r>
            <a:r>
              <a:rPr lang="en-US" sz="2000" dirty="0" smtClean="0"/>
              <a:t>= 𝒓</a:t>
            </a:r>
            <a:r>
              <a:rPr lang="en-US" sz="2000" dirty="0"/>
              <a:t>. </a:t>
            </a:r>
          </a:p>
          <a:p>
            <a:endParaRPr lang="en-US" dirty="0"/>
          </a:p>
        </p:txBody>
      </p:sp>
      <p:cxnSp>
        <p:nvCxnSpPr>
          <p:cNvPr id="8" name="Straight Connector 7"/>
          <p:cNvCxnSpPr/>
          <p:nvPr/>
        </p:nvCxnSpPr>
        <p:spPr>
          <a:xfrm>
            <a:off x="1244602" y="5517445"/>
            <a:ext cx="296333"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flipV="1">
            <a:off x="1388535" y="5418667"/>
            <a:ext cx="152400" cy="98778"/>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4388558" y="5818012"/>
            <a:ext cx="296333"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flipH="1" flipV="1">
            <a:off x="4532491" y="5719234"/>
            <a:ext cx="152400" cy="98778"/>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64865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2082"/>
            <a:ext cx="8229600" cy="2265361"/>
          </a:xfrm>
        </p:spPr>
        <p:txBody>
          <a:bodyPr>
            <a:noAutofit/>
          </a:bodyPr>
          <a:lstStyle/>
          <a:p>
            <a:r>
              <a:rPr lang="en-US" sz="4800" dirty="0" smtClean="0"/>
              <a:t>Example 1 (12 min)</a:t>
            </a:r>
            <a:br>
              <a:rPr lang="en-US" sz="4800" dirty="0" smtClean="0"/>
            </a:br>
            <a:r>
              <a:rPr lang="en-US" sz="4800" dirty="0" smtClean="0"/>
              <a:t/>
            </a:r>
            <a:br>
              <a:rPr lang="en-US" sz="4800" dirty="0" smtClean="0"/>
            </a:br>
            <a:r>
              <a:rPr lang="en-US" dirty="0" smtClean="0">
                <a:solidFill>
                  <a:schemeClr val="tx1">
                    <a:lumMod val="50000"/>
                    <a:lumOff val="50000"/>
                  </a:schemeClr>
                </a:solidFill>
              </a:rPr>
              <a:t>Investigate How to Bisect an Angle</a:t>
            </a:r>
            <a:endParaRPr lang="en-US" dirty="0">
              <a:solidFill>
                <a:schemeClr val="tx1">
                  <a:lumMod val="50000"/>
                  <a:lumOff val="50000"/>
                </a:schemeClr>
              </a:solidFill>
            </a:endParaRPr>
          </a:p>
        </p:txBody>
      </p:sp>
    </p:spTree>
    <p:extLst>
      <p:ext uri="{BB962C8B-B14F-4D97-AF65-F5344CB8AC3E}">
        <p14:creationId xmlns:p14="http://schemas.microsoft.com/office/powerpoint/2010/main" val="83827582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91</TotalTime>
  <Words>1581</Words>
  <Application>Microsoft Macintosh PowerPoint</Application>
  <PresentationFormat>On-screen Show (4:3)</PresentationFormat>
  <Paragraphs>129</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Geometry- Lesson 3</vt:lpstr>
      <vt:lpstr>Essential Question</vt:lpstr>
      <vt:lpstr>Opening Exercise</vt:lpstr>
      <vt:lpstr>Opening Exercise</vt:lpstr>
      <vt:lpstr>Discussion (5 min)</vt:lpstr>
      <vt:lpstr>Definitions</vt:lpstr>
      <vt:lpstr>Definitions</vt:lpstr>
      <vt:lpstr>Geometry Assumptions (8 min)</vt:lpstr>
      <vt:lpstr>Example 1 (12 min)  Investigate How to Bisect an Angle</vt:lpstr>
      <vt:lpstr>Before you Begin!</vt:lpstr>
      <vt:lpstr>PowerPoint Presentation</vt:lpstr>
      <vt:lpstr>Example 1</vt:lpstr>
      <vt:lpstr>PowerPoint Presentation</vt:lpstr>
      <vt:lpstr>PowerPoint Presentation</vt:lpstr>
      <vt:lpstr>Example 1- Reflection</vt:lpstr>
      <vt:lpstr>Example 2 (12 min) Investigate How to Copy an Angle </vt:lpstr>
      <vt:lpstr>PowerPoint Presentation</vt:lpstr>
      <vt:lpstr>Exit Ticket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Geometry- Lesson 3</dc:title>
  <dc:creator>Nikki Wedgwood</dc:creator>
  <cp:lastModifiedBy>Nikki Wedgwood</cp:lastModifiedBy>
  <cp:revision>16</cp:revision>
  <dcterms:created xsi:type="dcterms:W3CDTF">2013-09-05T02:53:36Z</dcterms:created>
  <dcterms:modified xsi:type="dcterms:W3CDTF">2013-09-05T04:24:53Z</dcterms:modified>
</cp:coreProperties>
</file>