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00199"/>
          </a:xfrm>
        </p:spPr>
        <p:txBody>
          <a:bodyPr/>
          <a:lstStyle/>
          <a:p>
            <a:r>
              <a:rPr lang="en-US" dirty="0" smtClean="0"/>
              <a:t>Compromises and 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28800"/>
            <a:ext cx="78470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and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Debate over apportionment of seats in the House for slaves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 wanted slaves to count </a:t>
            </a:r>
            <a:r>
              <a:rPr lang="en-US" dirty="0" smtClean="0"/>
              <a:t>towards </a:t>
            </a:r>
            <a:r>
              <a:rPr lang="en-US" dirty="0" smtClean="0">
                <a:solidFill>
                  <a:srgbClr val="FF0000"/>
                </a:solidFill>
              </a:rPr>
              <a:t>representation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FF0000"/>
                </a:solidFill>
              </a:rPr>
              <a:t>not taxation</a:t>
            </a:r>
          </a:p>
          <a:p>
            <a:pPr lvl="1"/>
            <a:r>
              <a:rPr lang="en-US" dirty="0" smtClean="0"/>
              <a:t>Wanted </a:t>
            </a:r>
            <a:r>
              <a:rPr lang="en-US" dirty="0" smtClean="0">
                <a:solidFill>
                  <a:srgbClr val="FF0000"/>
                </a:solidFill>
              </a:rPr>
              <a:t>protection from northern majorities which would pass economic laws </a:t>
            </a:r>
            <a:r>
              <a:rPr lang="en-US" dirty="0" smtClean="0"/>
              <a:t>(import tariffs, export taxes) which would hurt the south.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North</a:t>
            </a:r>
            <a:r>
              <a:rPr lang="en-US" dirty="0" smtClean="0"/>
              <a:t> wanted </a:t>
            </a:r>
            <a:r>
              <a:rPr lang="en-US" dirty="0" smtClean="0">
                <a:solidFill>
                  <a:srgbClr val="FF0000"/>
                </a:solidFill>
              </a:rPr>
              <a:t>slaves to count toward taxation </a:t>
            </a:r>
            <a:r>
              <a:rPr lang="en-US" dirty="0" smtClean="0"/>
              <a:t>as they were a part of the southern economy but </a:t>
            </a:r>
            <a:r>
              <a:rPr lang="en-US" dirty="0" smtClean="0">
                <a:solidFill>
                  <a:srgbClr val="FF0000"/>
                </a:solidFill>
              </a:rPr>
              <a:t>not representation</a:t>
            </a:r>
            <a:r>
              <a:rPr lang="en-US" dirty="0"/>
              <a:t> </a:t>
            </a:r>
            <a:r>
              <a:rPr lang="en-US" dirty="0" smtClean="0"/>
              <a:t>because did not have rights.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3/5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Slaves counted as 3/5 of a person for both taxation and representation</a:t>
            </a:r>
          </a:p>
          <a:p>
            <a:r>
              <a:rPr lang="en-US" dirty="0" smtClean="0"/>
              <a:t>Congress </a:t>
            </a:r>
            <a:r>
              <a:rPr lang="en-US" dirty="0" smtClean="0">
                <a:solidFill>
                  <a:srgbClr val="FF0000"/>
                </a:solidFill>
              </a:rPr>
              <a:t>could not pass laws banning the slave trade until 1808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Congress could tax imports (tariffs) but not exports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419600"/>
            <a:ext cx="81518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Ratification!!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Debate over the Constitution raged. Both the </a:t>
            </a:r>
            <a:r>
              <a:rPr lang="en-US" sz="3600" u="sng" dirty="0" smtClean="0"/>
              <a:t>Federalists</a:t>
            </a:r>
            <a:r>
              <a:rPr lang="en-US" sz="3600" dirty="0" smtClean="0"/>
              <a:t> (pro-ratification) and </a:t>
            </a:r>
            <a:r>
              <a:rPr lang="en-US" sz="3600" u="sng" dirty="0" smtClean="0"/>
              <a:t>Anti-federalists</a:t>
            </a:r>
            <a:r>
              <a:rPr lang="en-US" sz="3600" dirty="0" smtClean="0"/>
              <a:t> (against) wrote pamphlets supporting their arguments to get the 9 states necessary to ratify.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67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8"/>
            <a:ext cx="25908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2" y="4724400"/>
            <a:ext cx="80303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Unintended Consequences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r>
              <a:rPr lang="en-US" dirty="0"/>
              <a:t>that are not the ones intended by a </a:t>
            </a:r>
            <a:r>
              <a:rPr lang="en-US"/>
              <a:t>purposeful </a:t>
            </a:r>
            <a:r>
              <a:rPr lang="en-US" smtClean="0"/>
              <a:t>action!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document and write your answer on the back: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What unintended consequence did the Great Compromise have in regards to slavery?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Weak union of states</a:t>
            </a:r>
          </a:p>
          <a:p>
            <a:r>
              <a:rPr lang="en-US" dirty="0" smtClean="0"/>
              <a:t>Kept most </a:t>
            </a:r>
            <a:r>
              <a:rPr lang="en-US" dirty="0" smtClean="0">
                <a:solidFill>
                  <a:srgbClr val="FF0000"/>
                </a:solidFill>
              </a:rPr>
              <a:t>power in the hands of the states</a:t>
            </a:r>
          </a:p>
          <a:p>
            <a:r>
              <a:rPr lang="en-US" dirty="0" smtClean="0"/>
              <a:t>Problems: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Chief Executive </a:t>
            </a:r>
            <a:r>
              <a:rPr lang="en-US" dirty="0" smtClean="0"/>
              <a:t>to enforce laws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Judiciary </a:t>
            </a:r>
            <a:r>
              <a:rPr lang="en-US" dirty="0" smtClean="0"/>
              <a:t>to settle disputes between states</a:t>
            </a:r>
          </a:p>
          <a:p>
            <a:pPr lvl="1"/>
            <a:r>
              <a:rPr lang="en-US" dirty="0" smtClean="0"/>
              <a:t>Could not </a:t>
            </a:r>
            <a:r>
              <a:rPr lang="en-US" dirty="0" smtClean="0">
                <a:solidFill>
                  <a:srgbClr val="FF0000"/>
                </a:solidFill>
              </a:rPr>
              <a:t>tax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not regulate interstate trade</a:t>
            </a:r>
          </a:p>
          <a:p>
            <a:pPr lvl="1"/>
            <a:r>
              <a:rPr lang="en-US" dirty="0" smtClean="0"/>
              <a:t>Needed </a:t>
            </a:r>
            <a:r>
              <a:rPr lang="en-US" dirty="0" smtClean="0">
                <a:solidFill>
                  <a:srgbClr val="FF0000"/>
                </a:solidFill>
              </a:rPr>
              <a:t>supermajority</a:t>
            </a:r>
            <a:r>
              <a:rPr lang="en-US" dirty="0" smtClean="0"/>
              <a:t> to pass laws (9 of 13)</a:t>
            </a:r>
          </a:p>
          <a:p>
            <a:pPr lvl="1"/>
            <a:r>
              <a:rPr lang="en-US" dirty="0" smtClean="0"/>
              <a:t>Needed </a:t>
            </a:r>
            <a:r>
              <a:rPr lang="en-US" dirty="0" smtClean="0">
                <a:solidFill>
                  <a:srgbClr val="FF0000"/>
                </a:solidFill>
              </a:rPr>
              <a:t>unanimous</a:t>
            </a:r>
            <a:r>
              <a:rPr lang="en-US" dirty="0" smtClean="0"/>
              <a:t> vote to amend Articles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3446"/>
            <a:ext cx="2359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Shays’s</a:t>
            </a:r>
            <a:r>
              <a:rPr lang="en-US" dirty="0" smtClean="0"/>
              <a:t>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Farmers revolt against state </a:t>
            </a:r>
            <a:r>
              <a:rPr lang="en-US" u="sng" dirty="0" smtClean="0">
                <a:solidFill>
                  <a:srgbClr val="FF0000"/>
                </a:solidFill>
              </a:rPr>
              <a:t>taxes</a:t>
            </a:r>
            <a:r>
              <a:rPr lang="en-US" dirty="0" smtClean="0"/>
              <a:t>. Government </a:t>
            </a:r>
            <a:r>
              <a:rPr lang="en-US" dirty="0" smtClean="0">
                <a:solidFill>
                  <a:srgbClr val="FF0000"/>
                </a:solidFill>
              </a:rPr>
              <a:t>could not enforce laws</a:t>
            </a:r>
            <a:r>
              <a:rPr lang="en-US" dirty="0" smtClean="0"/>
              <a:t>. Inability of the National government to act showed the need to reform the Articles of Confederation.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7723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CONSTITUTIONAL CONVENTION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486400" cy="51355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May 1787, 55 </a:t>
            </a:r>
            <a:r>
              <a:rPr lang="en-US" sz="3600" u="sng" dirty="0" smtClean="0">
                <a:solidFill>
                  <a:srgbClr val="FF0000"/>
                </a:solidFill>
              </a:rPr>
              <a:t>delegates (representatives) met in Philadelphia to figure out how to improve Articles of Confederation.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In a secret meeting they decided to </a:t>
            </a:r>
            <a:r>
              <a:rPr lang="en-US" sz="3600" dirty="0" smtClean="0">
                <a:solidFill>
                  <a:srgbClr val="FF0000"/>
                </a:solidFill>
              </a:rPr>
              <a:t>write a new Constitution</a:t>
            </a:r>
            <a:r>
              <a:rPr lang="en-US" sz="3600" dirty="0" smtClean="0"/>
              <a:t>.</a:t>
            </a:r>
            <a:endParaRPr lang="en-US" dirty="0" smtClean="0"/>
          </a:p>
        </p:txBody>
      </p:sp>
      <p:pic>
        <p:nvPicPr>
          <p:cNvPr id="13316" name="Picture 5" descr="constitution%20hall%20out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143000"/>
            <a:ext cx="32861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“Father of the Constitution” </a:t>
            </a:r>
          </a:p>
          <a:p>
            <a:pPr lvl="1"/>
            <a:r>
              <a:rPr lang="en-US" dirty="0" smtClean="0"/>
              <a:t>Took notes during the convention</a:t>
            </a:r>
          </a:p>
          <a:p>
            <a:pPr lvl="1"/>
            <a:r>
              <a:rPr lang="en-US" dirty="0" smtClean="0"/>
              <a:t>Authored the “</a:t>
            </a:r>
            <a:r>
              <a:rPr lang="en-US" dirty="0" smtClean="0">
                <a:solidFill>
                  <a:srgbClr val="FF0000"/>
                </a:solidFill>
              </a:rPr>
              <a:t>Virginia Plan</a:t>
            </a:r>
            <a:r>
              <a:rPr lang="en-US" dirty="0" smtClean="0"/>
              <a:t>” which set the basic structure of the government</a:t>
            </a:r>
          </a:p>
          <a:p>
            <a:pPr lvl="1"/>
            <a:r>
              <a:rPr lang="en-US" dirty="0" smtClean="0"/>
              <a:t>Authored majority of the </a:t>
            </a:r>
            <a:r>
              <a:rPr lang="en-US" dirty="0" smtClean="0">
                <a:solidFill>
                  <a:srgbClr val="FF0000"/>
                </a:solidFill>
              </a:rPr>
              <a:t>Bill of Rights</a:t>
            </a:r>
          </a:p>
          <a:p>
            <a:pPr lvl="1"/>
            <a:r>
              <a:rPr lang="en-US" dirty="0" smtClean="0"/>
              <a:t>Eventually elected 4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U.S.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035425" cy="20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“Bundle of Compromises”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Many different interests </a:t>
            </a:r>
            <a:r>
              <a:rPr lang="en-US" dirty="0" smtClean="0"/>
              <a:t>at the convention had to compromise to create a working government that all interests could support.</a:t>
            </a:r>
          </a:p>
          <a:p>
            <a:r>
              <a:rPr lang="en-US" dirty="0" smtClean="0"/>
              <a:t>Compromises dealt with the issues of </a:t>
            </a:r>
            <a:r>
              <a:rPr lang="en-US" u="sng" dirty="0" smtClean="0">
                <a:solidFill>
                  <a:srgbClr val="FF0000"/>
                </a:solidFill>
              </a:rPr>
              <a:t>representation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commerce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Plan: (Large State Plan)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Create </a:t>
            </a:r>
            <a:r>
              <a:rPr lang="en-US" sz="3200" dirty="0" smtClean="0">
                <a:solidFill>
                  <a:srgbClr val="FF0000"/>
                </a:solidFill>
              </a:rPr>
              <a:t>a 3 branch government</a:t>
            </a:r>
            <a:r>
              <a:rPr lang="en-US" sz="3200" dirty="0" smtClean="0"/>
              <a:t> (Leg. Exec. Jud.)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Bi-cameral </a:t>
            </a:r>
            <a:r>
              <a:rPr lang="en-US" sz="3200" dirty="0" smtClean="0"/>
              <a:t>(2 house) </a:t>
            </a:r>
            <a:r>
              <a:rPr lang="en-US" sz="3200" dirty="0" smtClean="0">
                <a:solidFill>
                  <a:srgbClr val="FF0000"/>
                </a:solidFill>
              </a:rPr>
              <a:t>legislature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Lower house elected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2060"/>
                </a:solidFill>
              </a:rPr>
              <a:t>upper chosen </a:t>
            </a:r>
            <a:r>
              <a:rPr lang="en-US" sz="3200" dirty="0" smtClean="0"/>
              <a:t>by the lower and state legislatures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Representation based on POPULATION</a:t>
            </a:r>
            <a:r>
              <a:rPr lang="en-US" sz="3200" dirty="0" smtClean="0"/>
              <a:t>. Small states would have as few as 1 representatives, while large would have more than a dozen!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 Plan (Small-State Plan)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Strengthen the Articles of Confederation</a:t>
            </a:r>
          </a:p>
          <a:p>
            <a:r>
              <a:rPr lang="en-US" dirty="0" smtClean="0"/>
              <a:t>Enable the power to </a:t>
            </a:r>
            <a:r>
              <a:rPr lang="en-US" dirty="0" smtClean="0">
                <a:solidFill>
                  <a:srgbClr val="FF0000"/>
                </a:solidFill>
              </a:rPr>
              <a:t>tax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regulate commerce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Uni</a:t>
            </a:r>
            <a:r>
              <a:rPr lang="en-US" dirty="0" smtClean="0">
                <a:solidFill>
                  <a:srgbClr val="FF0000"/>
                </a:solidFill>
              </a:rPr>
              <a:t>-cameral legislature </a:t>
            </a:r>
            <a:r>
              <a:rPr lang="en-US" dirty="0" smtClean="0"/>
              <a:t>(one house) with </a:t>
            </a:r>
            <a:r>
              <a:rPr lang="en-US" dirty="0" smtClean="0">
                <a:solidFill>
                  <a:srgbClr val="FF0000"/>
                </a:solidFill>
              </a:rPr>
              <a:t>equal representation </a:t>
            </a:r>
            <a:r>
              <a:rPr lang="en-US" dirty="0" smtClean="0"/>
              <a:t>for states (1 vote).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The Great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Bi-Cameral Legislature</a:t>
            </a:r>
          </a:p>
          <a:p>
            <a:pPr lvl="1"/>
            <a:r>
              <a:rPr lang="en-US" dirty="0" smtClean="0"/>
              <a:t>Lower House: </a:t>
            </a:r>
            <a:r>
              <a:rPr lang="en-US" dirty="0" smtClean="0">
                <a:solidFill>
                  <a:srgbClr val="FF0000"/>
                </a:solidFill>
              </a:rPr>
              <a:t>House of Representatives</a:t>
            </a:r>
          </a:p>
          <a:p>
            <a:pPr lvl="2"/>
            <a:r>
              <a:rPr lang="en-US" sz="2800" dirty="0" smtClean="0"/>
              <a:t>Representation based on </a:t>
            </a:r>
            <a:r>
              <a:rPr lang="en-US" sz="2800" dirty="0" smtClean="0">
                <a:solidFill>
                  <a:srgbClr val="FF0000"/>
                </a:solidFill>
              </a:rPr>
              <a:t>Population</a:t>
            </a:r>
            <a:r>
              <a:rPr lang="en-US" sz="2800" dirty="0" smtClean="0"/>
              <a:t>, though all states had at least 1 representative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Popularly elected every 2 years</a:t>
            </a:r>
            <a:r>
              <a:rPr lang="en-US" sz="2800" dirty="0" smtClean="0"/>
              <a:t>. Called “the people’s house” because most responsive to the people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All revenue bills </a:t>
            </a:r>
            <a:r>
              <a:rPr lang="en-US" sz="2800" dirty="0" smtClean="0"/>
              <a:t>(taxes) must </a:t>
            </a:r>
            <a:r>
              <a:rPr lang="en-US" sz="2800" dirty="0" smtClean="0">
                <a:solidFill>
                  <a:srgbClr val="FF0000"/>
                </a:solidFill>
              </a:rPr>
              <a:t>begin here</a:t>
            </a:r>
            <a:r>
              <a:rPr lang="en-US" sz="2800" dirty="0" smtClean="0"/>
              <a:t>, as it is closest to the people</a:t>
            </a:r>
          </a:p>
          <a:p>
            <a:pPr lvl="1"/>
            <a:r>
              <a:rPr lang="en-US" dirty="0" smtClean="0"/>
              <a:t>Upper House: </a:t>
            </a:r>
            <a:r>
              <a:rPr lang="en-US" dirty="0" smtClean="0">
                <a:solidFill>
                  <a:srgbClr val="FF0000"/>
                </a:solidFill>
              </a:rPr>
              <a:t>Senate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Equal representation </a:t>
            </a:r>
            <a:r>
              <a:rPr lang="en-US" sz="2800" dirty="0" smtClean="0"/>
              <a:t>(2 per state)</a:t>
            </a:r>
          </a:p>
          <a:p>
            <a:pPr lvl="2"/>
            <a:r>
              <a:rPr lang="en-US" sz="2800" u="sng" dirty="0" smtClean="0">
                <a:solidFill>
                  <a:srgbClr val="FF0000"/>
                </a:solidFill>
              </a:rPr>
              <a:t>Chosen</a:t>
            </a:r>
            <a:r>
              <a:rPr lang="en-US" sz="2800" dirty="0" smtClean="0">
                <a:solidFill>
                  <a:srgbClr val="FF0000"/>
                </a:solidFill>
              </a:rPr>
              <a:t> by state legislatures every 6 years</a:t>
            </a:r>
          </a:p>
          <a:p>
            <a:pPr lvl="2"/>
            <a:r>
              <a:rPr lang="en-US" sz="2800" dirty="0" smtClean="0"/>
              <a:t>Changed to </a:t>
            </a:r>
            <a:r>
              <a:rPr lang="en-US" sz="2800" dirty="0" smtClean="0">
                <a:solidFill>
                  <a:srgbClr val="FF0000"/>
                </a:solidFill>
              </a:rPr>
              <a:t>popular election by 17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33132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565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Compromises and the Constitution</vt:lpstr>
      <vt:lpstr>Articles of Confederation</vt:lpstr>
      <vt:lpstr>Shays’s Rebellion</vt:lpstr>
      <vt:lpstr>CONSTITUTIONAL CONVENTION</vt:lpstr>
      <vt:lpstr>James Madison</vt:lpstr>
      <vt:lpstr>“Bundle of Compromises”</vt:lpstr>
      <vt:lpstr>Virginia Plan: (Large State Plan)</vt:lpstr>
      <vt:lpstr>New Jersey Plan (Small-State Plan)</vt:lpstr>
      <vt:lpstr>The Great Compromise</vt:lpstr>
      <vt:lpstr>Slavery and the Constitution</vt:lpstr>
      <vt:lpstr>3/5 Compromise</vt:lpstr>
      <vt:lpstr>Ratification!!</vt:lpstr>
      <vt:lpstr>PowerPoint Presentation</vt:lpstr>
      <vt:lpstr>The Law of Unintended Consequences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Compromises and the Constitution</dc:title>
  <dc:creator>Wilson, Evan A</dc:creator>
  <cp:lastModifiedBy>Wilson, Evan A</cp:lastModifiedBy>
  <cp:revision>18</cp:revision>
  <dcterms:created xsi:type="dcterms:W3CDTF">2006-08-16T00:00:00Z</dcterms:created>
  <dcterms:modified xsi:type="dcterms:W3CDTF">2014-09-19T13:08:10Z</dcterms:modified>
</cp:coreProperties>
</file>