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9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8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8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2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6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3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4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7E9C5-675E-0E46-8C3F-CB5398A1CF9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7EFB-D561-BF46-8389-13813B25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8-20 at 9.28.11 PM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49"/>
            <a:ext cx="9144000" cy="68510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40051"/>
            <a:ext cx="6601307" cy="1470025"/>
          </a:xfrm>
        </p:spPr>
        <p:txBody>
          <a:bodyPr/>
          <a:lstStyle/>
          <a:p>
            <a:r>
              <a:rPr lang="en-US" dirty="0" smtClean="0"/>
              <a:t>Geometry- Lesson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29123"/>
            <a:ext cx="6400800" cy="732537"/>
          </a:xfrm>
        </p:spPr>
        <p:txBody>
          <a:bodyPr/>
          <a:lstStyle/>
          <a:p>
            <a:r>
              <a:rPr lang="en-US" dirty="0" smtClean="0"/>
              <a:t>Construct </a:t>
            </a:r>
            <a:r>
              <a:rPr lang="en-US" dirty="0"/>
              <a:t>a Perpendicular Bisector </a:t>
            </a:r>
          </a:p>
        </p:txBody>
      </p:sp>
    </p:spTree>
    <p:extLst>
      <p:ext uri="{BB962C8B-B14F-4D97-AF65-F5344CB8AC3E}">
        <p14:creationId xmlns:p14="http://schemas.microsoft.com/office/powerpoint/2010/main" val="861555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Modeling Exercise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256" y="4035301"/>
            <a:ext cx="5912992" cy="20396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1443417"/>
            <a:ext cx="82296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You know how to construct the perpendicular bisector of a segment. Now you will investigate how to construct a perpendicular to a line 𝓵 </a:t>
            </a:r>
            <a:r>
              <a:rPr lang="en-US" sz="2400" dirty="0" smtClean="0"/>
              <a:t>from </a:t>
            </a:r>
            <a:r>
              <a:rPr lang="en-US" sz="2400" dirty="0"/>
              <a:t>a point 𝑨 </a:t>
            </a:r>
            <a:r>
              <a:rPr lang="en-US" sz="2400" dirty="0" smtClean="0"/>
              <a:t>not </a:t>
            </a:r>
            <a:r>
              <a:rPr lang="en-US" sz="2400" dirty="0"/>
              <a:t>on 𝓵.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777545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</a:rPr>
              <a:t>The first step of the instructions has been provided for you. Discover the construction and write the remaining steps. </a:t>
            </a:r>
          </a:p>
        </p:txBody>
      </p:sp>
    </p:spTree>
    <p:extLst>
      <p:ext uri="{BB962C8B-B14F-4D97-AF65-F5344CB8AC3E}">
        <p14:creationId xmlns:p14="http://schemas.microsoft.com/office/powerpoint/2010/main" val="186193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Modeling Exercise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8954" y="2921334"/>
            <a:ext cx="3081059" cy="10627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8116" y="1968500"/>
            <a:ext cx="4199846" cy="33164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393" y="1638354"/>
            <a:ext cx="1094871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Step 1:</a:t>
            </a:r>
          </a:p>
          <a:p>
            <a:pPr>
              <a:lnSpc>
                <a:spcPct val="200000"/>
              </a:lnSpc>
            </a:pPr>
            <a:endParaRPr lang="en-US" sz="2400" dirty="0"/>
          </a:p>
          <a:p>
            <a:r>
              <a:rPr lang="en-US" sz="2400" dirty="0" smtClean="0"/>
              <a:t>Step 2:</a:t>
            </a:r>
          </a:p>
          <a:p>
            <a:pPr>
              <a:lnSpc>
                <a:spcPct val="130000"/>
              </a:lnSpc>
            </a:pPr>
            <a:endParaRPr lang="en-US" sz="2400" dirty="0"/>
          </a:p>
          <a:p>
            <a:r>
              <a:rPr lang="en-US" sz="2400" dirty="0" smtClean="0"/>
              <a:t>Step 3: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r>
              <a:rPr lang="en-US" sz="2400" dirty="0" smtClean="0"/>
              <a:t>Step 4: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r>
              <a:rPr lang="en-US" sz="2400" dirty="0" smtClean="0"/>
              <a:t>Step 5:</a:t>
            </a:r>
          </a:p>
          <a:p>
            <a:pPr>
              <a:lnSpc>
                <a:spcPct val="140000"/>
              </a:lnSpc>
            </a:pPr>
            <a:endParaRPr lang="en-US" sz="2400" dirty="0"/>
          </a:p>
          <a:p>
            <a:r>
              <a:rPr lang="en-US" sz="2400" dirty="0" smtClean="0"/>
              <a:t>Step 6: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051076" y="1685389"/>
            <a:ext cx="40198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Draw circle C</a:t>
            </a:r>
            <a:r>
              <a:rPr lang="en-US" sz="2000" baseline="-25000" dirty="0"/>
              <a:t>A</a:t>
            </a:r>
            <a:r>
              <a:rPr lang="en-US" sz="2000" dirty="0"/>
              <a:t>: center A, with radius so that C</a:t>
            </a:r>
            <a:r>
              <a:rPr lang="en-US" sz="2000" baseline="-25000" dirty="0"/>
              <a:t>A</a:t>
            </a:r>
            <a:r>
              <a:rPr lang="en-US" sz="2000" dirty="0"/>
              <a:t> intersects line 𝓵 </a:t>
            </a:r>
            <a:r>
              <a:rPr lang="en-US" sz="2000" dirty="0" smtClean="0"/>
              <a:t>in </a:t>
            </a:r>
            <a:r>
              <a:rPr lang="en-US" sz="2000" dirty="0"/>
              <a:t>two points.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24942" y="2788718"/>
            <a:ext cx="37831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Label the two points of intersection as </a:t>
            </a:r>
            <a:r>
              <a:rPr lang="en-US" sz="2000" dirty="0">
                <a:solidFill>
                  <a:srgbClr val="FF0000"/>
                </a:solidFill>
              </a:rPr>
              <a:t>𝑩 </a:t>
            </a:r>
            <a:r>
              <a:rPr lang="en-US" sz="2000" i="1" dirty="0" smtClean="0">
                <a:solidFill>
                  <a:srgbClr val="FF0000"/>
                </a:solidFill>
              </a:rPr>
              <a:t>and </a:t>
            </a:r>
            <a:r>
              <a:rPr lang="en-US" sz="2000" dirty="0">
                <a:solidFill>
                  <a:srgbClr val="FF0000"/>
                </a:solidFill>
              </a:rPr>
              <a:t>𝑪</a:t>
            </a:r>
            <a:r>
              <a:rPr lang="en-US" sz="2000" i="1" dirty="0">
                <a:solidFill>
                  <a:srgbClr val="FF0000"/>
                </a:solidFill>
              </a:rPr>
              <a:t>.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51076" y="3584010"/>
            <a:ext cx="3757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Draw circle C</a:t>
            </a:r>
            <a:r>
              <a:rPr lang="en-US" sz="2000" i="1" baseline="-25000" dirty="0">
                <a:solidFill>
                  <a:srgbClr val="FF0000"/>
                </a:solidFill>
              </a:rPr>
              <a:t>B</a:t>
            </a:r>
            <a:r>
              <a:rPr lang="en-US" sz="2000" i="1" dirty="0">
                <a:solidFill>
                  <a:srgbClr val="FF0000"/>
                </a:solidFill>
              </a:rPr>
              <a:t>: center B, radius BC.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51076" y="4266282"/>
            <a:ext cx="39055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Draw </a:t>
            </a:r>
            <a:r>
              <a:rPr lang="en-US" sz="2000" i="1" dirty="0">
                <a:solidFill>
                  <a:srgbClr val="FF0000"/>
                </a:solidFill>
              </a:rPr>
              <a:t>circle C</a:t>
            </a:r>
            <a:r>
              <a:rPr lang="en-US" sz="2000" i="1" baseline="-25000" dirty="0">
                <a:solidFill>
                  <a:srgbClr val="FF0000"/>
                </a:solidFill>
              </a:rPr>
              <a:t>C</a:t>
            </a:r>
            <a:r>
              <a:rPr lang="en-US" sz="2000" i="1" dirty="0">
                <a:solidFill>
                  <a:srgbClr val="FF0000"/>
                </a:solidFill>
              </a:rPr>
              <a:t>: center C, radius CB.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4942" y="493098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Label the unlabeled intersection of circle C</a:t>
            </a:r>
            <a:r>
              <a:rPr lang="en-US" sz="2000" i="1" baseline="-25000" dirty="0">
                <a:solidFill>
                  <a:srgbClr val="FF0000"/>
                </a:solidFill>
              </a:rPr>
              <a:t>B</a:t>
            </a:r>
            <a:r>
              <a:rPr lang="en-US" sz="2000" i="1" dirty="0">
                <a:solidFill>
                  <a:srgbClr val="FF0000"/>
                </a:solidFill>
              </a:rPr>
              <a:t> and C</a:t>
            </a:r>
            <a:r>
              <a:rPr lang="en-US" sz="2000" i="1" baseline="-25000" dirty="0">
                <a:solidFill>
                  <a:srgbClr val="FF0000"/>
                </a:solidFill>
              </a:rPr>
              <a:t>C</a:t>
            </a:r>
            <a:r>
              <a:rPr lang="en-US" sz="2000" i="1" dirty="0">
                <a:solidFill>
                  <a:srgbClr val="FF0000"/>
                </a:solidFill>
              </a:rPr>
              <a:t> as </a:t>
            </a:r>
            <a:r>
              <a:rPr lang="en-US" sz="2000" dirty="0">
                <a:solidFill>
                  <a:srgbClr val="FF0000"/>
                </a:solidFill>
              </a:rPr>
              <a:t>𝑫</a:t>
            </a:r>
            <a:r>
              <a:rPr lang="en-US" sz="2000" i="1" dirty="0">
                <a:solidFill>
                  <a:srgbClr val="FF0000"/>
                </a:solidFill>
              </a:rPr>
              <a:t>.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53264" y="5860900"/>
            <a:ext cx="17221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i="1" dirty="0">
                <a:solidFill>
                  <a:srgbClr val="FF0000"/>
                </a:solidFill>
              </a:rPr>
              <a:t>Draw </a:t>
            </a:r>
            <a:r>
              <a:rPr lang="pl-PL" sz="2000" i="1" dirty="0" err="1">
                <a:solidFill>
                  <a:srgbClr val="FF0000"/>
                </a:solidFill>
              </a:rPr>
              <a:t>line</a:t>
            </a:r>
            <a:r>
              <a:rPr lang="pl-PL" sz="2000" i="1" dirty="0">
                <a:solidFill>
                  <a:srgbClr val="FF0000"/>
                </a:solidFill>
              </a:rPr>
              <a:t> </a:t>
            </a:r>
            <a:r>
              <a:rPr lang="pl-PL" sz="2000" dirty="0">
                <a:solidFill>
                  <a:srgbClr val="FF0000"/>
                </a:solidFill>
              </a:rPr>
              <a:t>𝑨𝑫</a:t>
            </a:r>
            <a:r>
              <a:rPr lang="pl-PL" sz="2000" i="1" dirty="0">
                <a:solidFill>
                  <a:srgbClr val="FF0000"/>
                </a:solidFill>
              </a:rPr>
              <a:t>.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19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Vocabulary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9662" y="1711799"/>
            <a:ext cx="8177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F497D"/>
                </a:solidFill>
              </a:rPr>
              <a:t>Right </a:t>
            </a:r>
            <a:r>
              <a:rPr lang="en-US" sz="2400" b="1" dirty="0" smtClean="0">
                <a:solidFill>
                  <a:srgbClr val="1F497D"/>
                </a:solidFill>
              </a:rPr>
              <a:t>Angle: </a:t>
            </a:r>
            <a:r>
              <a:rPr lang="en-US" sz="2400" dirty="0" smtClean="0"/>
              <a:t>An angle is called a </a:t>
            </a:r>
            <a:r>
              <a:rPr lang="en-US" sz="2400" i="1" dirty="0" smtClean="0">
                <a:solidFill>
                  <a:schemeClr val="tx2"/>
                </a:solidFill>
              </a:rPr>
              <a:t>right angle </a:t>
            </a:r>
            <a:r>
              <a:rPr lang="en-US" sz="2400" dirty="0" smtClean="0"/>
              <a:t>if its measure is 90˚.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09661" y="2551837"/>
            <a:ext cx="81771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F497D"/>
                </a:solidFill>
              </a:rPr>
              <a:t>Perpendicular: </a:t>
            </a:r>
            <a:r>
              <a:rPr lang="en-US" sz="2400" dirty="0"/>
              <a:t>Two lines are </a:t>
            </a:r>
            <a:r>
              <a:rPr lang="en-US" sz="2400" i="1" dirty="0">
                <a:solidFill>
                  <a:srgbClr val="1F497D"/>
                </a:solidFill>
              </a:rPr>
              <a:t>perpendicula</a:t>
            </a:r>
            <a:r>
              <a:rPr lang="en-US" sz="2400" i="1" dirty="0"/>
              <a:t>r </a:t>
            </a:r>
            <a:r>
              <a:rPr lang="en-US" sz="2400" dirty="0"/>
              <a:t>if they intersect in one point, and any of the angles formed by the intersection of the lines is a 90˚ angle. Two segments or rays are perpendicular if the lines containing them are perpendicular lines.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9661" y="4607779"/>
            <a:ext cx="81771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F497D"/>
                </a:solidFill>
              </a:rPr>
              <a:t>Equidistant: </a:t>
            </a:r>
            <a:r>
              <a:rPr lang="en-US" sz="2400" dirty="0"/>
              <a:t>A point 𝐴 </a:t>
            </a:r>
            <a:r>
              <a:rPr lang="en-US" sz="2400" dirty="0" smtClean="0"/>
              <a:t>is </a:t>
            </a:r>
            <a:r>
              <a:rPr lang="en-US" sz="2400" dirty="0"/>
              <a:t>said to be</a:t>
            </a:r>
            <a:r>
              <a:rPr lang="en-US" sz="2400" dirty="0">
                <a:solidFill>
                  <a:srgbClr val="1F497D"/>
                </a:solidFill>
              </a:rPr>
              <a:t> </a:t>
            </a:r>
            <a:r>
              <a:rPr lang="en-US" sz="2400" i="1" dirty="0">
                <a:solidFill>
                  <a:srgbClr val="1F497D"/>
                </a:solidFill>
              </a:rPr>
              <a:t>equidistant </a:t>
            </a:r>
            <a:r>
              <a:rPr lang="en-US" sz="2400" dirty="0"/>
              <a:t>from two different points 𝐵 </a:t>
            </a:r>
            <a:r>
              <a:rPr lang="en-US" sz="2400" dirty="0" smtClean="0"/>
              <a:t>and </a:t>
            </a:r>
            <a:r>
              <a:rPr lang="en-US" sz="2400" dirty="0"/>
              <a:t>𝐶 </a:t>
            </a:r>
            <a:r>
              <a:rPr lang="en-US" sz="2400" dirty="0" smtClean="0"/>
              <a:t>if </a:t>
            </a:r>
            <a:r>
              <a:rPr lang="en-US" sz="2400" dirty="0"/>
              <a:t>𝐴𝐵</a:t>
            </a:r>
            <a:r>
              <a:rPr lang="en-US" sz="2400" dirty="0" smtClean="0"/>
              <a:t>=𝐴𝐶</a:t>
            </a:r>
            <a:r>
              <a:rPr lang="en-US" sz="2400" dirty="0"/>
              <a:t>. A point 𝐴 </a:t>
            </a:r>
            <a:r>
              <a:rPr lang="en-US" sz="2400" dirty="0" smtClean="0"/>
              <a:t>is </a:t>
            </a:r>
            <a:r>
              <a:rPr lang="en-US" sz="2400" dirty="0"/>
              <a:t>said to be </a:t>
            </a:r>
            <a:r>
              <a:rPr lang="en-US" sz="2400" i="1" dirty="0"/>
              <a:t>equidistant </a:t>
            </a:r>
            <a:r>
              <a:rPr lang="en-US" sz="2400" dirty="0"/>
              <a:t>from a point 𝐵 </a:t>
            </a:r>
            <a:r>
              <a:rPr lang="en-US" sz="2400" dirty="0" smtClean="0"/>
              <a:t>and </a:t>
            </a:r>
            <a:r>
              <a:rPr lang="en-US" sz="2400" dirty="0"/>
              <a:t>a line 𝐿 </a:t>
            </a:r>
            <a:r>
              <a:rPr lang="en-US" sz="2400" dirty="0" smtClean="0"/>
              <a:t>if </a:t>
            </a:r>
            <a:r>
              <a:rPr lang="en-US" sz="2400" dirty="0"/>
              <a:t>the distance between 𝐴 </a:t>
            </a:r>
            <a:r>
              <a:rPr lang="en-US" sz="2400" dirty="0" smtClean="0"/>
              <a:t>and </a:t>
            </a:r>
            <a:r>
              <a:rPr lang="en-US" sz="2400" dirty="0"/>
              <a:t>𝐿 </a:t>
            </a:r>
            <a:r>
              <a:rPr lang="en-US" sz="2400" dirty="0" smtClean="0"/>
              <a:t>is </a:t>
            </a:r>
            <a:r>
              <a:rPr lang="en-US" sz="2400" dirty="0"/>
              <a:t>equal to 𝐴𝐵. </a:t>
            </a:r>
          </a:p>
        </p:txBody>
      </p:sp>
    </p:spTree>
    <p:extLst>
      <p:ext uri="{BB962C8B-B14F-4D97-AF65-F5344CB8AC3E}">
        <p14:creationId xmlns:p14="http://schemas.microsoft.com/office/powerpoint/2010/main" val="1748769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8424" y="0"/>
            <a:ext cx="397904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217" y="2200973"/>
            <a:ext cx="3966080" cy="23539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Divide the following segment 𝐴𝐵 </a:t>
            </a:r>
            <a:r>
              <a:rPr lang="en-US" sz="2800" dirty="0" smtClean="0"/>
              <a:t>into </a:t>
            </a:r>
            <a:r>
              <a:rPr lang="en-US" sz="2800" dirty="0"/>
              <a:t>4 segments of equal length.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6408" y="3251486"/>
            <a:ext cx="3489811" cy="4601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471965"/>
            <a:ext cx="5206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</a:t>
            </a:r>
            <a:r>
              <a:rPr lang="fr-FR" sz="2800" b="1" dirty="0" smtClean="0">
                <a:solidFill>
                  <a:srgbClr val="FF0000"/>
                </a:solidFill>
              </a:rPr>
              <a:t>’</a:t>
            </a:r>
            <a:r>
              <a:rPr lang="en-US" sz="2800" b="1" dirty="0" smtClean="0">
                <a:solidFill>
                  <a:srgbClr val="FF0000"/>
                </a:solidFill>
              </a:rPr>
              <a:t>t Forget Problem Set!!!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15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1173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Learn how to </a:t>
            </a:r>
            <a:r>
              <a:rPr lang="en-US" dirty="0"/>
              <a:t>construct a perpendicular </a:t>
            </a:r>
            <a:r>
              <a:rPr lang="en-US" dirty="0" smtClean="0"/>
              <a:t>bisector. </a:t>
            </a:r>
            <a:endParaRPr lang="en-US" dirty="0" smtClean="0"/>
          </a:p>
          <a:p>
            <a:r>
              <a:rPr lang="en-US" dirty="0" smtClean="0"/>
              <a:t>Learn about the relationship </a:t>
            </a:r>
            <a:r>
              <a:rPr lang="en-US" dirty="0"/>
              <a:t>between symmetry with respect to a line and a perpendicular bisector. </a:t>
            </a:r>
            <a:endParaRPr lang="en-US" dirty="0" smtClean="0"/>
          </a:p>
          <a:p>
            <a:r>
              <a:rPr lang="en-US" dirty="0" smtClean="0"/>
              <a:t>Apply perpendicular construction to problems.</a:t>
            </a:r>
          </a:p>
          <a:p>
            <a:r>
              <a:rPr lang="en-US" dirty="0" smtClean="0"/>
              <a:t>Continue to learn how to write precise step-by-step instructions for constructions.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612832"/>
            <a:ext cx="8039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*For this lesson you may need a Compass, String, Patty Paper and a Straight Edge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1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Exercise (5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655"/>
            <a:ext cx="8229600" cy="1115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Choose </a:t>
            </a:r>
            <a:r>
              <a:rPr lang="en-US" sz="2800" dirty="0">
                <a:solidFill>
                  <a:schemeClr val="tx2"/>
                </a:solidFill>
              </a:rPr>
              <a:t>one method below to check your homework: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99" y="2321281"/>
            <a:ext cx="82296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Trace </a:t>
            </a:r>
            <a:r>
              <a:rPr lang="en-US" sz="2400" dirty="0"/>
              <a:t>your copied angles and bisectors onto patty </a:t>
            </a:r>
            <a:r>
              <a:rPr lang="en-US" sz="2400" dirty="0" smtClean="0"/>
              <a:t>paper (wax paper), </a:t>
            </a:r>
            <a:r>
              <a:rPr lang="en-US" sz="2400" dirty="0"/>
              <a:t>then fold the paper along the bisector you constructed. Did one ray exactly overlap the other?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927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Work </a:t>
            </a:r>
            <a:r>
              <a:rPr lang="en-US" sz="2400" dirty="0"/>
              <a:t>with your partner. Hold one partner’s work over another’s. Did your angles and bisectors coincide perfectly?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128" y="5518518"/>
            <a:ext cx="7240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Use </a:t>
            </a:r>
            <a:r>
              <a:rPr lang="en-US" sz="2400" b="1" dirty="0"/>
              <a:t>the following rubric to evaluate your homework: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02906" y="3521609"/>
            <a:ext cx="7634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*For option 1 wax paper is needed. If not available plain paper will do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84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Rubric for Homework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13492" b="-13492"/>
          <a:stretch>
            <a:fillRect/>
          </a:stretch>
        </p:blipFill>
        <p:spPr>
          <a:xfrm>
            <a:off x="102188" y="1196422"/>
            <a:ext cx="8963795" cy="4929742"/>
          </a:xfrm>
        </p:spPr>
      </p:pic>
    </p:spTree>
    <p:extLst>
      <p:ext uri="{BB962C8B-B14F-4D97-AF65-F5344CB8AC3E}">
        <p14:creationId xmlns:p14="http://schemas.microsoft.com/office/powerpoint/2010/main" val="199332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(38 min)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4384" r="-14384"/>
          <a:stretch/>
        </p:blipFill>
        <p:spPr>
          <a:xfrm>
            <a:off x="5375186" y="3026909"/>
            <a:ext cx="4085320" cy="2246769"/>
          </a:xfrm>
        </p:spPr>
      </p:pic>
      <p:sp>
        <p:nvSpPr>
          <p:cNvPr id="5" name="TextBox 4"/>
          <p:cNvSpPr txBox="1"/>
          <p:nvPr/>
        </p:nvSpPr>
        <p:spPr>
          <a:xfrm>
            <a:off x="642323" y="1591319"/>
            <a:ext cx="792686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Imagine a segment that joins any pair of points that map onto each other when the original angle is folded along the bisector. The following figure illustrates two such segments: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324" y="3026909"/>
            <a:ext cx="53283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800000"/>
                </a:solidFill>
              </a:rPr>
              <a:t>When the angle is folded along ray </a:t>
            </a:r>
            <a:r>
              <a:rPr lang="en-US" sz="2000" dirty="0" smtClean="0">
                <a:solidFill>
                  <a:srgbClr val="800000"/>
                </a:solidFill>
              </a:rPr>
              <a:t>𝑨𝑱, </a:t>
            </a:r>
            <a:r>
              <a:rPr lang="en-US" sz="2000" dirty="0">
                <a:solidFill>
                  <a:srgbClr val="800000"/>
                </a:solidFill>
              </a:rPr>
              <a:t>𝑬 </a:t>
            </a:r>
            <a:r>
              <a:rPr lang="en-US" sz="2000" dirty="0" smtClean="0">
                <a:solidFill>
                  <a:srgbClr val="800000"/>
                </a:solidFill>
              </a:rPr>
              <a:t>coincides </a:t>
            </a:r>
            <a:r>
              <a:rPr lang="en-US" sz="2000" dirty="0">
                <a:solidFill>
                  <a:srgbClr val="800000"/>
                </a:solidFill>
              </a:rPr>
              <a:t>with 𝑮</a:t>
            </a:r>
            <a:r>
              <a:rPr lang="en-US" sz="2000" dirty="0" smtClean="0">
                <a:solidFill>
                  <a:srgbClr val="800000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>
                <a:solidFill>
                  <a:srgbClr val="800000"/>
                </a:solidFill>
              </a:rPr>
              <a:t>folding the angle demonstrates that 𝑬 </a:t>
            </a:r>
            <a:r>
              <a:rPr lang="en-US" sz="2000" dirty="0" smtClean="0">
                <a:solidFill>
                  <a:srgbClr val="800000"/>
                </a:solidFill>
              </a:rPr>
              <a:t>is </a:t>
            </a:r>
            <a:r>
              <a:rPr lang="en-US" sz="2000" dirty="0">
                <a:solidFill>
                  <a:srgbClr val="800000"/>
                </a:solidFill>
              </a:rPr>
              <a:t>the same distance from 𝑭 </a:t>
            </a:r>
            <a:r>
              <a:rPr lang="en-US" sz="2000" dirty="0" smtClean="0">
                <a:solidFill>
                  <a:srgbClr val="800000"/>
                </a:solidFill>
              </a:rPr>
              <a:t>as </a:t>
            </a:r>
            <a:r>
              <a:rPr lang="en-US" sz="2000" dirty="0">
                <a:solidFill>
                  <a:srgbClr val="800000"/>
                </a:solidFill>
              </a:rPr>
              <a:t>𝑮 </a:t>
            </a:r>
            <a:r>
              <a:rPr lang="en-US" sz="2000" dirty="0" smtClean="0">
                <a:solidFill>
                  <a:srgbClr val="800000"/>
                </a:solidFill>
              </a:rPr>
              <a:t>is </a:t>
            </a:r>
            <a:r>
              <a:rPr lang="en-US" sz="2000" dirty="0">
                <a:solidFill>
                  <a:srgbClr val="800000"/>
                </a:solidFill>
              </a:rPr>
              <a:t>from 𝑭; 𝑬𝑭 </a:t>
            </a:r>
            <a:r>
              <a:rPr lang="en-US" sz="2000" dirty="0" smtClean="0">
                <a:solidFill>
                  <a:srgbClr val="800000"/>
                </a:solidFill>
              </a:rPr>
              <a:t>=</a:t>
            </a:r>
            <a:r>
              <a:rPr lang="en-US" sz="2000" dirty="0">
                <a:solidFill>
                  <a:srgbClr val="800000"/>
                </a:solidFill>
              </a:rPr>
              <a:t> </a:t>
            </a:r>
            <a:r>
              <a:rPr lang="en-US" sz="2000" dirty="0" smtClean="0">
                <a:solidFill>
                  <a:srgbClr val="800000"/>
                </a:solidFill>
              </a:rPr>
              <a:t>𝑭𝑮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800000"/>
                </a:solidFill>
              </a:rPr>
              <a:t>The point that separates these equal halves of 𝑬𝑮 </a:t>
            </a:r>
            <a:r>
              <a:rPr lang="en-US" sz="2000" dirty="0" smtClean="0">
                <a:solidFill>
                  <a:srgbClr val="800000"/>
                </a:solidFill>
              </a:rPr>
              <a:t>is </a:t>
            </a:r>
            <a:r>
              <a:rPr lang="en-US" sz="2000" dirty="0">
                <a:solidFill>
                  <a:srgbClr val="800000"/>
                </a:solidFill>
              </a:rPr>
              <a:t>𝑭, which is in fact the midpoint of the segment and lies on the bisector </a:t>
            </a:r>
            <a:r>
              <a:rPr lang="en-US" sz="2000" dirty="0" smtClean="0">
                <a:solidFill>
                  <a:srgbClr val="800000"/>
                </a:solidFill>
              </a:rPr>
              <a:t>𝑨𝑱. 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641030"/>
            <a:ext cx="7484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</a:t>
            </a:r>
            <a:r>
              <a:rPr lang="en-US" sz="2400" dirty="0"/>
              <a:t>can also show that the angles formed by the segment and the angle bisector are right </a:t>
            </a:r>
            <a:r>
              <a:rPr lang="en-US" sz="2400" dirty="0" smtClean="0"/>
              <a:t>angles…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751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/>
          <a:srcRect l="-14384" r="-14384"/>
          <a:stretch/>
        </p:blipFill>
        <p:spPr>
          <a:xfrm>
            <a:off x="5532749" y="2136689"/>
            <a:ext cx="4085320" cy="2246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50524"/>
            <a:ext cx="6170421" cy="194741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By </a:t>
            </a:r>
            <a:r>
              <a:rPr lang="en-US" sz="2400" dirty="0"/>
              <a:t>folding, we can show that ∠𝑬𝑭𝑱 </a:t>
            </a:r>
            <a:r>
              <a:rPr lang="en-US" sz="2400" dirty="0" smtClean="0"/>
              <a:t>and </a:t>
            </a:r>
            <a:r>
              <a:rPr lang="en-US" sz="2400" dirty="0"/>
              <a:t>∠𝑮𝑭𝑱 </a:t>
            </a:r>
            <a:r>
              <a:rPr lang="en-US" sz="2400" dirty="0" smtClean="0"/>
              <a:t>coincide </a:t>
            </a:r>
            <a:r>
              <a:rPr lang="en-US" sz="2400" dirty="0"/>
              <a:t>and must have the same measure. </a:t>
            </a:r>
            <a:endParaRPr lang="en-US" sz="2400" dirty="0" smtClean="0"/>
          </a:p>
          <a:p>
            <a:r>
              <a:rPr lang="pl-PL" sz="2400" dirty="0" smtClean="0"/>
              <a:t>The </a:t>
            </a:r>
            <a:r>
              <a:rPr lang="pl-PL" sz="2400" dirty="0" err="1" smtClean="0"/>
              <a:t>two</a:t>
            </a:r>
            <a:r>
              <a:rPr lang="pl-PL" sz="2400" dirty="0" smtClean="0"/>
              <a:t> </a:t>
            </a:r>
            <a:r>
              <a:rPr lang="pl-PL" sz="2400" dirty="0" err="1" smtClean="0"/>
              <a:t>angles</a:t>
            </a:r>
            <a:r>
              <a:rPr lang="pl-PL" sz="2400" dirty="0" smtClean="0"/>
              <a:t> </a:t>
            </a:r>
            <a:r>
              <a:rPr lang="pl-PL" sz="2400" dirty="0" err="1" smtClean="0"/>
              <a:t>also</a:t>
            </a:r>
            <a:r>
              <a:rPr lang="pl-PL" sz="2400" dirty="0" smtClean="0"/>
              <a:t> </a:t>
            </a:r>
            <a:r>
              <a:rPr lang="pl-PL" sz="2400" dirty="0" err="1" smtClean="0"/>
              <a:t>lie</a:t>
            </a:r>
            <a:r>
              <a:rPr lang="pl-PL" sz="2400" dirty="0" smtClean="0"/>
              <a:t> on a </a:t>
            </a:r>
            <a:r>
              <a:rPr lang="pl-PL" sz="2400" dirty="0" err="1" smtClean="0"/>
              <a:t>straight</a:t>
            </a:r>
            <a:r>
              <a:rPr lang="pl-PL" sz="2400" dirty="0" smtClean="0"/>
              <a:t> </a:t>
            </a:r>
            <a:r>
              <a:rPr lang="pl-PL" sz="2400" dirty="0" err="1" smtClean="0"/>
              <a:t>line</a:t>
            </a:r>
            <a:r>
              <a:rPr lang="pl-PL" sz="2400" dirty="0" smtClean="0"/>
              <a:t>, </a:t>
            </a:r>
            <a:r>
              <a:rPr lang="pl-PL" sz="2400" dirty="0" err="1" smtClean="0"/>
              <a:t>which</a:t>
            </a:r>
            <a:r>
              <a:rPr lang="pl-PL" sz="2400" dirty="0" smtClean="0"/>
              <a:t> </a:t>
            </a:r>
            <a:r>
              <a:rPr lang="pl-PL" sz="2400" dirty="0" err="1" smtClean="0"/>
              <a:t>means</a:t>
            </a:r>
            <a:r>
              <a:rPr lang="pl-PL" sz="2400" dirty="0" smtClean="0"/>
              <a:t> </a:t>
            </a:r>
            <a:r>
              <a:rPr lang="pl-PL" sz="2400" dirty="0" err="1" smtClean="0"/>
              <a:t>they</a:t>
            </a:r>
            <a:r>
              <a:rPr lang="pl-PL" sz="2400" dirty="0" smtClean="0"/>
              <a:t> sum to 180˚</a:t>
            </a:r>
          </a:p>
          <a:p>
            <a:r>
              <a:rPr lang="en-US" sz="2400" dirty="0" smtClean="0"/>
              <a:t>Since they are equal in measure and they sum to 180˚ they each have a measure of 90˚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57199" y="3751780"/>
            <a:ext cx="5338319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</a:rPr>
              <a:t>Two points are </a:t>
            </a:r>
            <a:r>
              <a:rPr lang="en-US" sz="2400" b="1" dirty="0">
                <a:solidFill>
                  <a:srgbClr val="800000"/>
                </a:solidFill>
              </a:rPr>
              <a:t>symmetric</a:t>
            </a:r>
            <a:r>
              <a:rPr lang="en-US" sz="2400" dirty="0">
                <a:solidFill>
                  <a:srgbClr val="800000"/>
                </a:solidFill>
              </a:rPr>
              <a:t> with respect to a line 𝒍 </a:t>
            </a:r>
            <a:r>
              <a:rPr lang="en-US" sz="2400" dirty="0" smtClean="0">
                <a:solidFill>
                  <a:srgbClr val="800000"/>
                </a:solidFill>
              </a:rPr>
              <a:t>if </a:t>
            </a:r>
            <a:r>
              <a:rPr lang="en-US" sz="2400" dirty="0">
                <a:solidFill>
                  <a:srgbClr val="800000"/>
                </a:solidFill>
              </a:rPr>
              <a:t>and only if 𝒍 </a:t>
            </a:r>
            <a:r>
              <a:rPr lang="en-US" sz="2400" dirty="0" smtClean="0">
                <a:solidFill>
                  <a:srgbClr val="800000"/>
                </a:solidFill>
              </a:rPr>
              <a:t>is </a:t>
            </a:r>
            <a:r>
              <a:rPr lang="en-US" sz="2400" dirty="0">
                <a:solidFill>
                  <a:srgbClr val="800000"/>
                </a:solidFill>
              </a:rPr>
              <a:t>the perpendicular bisector of the segment that joins the two points.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1983" y="5478406"/>
            <a:ext cx="6385380" cy="1200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A </a:t>
            </a:r>
            <a:r>
              <a:rPr lang="en-US" sz="2400" b="1" dirty="0">
                <a:solidFill>
                  <a:schemeClr val="tx2"/>
                </a:solidFill>
              </a:rPr>
              <a:t>perpendicular bisector </a:t>
            </a:r>
            <a:r>
              <a:rPr lang="en-US" sz="2400" dirty="0">
                <a:solidFill>
                  <a:schemeClr val="tx2"/>
                </a:solidFill>
              </a:rPr>
              <a:t>of a segment passes through the </a:t>
            </a:r>
            <a:r>
              <a:rPr lang="en-US" sz="2400" i="1" dirty="0" smtClean="0">
                <a:solidFill>
                  <a:schemeClr val="tx2"/>
                </a:solidFill>
              </a:rPr>
              <a:t>_________ </a:t>
            </a:r>
            <a:r>
              <a:rPr lang="en-US" sz="2400" dirty="0">
                <a:solidFill>
                  <a:schemeClr val="tx2"/>
                </a:solidFill>
              </a:rPr>
              <a:t>of the segment and forms </a:t>
            </a:r>
            <a:r>
              <a:rPr lang="en-US" sz="2400" i="1" dirty="0" smtClean="0">
                <a:solidFill>
                  <a:schemeClr val="tx2"/>
                </a:solidFill>
              </a:rPr>
              <a:t>___________</a:t>
            </a:r>
            <a:r>
              <a:rPr lang="en-US" sz="2400" dirty="0" smtClean="0">
                <a:solidFill>
                  <a:schemeClr val="tx2"/>
                </a:solidFill>
              </a:rPr>
              <a:t>with </a:t>
            </a:r>
            <a:r>
              <a:rPr lang="en-US" sz="2400" dirty="0">
                <a:solidFill>
                  <a:schemeClr val="tx2"/>
                </a:solidFill>
              </a:rPr>
              <a:t>the </a:t>
            </a:r>
            <a:r>
              <a:rPr lang="en-US" sz="2400" dirty="0" smtClean="0">
                <a:solidFill>
                  <a:schemeClr val="tx2"/>
                </a:solidFill>
              </a:rPr>
              <a:t>segment.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3723" y="5817393"/>
            <a:ext cx="1357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Midpoint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1983" y="6217069"/>
            <a:ext cx="1853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Right Angles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297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C</a:t>
            </a:r>
            <a:r>
              <a:rPr lang="en-US" sz="3200" b="1" dirty="0" smtClean="0"/>
              <a:t>onstruct </a:t>
            </a:r>
            <a:r>
              <a:rPr lang="en-US" sz="3200" b="1" dirty="0"/>
              <a:t>a perpendicular bisector of a line segment using a compass and a straightedge.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26591" cy="139264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Using what you know about the construction of an angle bisector, experiment with your construction tools and the following line segment to establish the steps that determine this construction.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195" y="4627964"/>
            <a:ext cx="2058691" cy="403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027" y="2827945"/>
            <a:ext cx="5060953" cy="380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79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" y="1060028"/>
            <a:ext cx="8447753" cy="108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Precisely describe the steps you took to bisect the segment.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989" y="2348379"/>
            <a:ext cx="3947011" cy="29670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6333" y="2566175"/>
            <a:ext cx="585102" cy="3157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2400" dirty="0" smtClean="0"/>
              <a:t>1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>
              <a:lnSpc>
                <a:spcPct val="60000"/>
              </a:lnSpc>
            </a:pPr>
            <a:endParaRPr lang="en-US" sz="2400" dirty="0"/>
          </a:p>
          <a:p>
            <a:r>
              <a:rPr lang="en-US" sz="2400" dirty="0" smtClean="0"/>
              <a:t>2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>
              <a:lnSpc>
                <a:spcPct val="60000"/>
              </a:lnSpc>
            </a:pPr>
            <a:endParaRPr lang="en-US" sz="2400" dirty="0"/>
          </a:p>
          <a:p>
            <a:r>
              <a:rPr lang="en-US" sz="2400" dirty="0" smtClean="0"/>
              <a:t>3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r>
              <a:rPr lang="en-US" sz="2400" dirty="0" smtClean="0"/>
              <a:t>4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735452" y="245173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Label </a:t>
            </a:r>
            <a:r>
              <a:rPr lang="en-US" sz="2400" i="1" dirty="0">
                <a:solidFill>
                  <a:srgbClr val="FF0000"/>
                </a:solidFill>
              </a:rPr>
              <a:t>the endpoints of the segment </a:t>
            </a:r>
            <a:r>
              <a:rPr lang="en-US" sz="2400" dirty="0">
                <a:solidFill>
                  <a:srgbClr val="FF0000"/>
                </a:solidFill>
              </a:rPr>
              <a:t>𝑨 </a:t>
            </a:r>
            <a:r>
              <a:rPr lang="en-US" sz="2400" i="1" dirty="0" smtClean="0">
                <a:solidFill>
                  <a:srgbClr val="FF0000"/>
                </a:solidFill>
              </a:rPr>
              <a:t>and </a:t>
            </a:r>
            <a:r>
              <a:rPr lang="en-US" sz="2400" dirty="0">
                <a:solidFill>
                  <a:srgbClr val="FF0000"/>
                </a:solidFill>
              </a:rPr>
              <a:t>𝑩</a:t>
            </a:r>
            <a:r>
              <a:rPr lang="en-US" sz="2400" i="1" dirty="0">
                <a:solidFill>
                  <a:srgbClr val="FF0000"/>
                </a:solidFill>
              </a:rPr>
              <a:t>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5452" y="333786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Draw </a:t>
            </a:r>
            <a:r>
              <a:rPr lang="en-US" sz="2400" i="1" dirty="0">
                <a:solidFill>
                  <a:srgbClr val="FF0000"/>
                </a:solidFill>
              </a:rPr>
              <a:t>circle C</a:t>
            </a:r>
            <a:r>
              <a:rPr lang="en-US" sz="2400" i="1" baseline="-25000" dirty="0">
                <a:solidFill>
                  <a:srgbClr val="FF0000"/>
                </a:solidFill>
              </a:rPr>
              <a:t>A</a:t>
            </a:r>
            <a:r>
              <a:rPr lang="en-US" sz="2400" i="1" dirty="0">
                <a:solidFill>
                  <a:srgbClr val="FF0000"/>
                </a:solidFill>
              </a:rPr>
              <a:t>: center A, radius AB and circle C</a:t>
            </a:r>
            <a:r>
              <a:rPr lang="en-US" sz="2400" i="1" baseline="-25000" dirty="0">
                <a:solidFill>
                  <a:srgbClr val="FF0000"/>
                </a:solidFill>
              </a:rPr>
              <a:t>B</a:t>
            </a:r>
            <a:r>
              <a:rPr lang="en-US" sz="2400" i="1" dirty="0">
                <a:solidFill>
                  <a:srgbClr val="FF0000"/>
                </a:solidFill>
              </a:rPr>
              <a:t>: center B, radius BA.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5452" y="428306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Label </a:t>
            </a:r>
            <a:r>
              <a:rPr lang="en-US" sz="2400" i="1" dirty="0">
                <a:solidFill>
                  <a:srgbClr val="FF0000"/>
                </a:solidFill>
              </a:rPr>
              <a:t>the points of intersections as </a:t>
            </a:r>
            <a:r>
              <a:rPr lang="en-US" sz="2400" dirty="0">
                <a:solidFill>
                  <a:srgbClr val="FF0000"/>
                </a:solidFill>
              </a:rPr>
              <a:t>𝑪 </a:t>
            </a:r>
            <a:r>
              <a:rPr lang="en-US" sz="2400" i="1" dirty="0" smtClean="0">
                <a:solidFill>
                  <a:srgbClr val="FF0000"/>
                </a:solidFill>
              </a:rPr>
              <a:t>and </a:t>
            </a:r>
            <a:r>
              <a:rPr lang="en-US" sz="2400" dirty="0">
                <a:solidFill>
                  <a:srgbClr val="FF0000"/>
                </a:solidFill>
              </a:rPr>
              <a:t>𝑫</a:t>
            </a:r>
            <a:r>
              <a:rPr lang="en-US" sz="2400" i="1" dirty="0">
                <a:solidFill>
                  <a:srgbClr val="FF0000"/>
                </a:solidFill>
              </a:rPr>
              <a:t>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5452" y="526229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400" i="1" dirty="0" smtClean="0">
                <a:solidFill>
                  <a:srgbClr val="FF0000"/>
                </a:solidFill>
              </a:rPr>
              <a:t>Draw </a:t>
            </a:r>
            <a:r>
              <a:rPr lang="pl-PL" sz="2400" i="1" dirty="0" err="1">
                <a:solidFill>
                  <a:srgbClr val="FF0000"/>
                </a:solidFill>
              </a:rPr>
              <a:t>line</a:t>
            </a:r>
            <a:r>
              <a:rPr lang="pl-PL" sz="2400" i="1" dirty="0">
                <a:solidFill>
                  <a:srgbClr val="FF0000"/>
                </a:solidFill>
              </a:rPr>
              <a:t> </a:t>
            </a:r>
            <a:r>
              <a:rPr lang="pl-PL" sz="2400" dirty="0">
                <a:solidFill>
                  <a:srgbClr val="FF0000"/>
                </a:solidFill>
              </a:rPr>
              <a:t>𝑪𝑫</a:t>
            </a:r>
            <a:r>
              <a:rPr lang="pl-PL" sz="2400" i="1" dirty="0">
                <a:solidFill>
                  <a:srgbClr val="FF0000"/>
                </a:solidFill>
              </a:rPr>
              <a:t>. 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611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457" y="2415171"/>
            <a:ext cx="2557018" cy="4037397"/>
          </a:xfrm>
          <a:prstGeom prst="rect">
            <a:avLst/>
          </a:prstGeom>
          <a:ln w="28575" cmpd="sng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011" y="213271"/>
            <a:ext cx="8491549" cy="2035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Now that you are familiar with the construction of a perpendicular bisector, we must make one last observation. Using your compass, string, or patty paper, examine the following pairs of segments: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5011" y="2248285"/>
            <a:ext cx="4572000" cy="1200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dirty="0"/>
              <a:t>. 𝐴𝐶, 𝐵𝐶 </a:t>
            </a:r>
          </a:p>
          <a:p>
            <a:r>
              <a:rPr lang="en-US" sz="2400" dirty="0"/>
              <a:t>II. 𝐴𝐷, </a:t>
            </a:r>
            <a:r>
              <a:rPr lang="en-US" sz="2400" dirty="0" smtClean="0"/>
              <a:t>𝐵𝐷 </a:t>
            </a:r>
            <a:endParaRPr lang="en-US" sz="2400" dirty="0"/>
          </a:p>
          <a:p>
            <a:r>
              <a:rPr lang="en-US" sz="2400" dirty="0"/>
              <a:t>III. 𝐴𝐸, 𝐵𝐸 </a:t>
            </a:r>
          </a:p>
        </p:txBody>
      </p:sp>
      <p:sp>
        <p:nvSpPr>
          <p:cNvPr id="7" name="Rectangle 6"/>
          <p:cNvSpPr/>
          <p:nvPr/>
        </p:nvSpPr>
        <p:spPr>
          <a:xfrm>
            <a:off x="165231" y="3631408"/>
            <a:ext cx="6170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800000"/>
                </a:solidFill>
              </a:rPr>
              <a:t>Based on your findings, fill in the observation below.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5232" y="4488184"/>
            <a:ext cx="5907653" cy="204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Observation: </a:t>
            </a:r>
            <a:endParaRPr lang="en-US" sz="2400" i="1" dirty="0" smtClean="0"/>
          </a:p>
          <a:p>
            <a:endParaRPr lang="en-US" sz="2400" dirty="0"/>
          </a:p>
          <a:p>
            <a:pPr>
              <a:lnSpc>
                <a:spcPct val="110000"/>
              </a:lnSpc>
            </a:pPr>
            <a:r>
              <a:rPr lang="en-US" sz="2400" dirty="0"/>
              <a:t>Any point on the perpendicular bisector of a line segment is </a:t>
            </a:r>
            <a:r>
              <a:rPr lang="en-US" sz="2400" dirty="0" smtClean="0"/>
              <a:t>___________ from </a:t>
            </a:r>
            <a:r>
              <a:rPr lang="en-US" sz="2400" dirty="0"/>
              <a:t>the endpoints of the line segment.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04342" y="5622360"/>
            <a:ext cx="1693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Equidistant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83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872</Words>
  <Application>Microsoft Macintosh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Geometry- Lesson 4</vt:lpstr>
      <vt:lpstr>Essential Question</vt:lpstr>
      <vt:lpstr>Opening Exercise (5 min)</vt:lpstr>
      <vt:lpstr>Grading Rubric for Homework</vt:lpstr>
      <vt:lpstr>Discussion (38 min)</vt:lpstr>
      <vt:lpstr>Discussion</vt:lpstr>
      <vt:lpstr>Construct a perpendicular bisector of a line segment using a compass and a straightedge. </vt:lpstr>
      <vt:lpstr>PowerPoint Presentation</vt:lpstr>
      <vt:lpstr>PowerPoint Presentation</vt:lpstr>
      <vt:lpstr>Mathematical Modeling Exercise</vt:lpstr>
      <vt:lpstr>Mathematical Modeling Exercise</vt:lpstr>
      <vt:lpstr>Relevant Vocabulary</vt:lpstr>
      <vt:lpstr>Exit Ticket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Geometry- Lesson 4</dc:title>
  <dc:creator>Nikki Wedgwood</dc:creator>
  <cp:lastModifiedBy>Nikki Wedgwood</cp:lastModifiedBy>
  <cp:revision>11</cp:revision>
  <dcterms:created xsi:type="dcterms:W3CDTF">2013-09-06T01:58:44Z</dcterms:created>
  <dcterms:modified xsi:type="dcterms:W3CDTF">2013-09-06T03:01:27Z</dcterms:modified>
</cp:coreProperties>
</file>