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5" r:id="rId9"/>
    <p:sldId id="263" r:id="rId10"/>
    <p:sldId id="264" r:id="rId11"/>
    <p:sldId id="266" r:id="rId12"/>
    <p:sldId id="267" r:id="rId13"/>
    <p:sldId id="270" r:id="rId14"/>
    <p:sldId id="271" r:id="rId15"/>
    <p:sldId id="268" r:id="rId16"/>
    <p:sldId id="274" r:id="rId17"/>
    <p:sldId id="275" r:id="rId18"/>
    <p:sldId id="269" r:id="rId19"/>
    <p:sldId id="273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4495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08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4495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495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229100"/>
            <a:ext cx="4495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0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CDD6FA8-D269-42F5-94E9-7137CE9E3FE4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F8E426A-C173-42BE-A8D7-B0EECA790A0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odur.let.rug.nl/~usa/D/1601-1650/maryland/mta.htm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lato.stanford.edu/entries/locke/" TargetMode="External"/><Relationship Id="rId2" Type="http://schemas.openxmlformats.org/officeDocument/2006/relationships/hyperlink" Target="http://www.yale.edu/lawweb/avalon/states/nc05.htm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personal.pitnet.net/primarysources/oglethorpe.html" TargetMode="External"/><Relationship Id="rId2" Type="http://schemas.openxmlformats.org/officeDocument/2006/relationships/hyperlink" Target="http://www.ourgeorgiahistory.com/people/oglethorpe.html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I. English Colonial Beginnings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Representative self-government was born in Virginia</a:t>
            </a:r>
            <a:r>
              <a:rPr lang="en-US" dirty="0"/>
              <a:t>, when in 1619, settlers created the </a:t>
            </a:r>
            <a:r>
              <a:rPr lang="en-US" b="1" dirty="0"/>
              <a:t>House of Burgesses</a:t>
            </a:r>
            <a:r>
              <a:rPr lang="en-US" dirty="0"/>
              <a:t>, a committee to work out local issues. This set America on a self-rule pathway.</a:t>
            </a:r>
          </a:p>
          <a:p>
            <a:pPr lvl="0"/>
            <a:r>
              <a:rPr lang="en-US" dirty="0"/>
              <a:t>The first African Americans to arrive in America also came in 1619. It’s unclear if they were slaves or indentured servants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6A</a:t>
            </a:r>
            <a:r>
              <a:rPr lang="en-US" dirty="0" smtClean="0"/>
              <a:t> Virginia self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2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Religious Diversity</a:t>
            </a:r>
          </a:p>
          <a:p>
            <a:pPr lvl="1"/>
            <a:r>
              <a:rPr lang="en-US" sz="2400" dirty="0"/>
              <a:t>Founded </a:t>
            </a:r>
            <a:r>
              <a:rPr lang="en-US" sz="2400" dirty="0" smtClean="0"/>
              <a:t>1634 </a:t>
            </a:r>
            <a:r>
              <a:rPr lang="en-US" sz="2400" dirty="0"/>
              <a:t>by Lord </a:t>
            </a:r>
            <a:r>
              <a:rPr lang="en-US" sz="2400" dirty="0" smtClean="0"/>
              <a:t>Baltimore</a:t>
            </a:r>
          </a:p>
          <a:p>
            <a:pPr lvl="1"/>
            <a:r>
              <a:rPr lang="en-US" sz="2400" dirty="0" smtClean="0"/>
              <a:t>Maryland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plantation </a:t>
            </a:r>
            <a:r>
              <a:rPr lang="en-US" sz="2400" dirty="0"/>
              <a:t>colony and </a:t>
            </a: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overall </a:t>
            </a:r>
            <a:r>
              <a:rPr lang="en-US" sz="2400" dirty="0"/>
              <a:t>colony to be formed.</a:t>
            </a:r>
          </a:p>
          <a:p>
            <a:pPr lvl="1"/>
            <a:r>
              <a:rPr lang="en-US" sz="2400" dirty="0" smtClean="0"/>
              <a:t>Founded </a:t>
            </a:r>
            <a:r>
              <a:rPr lang="en-US" sz="2400" dirty="0"/>
              <a:t>to be a place for persecuted Catholics to find refuge, a safe haven.</a:t>
            </a:r>
          </a:p>
          <a:p>
            <a:pPr lvl="1"/>
            <a:r>
              <a:rPr lang="en-US" sz="2400" dirty="0"/>
              <a:t>Lord Baltimore gave huge estates to his Catholic relatives, but the poorer people who settled there where mostly Protestant, creating friction.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Maryland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1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However, Maryland prospered with tobacco.</a:t>
            </a:r>
          </a:p>
          <a:p>
            <a:pPr lvl="0"/>
            <a:r>
              <a:rPr lang="en-US" dirty="0"/>
              <a:t>It had a lot of indentured servants.</a:t>
            </a:r>
          </a:p>
          <a:p>
            <a:pPr lvl="1"/>
            <a:r>
              <a:rPr lang="en-US" sz="2400" dirty="0"/>
              <a:t>Only in the later years of the </a:t>
            </a:r>
            <a:r>
              <a:rPr lang="en-US" sz="2400" dirty="0" err="1"/>
              <a:t>1600s</a:t>
            </a:r>
            <a:r>
              <a:rPr lang="en-US" sz="2400" dirty="0"/>
              <a:t> (in Maryland and Virginia) did Black slavery begin to become </a:t>
            </a:r>
            <a:r>
              <a:rPr lang="en-US" sz="2400" dirty="0" smtClean="0"/>
              <a:t>prevalent .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8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Maryland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4953000" cy="5562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Cecil </a:t>
            </a:r>
            <a:r>
              <a:rPr lang="en-US" altLang="en-US" dirty="0" smtClean="0"/>
              <a:t>Calvert</a:t>
            </a:r>
          </a:p>
          <a:p>
            <a:pPr lvl="1" eaLnBrk="1" hangingPunct="1"/>
            <a:r>
              <a:rPr lang="en-US" altLang="en-US" dirty="0" smtClean="0"/>
              <a:t>2</a:t>
            </a:r>
            <a:r>
              <a:rPr lang="en-US" altLang="en-US" baseline="30000" dirty="0" smtClean="0"/>
              <a:t>nd</a:t>
            </a:r>
            <a:r>
              <a:rPr lang="en-US" altLang="en-US" dirty="0" smtClean="0"/>
              <a:t> Lord Baltimore</a:t>
            </a:r>
          </a:p>
          <a:p>
            <a:pPr lvl="1" eaLnBrk="1" hangingPunct="1"/>
            <a:r>
              <a:rPr lang="en-US" altLang="en-US" dirty="0" smtClean="0"/>
              <a:t>1633 - Founds colony</a:t>
            </a:r>
          </a:p>
          <a:p>
            <a:pPr eaLnBrk="1" hangingPunct="1"/>
            <a:r>
              <a:rPr lang="en-US" altLang="en-US" dirty="0" smtClean="0"/>
              <a:t>Henrietta Maria (wife of Charles I) + Blessed Virgin Mary = </a:t>
            </a:r>
            <a:r>
              <a:rPr lang="en-US" altLang="en-US" b="1" i="1" dirty="0" smtClean="0"/>
              <a:t>Mary</a:t>
            </a:r>
            <a:r>
              <a:rPr lang="en-US" altLang="en-US" dirty="0" smtClean="0"/>
              <a:t>land</a:t>
            </a:r>
          </a:p>
          <a:p>
            <a:pPr eaLnBrk="1" hangingPunct="1"/>
            <a:r>
              <a:rPr lang="en-US" altLang="en-US" dirty="0" smtClean="0"/>
              <a:t>St. Mary’s Township</a:t>
            </a:r>
          </a:p>
        </p:txBody>
      </p:sp>
      <p:pic>
        <p:nvPicPr>
          <p:cNvPr id="163844" name="Picture 4" descr="calvert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371600"/>
            <a:ext cx="3849688" cy="5486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47" name="Picture 7" descr="ccalvert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1913" y="1371600"/>
            <a:ext cx="3621087" cy="5486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66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 smtClean="0"/>
              <a:t>7A</a:t>
            </a:r>
            <a:r>
              <a:rPr lang="en-US" altLang="en-US" dirty="0" smtClean="0"/>
              <a:t>. Maryland </a:t>
            </a:r>
            <a:r>
              <a:rPr lang="en-US" altLang="en-US" dirty="0" smtClean="0"/>
              <a:t>and Catholicism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19600" y="1600200"/>
            <a:ext cx="4724400" cy="4648200"/>
          </a:xfrm>
        </p:spPr>
        <p:txBody>
          <a:bodyPr/>
          <a:lstStyle/>
          <a:p>
            <a:pPr eaLnBrk="1" hangingPunct="1"/>
            <a:r>
              <a:rPr lang="en-US" altLang="en-US" smtClean="0"/>
              <a:t>Minority in colonies</a:t>
            </a:r>
          </a:p>
          <a:p>
            <a:pPr eaLnBrk="1" hangingPunct="1"/>
            <a:r>
              <a:rPr lang="en-US" altLang="en-US" smtClean="0"/>
              <a:t>English Civil War</a:t>
            </a:r>
          </a:p>
          <a:p>
            <a:pPr lvl="1" eaLnBrk="1" hangingPunct="1"/>
            <a:r>
              <a:rPr lang="en-US" altLang="en-US" smtClean="0"/>
              <a:t>1642-1646</a:t>
            </a:r>
          </a:p>
          <a:p>
            <a:pPr lvl="1" eaLnBrk="1" hangingPunct="1"/>
            <a:r>
              <a:rPr lang="en-US" altLang="en-US" smtClean="0"/>
              <a:t>Catholicism banned</a:t>
            </a:r>
          </a:p>
          <a:p>
            <a:pPr eaLnBrk="1" hangingPunct="1"/>
            <a:r>
              <a:rPr lang="en-US" altLang="en-US" smtClean="0">
                <a:hlinkClick r:id="rId2"/>
              </a:rPr>
              <a:t>Maryland Toleration Act</a:t>
            </a:r>
            <a:endParaRPr lang="en-US" altLang="en-US" smtClean="0"/>
          </a:p>
          <a:p>
            <a:pPr lvl="1" eaLnBrk="1" hangingPunct="1"/>
            <a:r>
              <a:rPr lang="en-US" altLang="en-US" smtClean="0"/>
              <a:t>1649</a:t>
            </a:r>
          </a:p>
          <a:p>
            <a:pPr lvl="1" eaLnBrk="1" hangingPunct="1"/>
            <a:r>
              <a:rPr lang="en-US" altLang="en-US" smtClean="0"/>
              <a:t>Freedom of worship to Christians</a:t>
            </a:r>
          </a:p>
        </p:txBody>
      </p:sp>
      <p:pic>
        <p:nvPicPr>
          <p:cNvPr id="35844" name="Picture 4" descr="Maryland chapel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3554413" cy="510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72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Carolina </a:t>
            </a:r>
            <a:r>
              <a:rPr lang="en-US" dirty="0"/>
              <a:t>was named after Charles II, and was formally created in 1670.</a:t>
            </a:r>
          </a:p>
          <a:p>
            <a:pPr lvl="0"/>
            <a:r>
              <a:rPr lang="en-US" dirty="0"/>
              <a:t>Carolina flourished by developing close economic ties with the West Indies, due to the port of Charleston.</a:t>
            </a:r>
          </a:p>
          <a:p>
            <a:pPr lvl="0"/>
            <a:r>
              <a:rPr lang="en-US" dirty="0"/>
              <a:t>Many original Carolina settlers had come from Barbados and brought in the strict “</a:t>
            </a:r>
            <a:r>
              <a:rPr lang="en-US" b="1" dirty="0"/>
              <a:t>Slave Codes</a:t>
            </a:r>
            <a:r>
              <a:rPr lang="en-US" dirty="0"/>
              <a:t>” for ruling slaves.</a:t>
            </a:r>
          </a:p>
          <a:p>
            <a:pPr lvl="0"/>
            <a:r>
              <a:rPr lang="en-US" dirty="0" smtClean="0"/>
              <a:t>Rice </a:t>
            </a:r>
            <a:r>
              <a:rPr lang="en-US" dirty="0"/>
              <a:t>emerged as the principle crop in Carolina.</a:t>
            </a:r>
          </a:p>
          <a:p>
            <a:pPr lvl="1"/>
            <a:r>
              <a:rPr lang="en-US" sz="2400" dirty="0"/>
              <a:t>African slaves were hired to work on rice plantations, due to (a) their resistance to malaria and just as importantly, (b) their familiarity with rice.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8. Colonizing </a:t>
            </a:r>
            <a:r>
              <a:rPr lang="en-US" b="1" dirty="0"/>
              <a:t>the Carolinas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85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 smtClean="0"/>
              <a:t>8A</a:t>
            </a:r>
            <a:r>
              <a:rPr lang="en-US" altLang="en-US" dirty="0" smtClean="0"/>
              <a:t>. The </a:t>
            </a:r>
            <a:r>
              <a:rPr lang="en-US" altLang="en-US" dirty="0" smtClean="0"/>
              <a:t>Carolinas</a:t>
            </a:r>
          </a:p>
        </p:txBody>
      </p:sp>
      <p:sp>
        <p:nvSpPr>
          <p:cNvPr id="17101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4495800" cy="5410200"/>
          </a:xfrm>
        </p:spPr>
        <p:txBody>
          <a:bodyPr/>
          <a:lstStyle/>
          <a:p>
            <a:pPr eaLnBrk="1" hangingPunct="1"/>
            <a:r>
              <a:rPr lang="en-US" altLang="en-US" smtClean="0"/>
              <a:t>Barbados</a:t>
            </a:r>
          </a:p>
          <a:p>
            <a:pPr lvl="1" eaLnBrk="1" hangingPunct="1"/>
            <a:r>
              <a:rPr lang="en-US" altLang="en-US" smtClean="0"/>
              <a:t>Limestone</a:t>
            </a:r>
          </a:p>
          <a:p>
            <a:pPr lvl="1" eaLnBrk="1" hangingPunct="1"/>
            <a:r>
              <a:rPr lang="en-US" altLang="en-US" smtClean="0"/>
              <a:t>Sugarcane</a:t>
            </a:r>
          </a:p>
          <a:p>
            <a:pPr lvl="1" eaLnBrk="1" hangingPunct="1"/>
            <a:r>
              <a:rPr lang="en-US" altLang="en-US" smtClean="0"/>
              <a:t>Slavery</a:t>
            </a:r>
          </a:p>
          <a:p>
            <a:pPr eaLnBrk="1" hangingPunct="1"/>
            <a:r>
              <a:rPr lang="en-US" altLang="en-US" smtClean="0"/>
              <a:t>1663 - Carolina chartered by 8 proprietors</a:t>
            </a:r>
          </a:p>
          <a:p>
            <a:pPr eaLnBrk="1" hangingPunct="1"/>
            <a:r>
              <a:rPr lang="en-US" altLang="en-US" smtClean="0"/>
              <a:t>1670 - Charles Town (Charleston) founded by Barbadians</a:t>
            </a:r>
          </a:p>
        </p:txBody>
      </p:sp>
      <p:pic>
        <p:nvPicPr>
          <p:cNvPr id="171016" name="Picture 8" descr="carolinas-map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2057400"/>
            <a:ext cx="4876800" cy="3348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1013" name="Picture 5" descr="barbadosmap"/>
          <p:cNvPicPr>
            <a:picLocks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1676400"/>
            <a:ext cx="5105400" cy="39100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1018" name="Picture 10" descr="Charleston_opt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3800" y="2360612"/>
            <a:ext cx="5410200" cy="3279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0" y="2133600"/>
            <a:ext cx="5181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 sz="32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0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73" dur="500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76" dur="500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79" dur="500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82" dur="500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85" dur="500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88" dur="500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58" presetClass="entr" presetSubtype="0" ac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1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1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1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1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1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4" grpId="0" build="p"/>
      <p:bldP spid="171014" grpId="1" build="p"/>
      <p:bldP spid="17102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dirty="0">
                <a:hlinkClick r:id="rId2"/>
              </a:rPr>
              <a:t>Fundamental Constitutions of Carolina</a:t>
            </a:r>
            <a:endParaRPr lang="en-US" altLang="en-US" dirty="0"/>
          </a:p>
          <a:p>
            <a:pPr lvl="1"/>
            <a:r>
              <a:rPr lang="en-US" altLang="en-US" dirty="0">
                <a:hlinkClick r:id="rId3"/>
              </a:rPr>
              <a:t>John Locke</a:t>
            </a:r>
            <a:endParaRPr lang="en-US" altLang="en-US" dirty="0"/>
          </a:p>
          <a:p>
            <a:pPr lvl="1"/>
            <a:r>
              <a:rPr lang="en-US" altLang="en-US" dirty="0"/>
              <a:t>1670</a:t>
            </a:r>
          </a:p>
          <a:p>
            <a:r>
              <a:rPr lang="en-US" altLang="en-US" dirty="0" smtClean="0"/>
              <a:t>1712 </a:t>
            </a:r>
            <a:r>
              <a:rPr lang="en-US" altLang="en-US" dirty="0"/>
              <a:t>– Split into North and South Carolina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13" descr="lock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24000"/>
            <a:ext cx="3886200" cy="4898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376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Many </a:t>
            </a:r>
            <a:r>
              <a:rPr lang="en-US" dirty="0"/>
              <a:t>newcomers to Carolina were “squatters,” people who owned no land, usually down from Virginia.</a:t>
            </a:r>
          </a:p>
          <a:p>
            <a:pPr lvl="0"/>
            <a:r>
              <a:rPr lang="en-US" dirty="0"/>
              <a:t>North Carolinians developed a strong resistance to authority, due to geographic isolation from neighbors.</a:t>
            </a:r>
          </a:p>
          <a:p>
            <a:pPr lvl="0"/>
            <a:r>
              <a:rPr lang="en-US" dirty="0"/>
              <a:t>Two “flavors” of Carolinians developed: (a) aristocratic and wealthier down south around Charleston and rice &amp; indigo plantations, and (b) strong-willed and independent-minded up north on small tobacco farms</a:t>
            </a:r>
          </a:p>
          <a:p>
            <a:pPr lvl="0"/>
            <a:r>
              <a:rPr lang="en-US" dirty="0"/>
              <a:t>In 1712, North and South Carolina were officially separated.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North Carolina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2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10. Georgia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hlinkClick r:id="rId2"/>
              </a:rPr>
              <a:t>James Oglethorpe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Philanthropist (prison reform)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1732 – George II granted charter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Purposes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Refuge for debtors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hlinkClick r:id="rId3"/>
              </a:rPr>
              <a:t>Utopian experiment</a:t>
            </a:r>
            <a:endParaRPr lang="en-US" altLang="en-US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Secular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Enlightenment ideals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Defense against Spanish Florida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Utopia failed 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(</a:t>
            </a:r>
            <a:r>
              <a:rPr lang="en-US" altLang="en-US" dirty="0" smtClean="0"/>
              <a:t>human nature can be a real bugger)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1752 – Oglethorpe abandoned charter</a:t>
            </a:r>
          </a:p>
        </p:txBody>
      </p:sp>
      <p:pic>
        <p:nvPicPr>
          <p:cNvPr id="174088" name="Picture 8" descr="oglethorpe_3_lg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1676400"/>
            <a:ext cx="3230563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25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1000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1000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1000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1000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1000"/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1000"/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1000"/>
                                        <p:tgtEl>
                                          <p:spTgt spid="174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1000"/>
                                        <p:tgtEl>
                                          <p:spTgt spid="174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1000"/>
                                        <p:tgtEl>
                                          <p:spTgt spid="174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3" dur="1000"/>
                                        <p:tgtEl>
                                          <p:spTgt spid="174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Early English </a:t>
            </a:r>
            <a:r>
              <a:rPr lang="en-US" dirty="0"/>
              <a:t>attempts at colonization </a:t>
            </a:r>
            <a:r>
              <a:rPr lang="en-US" dirty="0" smtClean="0"/>
              <a:t>failed </a:t>
            </a:r>
            <a:r>
              <a:rPr lang="en-US" dirty="0"/>
              <a:t>embarrassingly. </a:t>
            </a:r>
            <a:endParaRPr lang="en-US" dirty="0" smtClean="0"/>
          </a:p>
          <a:p>
            <a:pPr lvl="1"/>
            <a:r>
              <a:rPr lang="en-US" dirty="0"/>
              <a:t> </a:t>
            </a:r>
            <a:r>
              <a:rPr lang="en-US" b="1" dirty="0"/>
              <a:t>Sir Walter Raleigh</a:t>
            </a:r>
            <a:r>
              <a:rPr lang="en-US" dirty="0"/>
              <a:t> and </a:t>
            </a:r>
            <a:r>
              <a:rPr lang="en-US" dirty="0" smtClean="0"/>
              <a:t>the </a:t>
            </a:r>
            <a:r>
              <a:rPr lang="en-US" b="1" dirty="0" smtClean="0"/>
              <a:t>Roanoke </a:t>
            </a:r>
            <a:r>
              <a:rPr lang="en-US" b="1" dirty="0"/>
              <a:t>Island Colony</a:t>
            </a:r>
            <a:r>
              <a:rPr lang="en-US" dirty="0"/>
              <a:t>, </a:t>
            </a:r>
            <a:r>
              <a:rPr lang="en-US" dirty="0" smtClean="0"/>
              <a:t>aka “</a:t>
            </a:r>
            <a:r>
              <a:rPr lang="en-US" b="1" dirty="0" smtClean="0"/>
              <a:t>The </a:t>
            </a:r>
            <a:r>
              <a:rPr lang="en-US" b="1" dirty="0"/>
              <a:t>Lost Colony</a:t>
            </a:r>
            <a:r>
              <a:rPr lang="en-US" dirty="0" smtClean="0"/>
              <a:t>.”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England comes late to the party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6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iv</a:t>
            </a:r>
            <a:r>
              <a:rPr lang="en-US" dirty="0"/>
              <a:t>. James Oglethorpe, </a:t>
            </a:r>
            <a:r>
              <a:rPr lang="en-US" dirty="0" smtClean="0"/>
              <a:t>He </a:t>
            </a:r>
            <a:r>
              <a:rPr lang="en-US" dirty="0"/>
              <a:t>saved “the Charity Colony” by his energetic leadership and by using his own fortune to help with the colony.</a:t>
            </a:r>
          </a:p>
          <a:p>
            <a:pPr lvl="0"/>
            <a:r>
              <a:rPr lang="en-US" dirty="0"/>
              <a:t>All Christians, </a:t>
            </a:r>
            <a:r>
              <a:rPr lang="en-US" b="1" dirty="0"/>
              <a:t>except Catholics</a:t>
            </a:r>
            <a:r>
              <a:rPr lang="en-US" dirty="0"/>
              <a:t>, enjoyed religious toleration, and many missionaries came to try to convert the Indians.</a:t>
            </a:r>
          </a:p>
          <a:p>
            <a:pPr lvl="0"/>
            <a:r>
              <a:rPr lang="en-US" dirty="0" smtClean="0"/>
              <a:t>Georgia </a:t>
            </a:r>
            <a:r>
              <a:rPr lang="en-US" dirty="0"/>
              <a:t>grew very slowly.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97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Population </a:t>
            </a:r>
            <a:r>
              <a:rPr lang="en-US" dirty="0"/>
              <a:t>was mushrooming.</a:t>
            </a:r>
          </a:p>
          <a:p>
            <a:pPr lvl="0"/>
            <a:r>
              <a:rPr lang="en-US" dirty="0" smtClean="0"/>
              <a:t>E</a:t>
            </a:r>
            <a:r>
              <a:rPr lang="en-US" b="1" dirty="0" smtClean="0"/>
              <a:t>nclosure</a:t>
            </a:r>
            <a:r>
              <a:rPr lang="en-US" dirty="0"/>
              <a:t> (fencing in land) for farming. This meant there was less or no land for the poor.</a:t>
            </a:r>
          </a:p>
          <a:p>
            <a:pPr lvl="0"/>
            <a:r>
              <a:rPr lang="en-US" dirty="0" smtClean="0"/>
              <a:t>P</a:t>
            </a:r>
            <a:r>
              <a:rPr lang="en-US" b="1" dirty="0" smtClean="0"/>
              <a:t>rimogeniture</a:t>
            </a:r>
            <a:r>
              <a:rPr lang="en-US" dirty="0"/>
              <a:t> = 1st born son inherits ALL father’s land. </a:t>
            </a:r>
            <a:endParaRPr lang="en-US" dirty="0" smtClean="0"/>
          </a:p>
          <a:p>
            <a:pPr lvl="0"/>
            <a:r>
              <a:rPr lang="en-US" dirty="0" smtClean="0"/>
              <a:t>By </a:t>
            </a:r>
            <a:r>
              <a:rPr lang="en-US" dirty="0"/>
              <a:t>the </a:t>
            </a:r>
            <a:r>
              <a:rPr lang="en-US" dirty="0" err="1"/>
              <a:t>1600s</a:t>
            </a:r>
            <a:r>
              <a:rPr lang="en-US" dirty="0"/>
              <a:t>, the </a:t>
            </a:r>
            <a:r>
              <a:rPr lang="en-US" b="1" dirty="0"/>
              <a:t>joint-stock company</a:t>
            </a:r>
            <a:r>
              <a:rPr lang="en-US" dirty="0"/>
              <a:t> was perfected (investors put money into the company with hopes for a good return), being a forerunner of today’s corporations.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Second time is a charm – England is ready for colonies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8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3. Reasons for Colonization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00600" y="1752600"/>
            <a:ext cx="4114800" cy="4876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Economic</a:t>
            </a:r>
          </a:p>
          <a:p>
            <a:pPr lvl="1" eaLnBrk="1" hangingPunct="1"/>
            <a:r>
              <a:rPr lang="en-US" altLang="en-US" dirty="0" smtClean="0"/>
              <a:t>Overcrowding</a:t>
            </a:r>
          </a:p>
          <a:p>
            <a:pPr lvl="2" eaLnBrk="1" hangingPunct="1"/>
            <a:r>
              <a:rPr lang="en-US" altLang="en-US" dirty="0" smtClean="0"/>
              <a:t>Enclosure movement</a:t>
            </a:r>
          </a:p>
          <a:p>
            <a:pPr lvl="1" eaLnBrk="1" hangingPunct="1"/>
            <a:r>
              <a:rPr lang="en-US" altLang="en-US" dirty="0" smtClean="0"/>
              <a:t>Unemployment</a:t>
            </a:r>
          </a:p>
          <a:p>
            <a:pPr lvl="1" eaLnBrk="1" hangingPunct="1"/>
            <a:r>
              <a:rPr lang="en-US" altLang="en-US" dirty="0" smtClean="0"/>
              <a:t>Mercantilism</a:t>
            </a:r>
          </a:p>
          <a:p>
            <a:pPr eaLnBrk="1" hangingPunct="1"/>
            <a:r>
              <a:rPr lang="en-US" altLang="en-US" dirty="0" smtClean="0"/>
              <a:t>Religious</a:t>
            </a:r>
          </a:p>
          <a:p>
            <a:pPr lvl="1" eaLnBrk="1" hangingPunct="1"/>
            <a:r>
              <a:rPr lang="en-US" altLang="en-US" dirty="0" smtClean="0"/>
              <a:t>Spread Protestantism</a:t>
            </a:r>
          </a:p>
          <a:p>
            <a:pPr lvl="1" eaLnBrk="1" hangingPunct="1"/>
            <a:r>
              <a:rPr lang="en-US" altLang="en-US" dirty="0" smtClean="0"/>
              <a:t>Puritans and Separatists</a:t>
            </a:r>
          </a:p>
        </p:txBody>
      </p:sp>
      <p:pic>
        <p:nvPicPr>
          <p:cNvPr id="6148" name="Picture 4" descr="pilgrim-father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981200"/>
            <a:ext cx="4445000" cy="3086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88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Royal colonies</a:t>
            </a:r>
            <a:r>
              <a:rPr lang="en-US" dirty="0"/>
              <a:t> were owned by the king.</a:t>
            </a:r>
          </a:p>
          <a:p>
            <a:pPr lvl="0" fontAlgn="base"/>
            <a:r>
              <a:rPr lang="en-US" b="1" dirty="0"/>
              <a:t>Proprietary colonies</a:t>
            </a:r>
            <a:r>
              <a:rPr lang="en-US" dirty="0"/>
              <a:t>, </a:t>
            </a:r>
            <a:r>
              <a:rPr lang="en-US" dirty="0" smtClean="0"/>
              <a:t>(PA, MD, DE) Land </a:t>
            </a:r>
            <a:r>
              <a:rPr lang="en-US" dirty="0"/>
              <a:t>grants from the British </a:t>
            </a:r>
            <a:r>
              <a:rPr lang="en-US" dirty="0" smtClean="0"/>
              <a:t>government to Individuals to supervise </a:t>
            </a:r>
            <a:r>
              <a:rPr lang="en-US" dirty="0"/>
              <a:t>and govern, </a:t>
            </a:r>
            <a:r>
              <a:rPr lang="en-US" dirty="0" smtClean="0"/>
              <a:t>(usually </a:t>
            </a:r>
            <a:r>
              <a:rPr lang="en-US" dirty="0"/>
              <a:t>in return for political or financial </a:t>
            </a:r>
            <a:r>
              <a:rPr lang="en-US" dirty="0" smtClean="0"/>
              <a:t>favors) </a:t>
            </a:r>
            <a:r>
              <a:rPr lang="en-US" dirty="0"/>
              <a:t>These colonial governors reported directly to the king.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Three Types of Colonies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5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Self-governing colonies (AKA Charter Colonies)</a:t>
            </a:r>
            <a:r>
              <a:rPr lang="en-US" dirty="0"/>
              <a:t>, including Rhode Island and Connecticut, formed when the king granted a charter to a joint-stock company, and the company then set up its own government independent of the crown. The king could revoke the colonial charter at any time and convert a self-governing colony into a royal colony.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0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Virginia </a:t>
            </a:r>
            <a:r>
              <a:rPr lang="en-US" b="1" dirty="0"/>
              <a:t>Company</a:t>
            </a:r>
            <a:r>
              <a:rPr lang="en-US" dirty="0"/>
              <a:t> received a charter from King James I to make a settlement in the New </a:t>
            </a:r>
            <a:r>
              <a:rPr lang="en-US" dirty="0" smtClean="0"/>
              <a:t>World. It guaranteed </a:t>
            </a:r>
            <a:r>
              <a:rPr lang="en-US" dirty="0"/>
              <a:t>settlers the same rights as Englishmen in Britain.</a:t>
            </a:r>
            <a:endParaRPr lang="en-US" dirty="0" smtClean="0"/>
          </a:p>
          <a:p>
            <a:pPr lvl="0"/>
            <a:r>
              <a:rPr lang="en-US" dirty="0" smtClean="0"/>
              <a:t>On </a:t>
            </a:r>
            <a:r>
              <a:rPr lang="en-US" dirty="0"/>
              <a:t>May 24, 1607, </a:t>
            </a:r>
            <a:r>
              <a:rPr lang="en-US" dirty="0" smtClean="0"/>
              <a:t>100 </a:t>
            </a:r>
            <a:r>
              <a:rPr lang="en-US" dirty="0"/>
              <a:t>English settlers </a:t>
            </a:r>
            <a:r>
              <a:rPr lang="en-US" dirty="0" smtClean="0"/>
              <a:t> founded Jamestown (in a swamp)</a:t>
            </a:r>
            <a:endParaRPr lang="en-US" dirty="0"/>
          </a:p>
          <a:p>
            <a:pPr lvl="0"/>
            <a:r>
              <a:rPr lang="en-US" sz="2400" dirty="0" smtClean="0"/>
              <a:t>Major Problems.</a:t>
            </a:r>
          </a:p>
          <a:p>
            <a:pPr lvl="0"/>
            <a:r>
              <a:rPr lang="en-US" sz="2400" dirty="0" smtClean="0"/>
              <a:t>Swamp = poor </a:t>
            </a:r>
            <a:r>
              <a:rPr lang="en-US" sz="2400" dirty="0"/>
              <a:t>drinking </a:t>
            </a:r>
            <a:r>
              <a:rPr lang="en-US" sz="2400" dirty="0" smtClean="0"/>
              <a:t>water, mosquitoes </a:t>
            </a:r>
            <a:r>
              <a:rPr lang="en-US" sz="2400" dirty="0"/>
              <a:t>causing malaria and yellow fever</a:t>
            </a:r>
            <a:r>
              <a:rPr lang="en-US" sz="2400" dirty="0" smtClean="0"/>
              <a:t>.</a:t>
            </a:r>
          </a:p>
          <a:p>
            <a:pPr lvl="0"/>
            <a:r>
              <a:rPr lang="en-US" sz="2400" dirty="0" smtClean="0"/>
              <a:t>Men </a:t>
            </a:r>
            <a:r>
              <a:rPr lang="en-US" sz="2400" dirty="0"/>
              <a:t>wasted time looking for gold rather than doing useful tasks (digging wells, building shelter, planting crops</a:t>
            </a:r>
            <a:r>
              <a:rPr lang="en-US" sz="2400" dirty="0" smtClean="0"/>
              <a:t>),</a:t>
            </a:r>
          </a:p>
          <a:p>
            <a:pPr lvl="0"/>
            <a:r>
              <a:rPr lang="en-US" dirty="0" smtClean="0"/>
              <a:t>T</a:t>
            </a:r>
            <a:r>
              <a:rPr lang="en-US" sz="2400" dirty="0" smtClean="0"/>
              <a:t>here </a:t>
            </a:r>
            <a:r>
              <a:rPr lang="en-US" sz="2400" dirty="0"/>
              <a:t>were zero women on the initial ship.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Hey look a Swamp!!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9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5" descr="jamestown_ma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7550" y="2674938"/>
            <a:ext cx="5176837" cy="3451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46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Jamestown’s </a:t>
            </a:r>
            <a:r>
              <a:rPr lang="en-US" dirty="0"/>
              <a:t>gold is found and it is </a:t>
            </a:r>
            <a:r>
              <a:rPr lang="en-US" b="1" dirty="0"/>
              <a:t>tobacco</a:t>
            </a:r>
            <a:r>
              <a:rPr lang="en-US" dirty="0"/>
              <a:t>.</a:t>
            </a:r>
          </a:p>
          <a:p>
            <a:pPr lvl="1"/>
            <a:r>
              <a:rPr lang="en-US" sz="2400" dirty="0" smtClean="0"/>
              <a:t>Sweet </a:t>
            </a:r>
            <a:r>
              <a:rPr lang="en-US" sz="2400" dirty="0"/>
              <a:t>tobacco </a:t>
            </a:r>
            <a:r>
              <a:rPr lang="en-US" sz="2400" dirty="0" smtClean="0"/>
              <a:t>= cash </a:t>
            </a:r>
            <a:r>
              <a:rPr lang="en-US" sz="2400" dirty="0"/>
              <a:t>crop by Europe. </a:t>
            </a:r>
            <a:endParaRPr lang="en-US" sz="2400" dirty="0" smtClean="0"/>
          </a:p>
          <a:p>
            <a:pPr lvl="1"/>
            <a:r>
              <a:rPr lang="en-US" sz="2400" dirty="0" smtClean="0"/>
              <a:t>Jamestown </a:t>
            </a:r>
            <a:r>
              <a:rPr lang="en-US" sz="2400" dirty="0"/>
              <a:t>had found its gold</a:t>
            </a:r>
            <a:r>
              <a:rPr lang="en-US" sz="2400" dirty="0" smtClean="0"/>
              <a:t>. (finally)</a:t>
            </a:r>
            <a:endParaRPr lang="en-US" sz="2400" dirty="0"/>
          </a:p>
          <a:p>
            <a:pPr lvl="1"/>
            <a:r>
              <a:rPr lang="en-US" sz="2400" dirty="0"/>
              <a:t>Tobacco created a greed for land, since it heavily depleted the soil and ruined the land.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6</a:t>
            </a:r>
            <a:r>
              <a:rPr lang="en-US" b="1" dirty="0" smtClean="0"/>
              <a:t>. Virginia</a:t>
            </a:r>
            <a:r>
              <a:rPr lang="en-US" b="1" dirty="0"/>
              <a:t>: Child of Tobacco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0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2941</TotalTime>
  <Words>682</Words>
  <Application>Microsoft Office PowerPoint</Application>
  <PresentationFormat>On-screen Show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Waveform</vt:lpstr>
      <vt:lpstr>I. English Colonial Beginnings</vt:lpstr>
      <vt:lpstr>1. England comes late to the party</vt:lpstr>
      <vt:lpstr>2. Second time is a charm – England is ready for colonies</vt:lpstr>
      <vt:lpstr>3. Reasons for Colonization</vt:lpstr>
      <vt:lpstr>4. Three Types of Colonies</vt:lpstr>
      <vt:lpstr>PowerPoint Presentation</vt:lpstr>
      <vt:lpstr>5. Hey look a Swamp!!</vt:lpstr>
      <vt:lpstr>PowerPoint Presentation</vt:lpstr>
      <vt:lpstr>6. Virginia: Child of Tobacco </vt:lpstr>
      <vt:lpstr>6A Virginia self government</vt:lpstr>
      <vt:lpstr>7. Maryland</vt:lpstr>
      <vt:lpstr>PowerPoint Presentation</vt:lpstr>
      <vt:lpstr>Maryland</vt:lpstr>
      <vt:lpstr>7A. Maryland and Catholicism</vt:lpstr>
      <vt:lpstr>8. Colonizing the Carolinas </vt:lpstr>
      <vt:lpstr>8A. The Carolinas</vt:lpstr>
      <vt:lpstr>PowerPoint Presentation</vt:lpstr>
      <vt:lpstr>9. North Carolina</vt:lpstr>
      <vt:lpstr>10. Georgia</vt:lpstr>
      <vt:lpstr>PowerPoint Presentation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English Colonial Beginnings</dc:title>
  <dc:creator>Tobin, Michael R</dc:creator>
  <cp:lastModifiedBy>Tobin, Michael R</cp:lastModifiedBy>
  <cp:revision>13</cp:revision>
  <dcterms:created xsi:type="dcterms:W3CDTF">2014-09-15T20:57:06Z</dcterms:created>
  <dcterms:modified xsi:type="dcterms:W3CDTF">2014-09-19T14:28:34Z</dcterms:modified>
</cp:coreProperties>
</file>