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80" r:id="rId5"/>
    <p:sldId id="259" r:id="rId6"/>
    <p:sldId id="261" r:id="rId7"/>
    <p:sldId id="262" r:id="rId8"/>
    <p:sldId id="282" r:id="rId9"/>
    <p:sldId id="263" r:id="rId10"/>
    <p:sldId id="264" r:id="rId11"/>
    <p:sldId id="265" r:id="rId12"/>
    <p:sldId id="281" r:id="rId13"/>
    <p:sldId id="267" r:id="rId14"/>
    <p:sldId id="269" r:id="rId15"/>
    <p:sldId id="268" r:id="rId16"/>
    <p:sldId id="271" r:id="rId17"/>
    <p:sldId id="272" r:id="rId18"/>
    <p:sldId id="274" r:id="rId19"/>
    <p:sldId id="299" r:id="rId20"/>
    <p:sldId id="275" r:id="rId21"/>
    <p:sldId id="270" r:id="rId22"/>
    <p:sldId id="276" r:id="rId23"/>
    <p:sldId id="298" r:id="rId24"/>
    <p:sldId id="284" r:id="rId25"/>
    <p:sldId id="283" r:id="rId26"/>
    <p:sldId id="285" r:id="rId27"/>
    <p:sldId id="287" r:id="rId28"/>
    <p:sldId id="289" r:id="rId29"/>
    <p:sldId id="288" r:id="rId30"/>
    <p:sldId id="290" r:id="rId31"/>
    <p:sldId id="291" r:id="rId32"/>
    <p:sldId id="295" r:id="rId33"/>
    <p:sldId id="297" r:id="rId34"/>
    <p:sldId id="292" r:id="rId35"/>
    <p:sldId id="293" r:id="rId36"/>
    <p:sldId id="300" r:id="rId37"/>
    <p:sldId id="301" r:id="rId38"/>
    <p:sldId id="302" r:id="rId39"/>
    <p:sldId id="314" r:id="rId40"/>
    <p:sldId id="303" r:id="rId41"/>
    <p:sldId id="305" r:id="rId42"/>
    <p:sldId id="304" r:id="rId43"/>
    <p:sldId id="307" r:id="rId44"/>
    <p:sldId id="306" r:id="rId45"/>
    <p:sldId id="311" r:id="rId46"/>
    <p:sldId id="308" r:id="rId47"/>
    <p:sldId id="313" r:id="rId48"/>
    <p:sldId id="309" r:id="rId49"/>
    <p:sldId id="31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D6436-EEBA-4394-954C-EE2CDB3E39D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276D-B447-4848-9DA5-100728A2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8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E169-903B-4250-828B-65033C8A4D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6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D687E-9E41-4D52-8E70-4ECC02116F9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Henretta, </a:t>
            </a:r>
            <a:r>
              <a:rPr lang="en-US" altLang="en-US" b="1" i="1"/>
              <a:t>America’s History</a:t>
            </a:r>
            <a:r>
              <a:rPr lang="en-US" altLang="en-US" b="1"/>
              <a:t> 5e</a:t>
            </a:r>
            <a:r>
              <a:rPr lang="en-US" altLang="en-US"/>
              <a:t> from http://www.bedfordstmartins.com/mapcentral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95BCA-C9A9-4DD1-ADE6-8BB8DB47D73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Faragher, </a:t>
            </a:r>
            <a:r>
              <a:rPr lang="en-US" altLang="en-US" u="sng"/>
              <a:t>Out of Many</a:t>
            </a:r>
            <a:r>
              <a:rPr lang="en-US" altLang="en-US"/>
              <a:t>, 3</a:t>
            </a:r>
            <a:r>
              <a:rPr lang="en-US" altLang="en-US" baseline="30000"/>
              <a:t>rd</a:t>
            </a:r>
            <a:r>
              <a:rPr lang="en-US" altLang="en-US"/>
              <a:t> Ed.; http://wps.prenhall.com/hss_faragher_outofmany_ap/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9654D-3BF9-4EAB-A186-5826B5DB7C4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Faragher, </a:t>
            </a:r>
            <a:r>
              <a:rPr lang="en-US" altLang="en-US" u="sng"/>
              <a:t>Out of Many</a:t>
            </a:r>
            <a:r>
              <a:rPr lang="en-US" altLang="en-US"/>
              <a:t>, 3</a:t>
            </a:r>
            <a:r>
              <a:rPr lang="en-US" altLang="en-US" baseline="30000"/>
              <a:t>rd</a:t>
            </a:r>
            <a:r>
              <a:rPr lang="en-US" altLang="en-US"/>
              <a:t> Ed.; http://wps.prenhall.com/hss_faragher_outofmany_ap/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6EDD78E-BD75-49B2-B399-81DB4A3D807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192392-8037-4742-B6B8-F7546D1C28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%10Chp02-01p036.gif%20%20%20%20%20%20%20%20%20%20%20%20%20%20%20%20%20%20%20%20%20%20%20%20%20%20%20%20%20%20%20%20%20%20%20%20%20%20%20%20%20%20%20%20%20%20%2000070FA5%0cMacintosh%20HD%20%20%20%20%20%20%20%20%20%20%20%20%20%20%20%20%20%20%20ABA78158: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%10Chp02-03p039.gif%20%20%20%20%20%20%20%20%20%20%20%20%20%20%20%20%20%20%20%20%20%20%20%20%20%20%20%20%20%20%20%20%20%20%20%20%20%20%20%20%20%20%20%20%20%20%2000070FA5%0cMacintosh%20HD%20%20%20%20%20%20%20%20%20%20%20%20%20%20%20%20%20%20%20ABA78158: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1:</a:t>
            </a:r>
            <a:br>
              <a:rPr lang="en-US" dirty="0" smtClean="0"/>
            </a:br>
            <a:r>
              <a:rPr lang="en-US" dirty="0" smtClean="0"/>
              <a:t>New World Beginnings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33,000 BC – AD 1769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Mayans (Central America)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953000"/>
            <a:ext cx="8458200" cy="152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altLang="en-US" sz="3600" dirty="0" smtClean="0"/>
          </a:p>
          <a:p>
            <a:pPr marL="365760" lvl="2"/>
            <a:r>
              <a:rPr lang="en-US" sz="3200" dirty="0" smtClean="0"/>
              <a:t>Mayas: Yucatan Peninsula, with their step pyramids.</a:t>
            </a:r>
            <a:endParaRPr lang="en-US" sz="2400" dirty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63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z="2700" dirty="0" smtClean="0"/>
          </a:p>
        </p:txBody>
      </p:sp>
      <p:pic>
        <p:nvPicPr>
          <p:cNvPr id="6149" name="Picture 5" descr="mayans-dec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83" y="0"/>
            <a:ext cx="7010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9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marL="365760" lvl="2"/>
            <a:r>
              <a:rPr lang="en-US" sz="3600" dirty="0"/>
              <a:t>Aztecs: Mexico, with step pyramids and huge sacrifices of conquered peoples.</a:t>
            </a:r>
            <a:endParaRPr lang="en-US" sz="2800" dirty="0"/>
          </a:p>
          <a:p>
            <a:pPr eaLnBrk="1" hangingPunct="1"/>
            <a:endParaRPr lang="en-US" altLang="en-US" dirty="0" smtClean="0"/>
          </a:p>
        </p:txBody>
      </p:sp>
      <p:sp>
        <p:nvSpPr>
          <p:cNvPr id="7172" name="Content Placeholder 3"/>
          <p:cNvSpPr>
            <a:spLocks noGrp="1"/>
          </p:cNvSpPr>
          <p:nvPr>
            <p:ph sz="half" idx="4294967295"/>
          </p:nvPr>
        </p:nvSpPr>
        <p:spPr>
          <a:xfrm>
            <a:off x="46863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3" name="Picture 5" descr="aztecs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89" y="457200"/>
            <a:ext cx="429114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3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III. The Earliest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33,000 BC – AD 1769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Development </a:t>
            </a:r>
            <a:r>
              <a:rPr lang="en-US" sz="2800" dirty="0"/>
              <a:t>of  </a:t>
            </a:r>
            <a:r>
              <a:rPr lang="en-US" sz="2800" b="1" dirty="0"/>
              <a:t>maize</a:t>
            </a:r>
            <a:r>
              <a:rPr lang="en-US" sz="2800" dirty="0"/>
              <a:t> around 5,000 B.C. in Mexico was revolutionary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people didn't have to be hunter-gatherers, they could settle down and be farmers.</a:t>
            </a:r>
          </a:p>
          <a:p>
            <a:pPr lvl="1"/>
            <a:r>
              <a:rPr lang="en-US" sz="2800" dirty="0" smtClean="0"/>
              <a:t>This </a:t>
            </a:r>
            <a:r>
              <a:rPr lang="en-US" sz="2800" dirty="0"/>
              <a:t>fact gave rise to towns and then cities.</a:t>
            </a:r>
          </a:p>
          <a:p>
            <a:pPr lvl="1"/>
            <a:r>
              <a:rPr lang="en-US" sz="2800" dirty="0"/>
              <a:t>Corn arrived in the present day U.S. around 1,200 B.C.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1. Maize (corn)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Maize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4294967295"/>
          </p:nvPr>
        </p:nvSpPr>
        <p:spPr>
          <a:xfrm>
            <a:off x="46863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7" name="Picture 5" descr="ma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0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1st </a:t>
            </a:r>
            <a:r>
              <a:rPr lang="en-US" sz="2400" dirty="0"/>
              <a:t>American corn growers.</a:t>
            </a:r>
            <a:endParaRPr lang="en-US" sz="1800" dirty="0"/>
          </a:p>
          <a:p>
            <a:pPr lvl="1"/>
            <a:r>
              <a:rPr lang="en-US" sz="2400" dirty="0" smtClean="0"/>
              <a:t>Lived </a:t>
            </a:r>
            <a:r>
              <a:rPr lang="en-US" sz="2400" dirty="0"/>
              <a:t>in adobe houses (dried mud) and pueblos ("villages" in Spanish). Pueblos are villages of cubicle shaped adobe houses, stacked one on top the other and often beneath cliffs.</a:t>
            </a:r>
            <a:endParaRPr lang="en-US" sz="1800" dirty="0"/>
          </a:p>
          <a:p>
            <a:pPr lvl="1"/>
            <a:r>
              <a:rPr lang="en-US" sz="2400" dirty="0" smtClean="0"/>
              <a:t>Had </a:t>
            </a:r>
            <a:r>
              <a:rPr lang="en-US" sz="2400" dirty="0"/>
              <a:t>elaborate irrigation systems to draw water away from rivers to grown corn.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/>
              <a:t>2. </a:t>
            </a:r>
            <a:r>
              <a:rPr lang="en-US" sz="3600" b="1" dirty="0"/>
              <a:t>Pueblo </a:t>
            </a:r>
            <a:r>
              <a:rPr lang="en-US" sz="3600" b="1" dirty="0" smtClean="0"/>
              <a:t>Indians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68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Pueblo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863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5" name="Picture 8" descr="pueb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9723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4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upload.wikimedia.org/wikipedia/commons/4/4f/Mesaverde_cliffpalace_20030914.7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61443"/>
            <a:ext cx="7772399" cy="68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2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400" dirty="0" smtClean="0"/>
              <a:t>Flourishing </a:t>
            </a:r>
            <a:r>
              <a:rPr lang="en-US" altLang="en-US" sz="2400" dirty="0"/>
              <a:t>culture between 900 and 1350.</a:t>
            </a:r>
          </a:p>
          <a:p>
            <a:pPr lvl="1"/>
            <a:r>
              <a:rPr lang="en-US" sz="2400" dirty="0" smtClean="0"/>
              <a:t>Built </a:t>
            </a:r>
            <a:r>
              <a:rPr lang="en-US" sz="2400" dirty="0"/>
              <a:t>huge ceremonial and burial mounds and were located in the </a:t>
            </a:r>
            <a:r>
              <a:rPr lang="en-US" altLang="en-US" sz="2400" dirty="0"/>
              <a:t>of the Mississippi </a:t>
            </a:r>
            <a:r>
              <a:rPr lang="en-US" altLang="en-US" sz="2400" dirty="0" smtClean="0"/>
              <a:t>Valley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and  </a:t>
            </a:r>
            <a:r>
              <a:rPr lang="en-US" sz="2400" dirty="0" smtClean="0"/>
              <a:t>Ohio </a:t>
            </a:r>
            <a:r>
              <a:rPr lang="en-US" sz="2400" dirty="0"/>
              <a:t>Valley.</a:t>
            </a:r>
            <a:endParaRPr lang="en-US" sz="1800" dirty="0"/>
          </a:p>
          <a:p>
            <a:pPr lvl="1"/>
            <a:r>
              <a:rPr lang="en-US" sz="2400" dirty="0"/>
              <a:t>Cahokia, near East St. Louis today, held 40,000 people.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/>
              <a:t>3. Mound Builders </a:t>
            </a:r>
            <a:r>
              <a:rPr lang="en-US" sz="4400" dirty="0"/>
              <a:t>- </a:t>
            </a:r>
            <a:r>
              <a:rPr lang="en-US" altLang="en-US" sz="3600" dirty="0"/>
              <a:t>The Cahokia people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1.bp.blogspot.com/_vLR6HTgld4U/TMiBeR6RfpI/AAAAAAAAACI/tXqcyWeWwKs/s1600/Mound+Bui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69306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0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Theory </a:t>
            </a:r>
            <a:r>
              <a:rPr lang="en-US" dirty="0"/>
              <a:t>of </a:t>
            </a:r>
            <a:r>
              <a:rPr lang="en-US" b="1" dirty="0" smtClean="0"/>
              <a:t>Pangaea: </a:t>
            </a: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continents were once </a:t>
            </a:r>
            <a:r>
              <a:rPr lang="en-US" dirty="0" smtClean="0"/>
              <a:t>one </a:t>
            </a:r>
            <a:r>
              <a:rPr lang="en-US" dirty="0"/>
              <a:t>mega-continent. </a:t>
            </a:r>
            <a:endParaRPr lang="en-US" dirty="0" smtClean="0"/>
          </a:p>
          <a:p>
            <a:pPr lvl="0"/>
            <a:r>
              <a:rPr lang="en-US" dirty="0" smtClean="0"/>
              <a:t>Geologic </a:t>
            </a:r>
            <a:r>
              <a:rPr lang="en-US" dirty="0"/>
              <a:t>forces of continental plates created the Appalachian and Rocky Mountains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Shaping of 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 smtClean="0"/>
              <a:t>Three </a:t>
            </a:r>
            <a:r>
              <a:rPr lang="en-US" sz="2400" b="1" dirty="0"/>
              <a:t>sister</a:t>
            </a:r>
            <a:r>
              <a:rPr lang="en-US" sz="2400" dirty="0"/>
              <a:t> </a:t>
            </a:r>
            <a:r>
              <a:rPr lang="en-US" sz="2400" dirty="0" smtClean="0"/>
              <a:t>farming: </a:t>
            </a:r>
            <a:r>
              <a:rPr lang="en-US" sz="2400" dirty="0"/>
              <a:t>corn, beans, and </a:t>
            </a:r>
            <a:r>
              <a:rPr lang="en-US" sz="2400" dirty="0" smtClean="0"/>
              <a:t>squash</a:t>
            </a:r>
            <a:endParaRPr lang="en-US" sz="1800" dirty="0"/>
          </a:p>
          <a:p>
            <a:pPr lvl="1"/>
            <a:r>
              <a:rPr lang="en-US" dirty="0" smtClean="0"/>
              <a:t>Had </a:t>
            </a:r>
            <a:r>
              <a:rPr lang="en-US" dirty="0"/>
              <a:t>the best (most diverse) diet of all North American Indians </a:t>
            </a:r>
            <a:endParaRPr lang="en-US" dirty="0" smtClean="0"/>
          </a:p>
          <a:p>
            <a:pPr lvl="1"/>
            <a:r>
              <a:rPr lang="en-US" b="1" dirty="0" smtClean="0"/>
              <a:t>Cherokee</a:t>
            </a:r>
            <a:r>
              <a:rPr lang="en-US" b="1" dirty="0"/>
              <a:t>, Creek, Choctaw</a:t>
            </a:r>
            <a:r>
              <a:rPr lang="en-US" dirty="0"/>
              <a:t>(South) and </a:t>
            </a:r>
            <a:r>
              <a:rPr lang="en-US" b="1" dirty="0"/>
              <a:t>Iroquois</a:t>
            </a:r>
            <a:r>
              <a:rPr lang="en-US" dirty="0"/>
              <a:t> (North).</a:t>
            </a:r>
            <a:endParaRPr lang="en-US" sz="1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4. Eastern </a:t>
            </a:r>
            <a:r>
              <a:rPr lang="en-US" sz="4000" dirty="0" smtClean="0"/>
              <a:t>Indians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70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mtClean="0"/>
              <a:t>The “Three Sisters”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sz="half" idx="4294967295"/>
          </p:nvPr>
        </p:nvSpPr>
        <p:spPr>
          <a:xfrm>
            <a:off x="46863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1" name="Picture 5" descr="3sisters-main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876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5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/>
              <a:t>Hiawatha</a:t>
            </a:r>
            <a:r>
              <a:rPr lang="en-US" sz="2400" dirty="0"/>
              <a:t> was the legendary leader of the group.</a:t>
            </a:r>
            <a:endParaRPr lang="en-US" sz="1800" dirty="0"/>
          </a:p>
          <a:p>
            <a:pPr lvl="1"/>
            <a:r>
              <a:rPr lang="en-US" sz="2400" dirty="0" smtClean="0"/>
              <a:t>5 </a:t>
            </a:r>
            <a:r>
              <a:rPr lang="en-US" sz="2400" dirty="0"/>
              <a:t>tribes in New York state.</a:t>
            </a:r>
            <a:endParaRPr lang="en-US" sz="1800" dirty="0"/>
          </a:p>
          <a:p>
            <a:pPr lvl="1"/>
            <a:r>
              <a:rPr lang="en-US" sz="2400" dirty="0" smtClean="0"/>
              <a:t>matrilineal </a:t>
            </a:r>
            <a:r>
              <a:rPr lang="en-US" sz="2400" dirty="0"/>
              <a:t>as authority and possessions passed down through the female line.</a:t>
            </a:r>
            <a:endParaRPr lang="en-US" sz="1800" dirty="0"/>
          </a:p>
          <a:p>
            <a:pPr lvl="1"/>
            <a:r>
              <a:rPr lang="en-US" sz="2400" dirty="0"/>
              <a:t>Each tribe kept their independence, but met </a:t>
            </a:r>
            <a:r>
              <a:rPr lang="en-US" sz="2400" dirty="0" smtClean="0"/>
              <a:t>to </a:t>
            </a:r>
            <a:r>
              <a:rPr lang="en-US" sz="2400" dirty="0"/>
              <a:t>discuss matters of common interest, like war/defense.</a:t>
            </a:r>
            <a:endParaRPr lang="en-US" sz="1800" dirty="0"/>
          </a:p>
          <a:p>
            <a:pPr lvl="1"/>
            <a:r>
              <a:rPr lang="en-US" sz="2400" dirty="0"/>
              <a:t>This was not the norm. Usually, Indians were scattered and separated (and thus weak).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/>
              <a:t>5. Iroquois Confederation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950762"/>
              </p:ext>
            </p:extLst>
          </p:nvPr>
        </p:nvGraphicFramePr>
        <p:xfrm>
          <a:off x="698500" y="2247900"/>
          <a:ext cx="7747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500"/>
                <a:gridCol w="3873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Native Americans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Europeans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Tribal Ownership</a:t>
                      </a:r>
                      <a:r>
                        <a:rPr lang="en-US" sz="2400" baseline="0" dirty="0" smtClean="0"/>
                        <a:t> land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Private</a:t>
                      </a:r>
                      <a:r>
                        <a:rPr lang="en-US" sz="2400" baseline="0" dirty="0" smtClean="0"/>
                        <a:t> Property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Animistic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Monotheistic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Nature Sacred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Nature given for</a:t>
                      </a:r>
                      <a:r>
                        <a:rPr lang="en-US" sz="2400" baseline="0" dirty="0" smtClean="0"/>
                        <a:t> mans Use by God (Genesis)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Concept of Money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love </a:t>
                      </a:r>
                      <a:r>
                        <a:rPr lang="en-US" sz="2400" dirty="0" err="1" smtClean="0"/>
                        <a:t>GOOOOOLLLLLDDDD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Conflicting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IV-V.</a:t>
            </a:r>
            <a:r>
              <a:rPr lang="en-US" b="1" dirty="0" smtClean="0"/>
              <a:t> Indirect </a:t>
            </a:r>
            <a:r>
              <a:rPr lang="en-US" b="1" dirty="0"/>
              <a:t>Discoverers of the New World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Around </a:t>
            </a:r>
            <a:r>
              <a:rPr lang="en-US" sz="2400" dirty="0"/>
              <a:t>1000 </a:t>
            </a:r>
            <a:r>
              <a:rPr lang="en-US" sz="2400" dirty="0" smtClean="0"/>
              <a:t>AD They </a:t>
            </a:r>
            <a:r>
              <a:rPr lang="en-US" sz="2400" dirty="0"/>
              <a:t>landed in </a:t>
            </a:r>
            <a:r>
              <a:rPr lang="en-US" sz="2400" b="1" dirty="0" smtClean="0"/>
              <a:t>Newfoundland</a:t>
            </a:r>
            <a:r>
              <a:rPr lang="en-US" sz="2400" dirty="0"/>
              <a:t> or </a:t>
            </a:r>
            <a:r>
              <a:rPr lang="en-US" sz="2400" b="1" dirty="0"/>
              <a:t>Vinland</a:t>
            </a:r>
            <a:r>
              <a:rPr lang="en-US" sz="2400" dirty="0"/>
              <a:t> (because of all the vines).</a:t>
            </a:r>
            <a:endParaRPr lang="en-US" sz="1800" dirty="0"/>
          </a:p>
          <a:p>
            <a:pPr lvl="1"/>
            <a:r>
              <a:rPr lang="en-US" sz="2400" dirty="0" smtClean="0"/>
              <a:t>Led </a:t>
            </a:r>
            <a:r>
              <a:rPr lang="en-US" sz="2400" dirty="0"/>
              <a:t>by </a:t>
            </a:r>
            <a:r>
              <a:rPr lang="en-US" sz="2400" b="1" dirty="0"/>
              <a:t>Erik the Red</a:t>
            </a:r>
            <a:r>
              <a:rPr lang="en-US" sz="2400" dirty="0"/>
              <a:t> and </a:t>
            </a:r>
            <a:r>
              <a:rPr lang="en-US" sz="2400" b="1" dirty="0"/>
              <a:t>Leif Erikson</a:t>
            </a:r>
            <a:r>
              <a:rPr lang="en-US" sz="2400" dirty="0"/>
              <a:t>.</a:t>
            </a:r>
            <a:endParaRPr lang="en-US" sz="1800" dirty="0"/>
          </a:p>
          <a:p>
            <a:pPr lvl="1"/>
            <a:r>
              <a:rPr lang="en-US" sz="2400" dirty="0" smtClean="0"/>
              <a:t>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First Europeans: Norse (Vikings)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Christian </a:t>
            </a:r>
            <a:r>
              <a:rPr lang="en-US" dirty="0" smtClean="0"/>
              <a:t>Crusades created </a:t>
            </a:r>
            <a:r>
              <a:rPr lang="en-US" dirty="0"/>
              <a:t>a sweet-tooth where Europeans wanted the spices of the exotic East</a:t>
            </a:r>
            <a:r>
              <a:rPr lang="en-US" dirty="0" smtClean="0"/>
              <a:t>.</a:t>
            </a:r>
          </a:p>
          <a:p>
            <a:pPr lvl="0"/>
            <a:r>
              <a:rPr lang="en-US" b="1" dirty="0"/>
              <a:t>Marco Polo</a:t>
            </a:r>
            <a:r>
              <a:rPr lang="en-US" dirty="0"/>
              <a:t> traveled to China and stirred up a storm of European interest.</a:t>
            </a:r>
            <a:endParaRPr lang="en-US" sz="1800" dirty="0"/>
          </a:p>
          <a:p>
            <a:pPr lvl="0"/>
            <a:r>
              <a:rPr lang="en-US" dirty="0" smtClean="0"/>
              <a:t>Asia </a:t>
            </a:r>
            <a:r>
              <a:rPr lang="en-US" dirty="0"/>
              <a:t>to </a:t>
            </a:r>
            <a:r>
              <a:rPr lang="en-US" dirty="0" smtClean="0"/>
              <a:t>Europe overland trade flourished.</a:t>
            </a:r>
          </a:p>
          <a:p>
            <a:pPr lvl="0"/>
            <a:r>
              <a:rPr lang="en-US" dirty="0" smtClean="0"/>
              <a:t>This </a:t>
            </a:r>
            <a:r>
              <a:rPr lang="en-US" dirty="0"/>
              <a:t>initiated new exploration </a:t>
            </a:r>
            <a:r>
              <a:rPr lang="en-US" dirty="0" smtClean="0"/>
              <a:t>in </a:t>
            </a:r>
            <a:r>
              <a:rPr lang="en-US" dirty="0"/>
              <a:t>hopes of an easier (all water) route.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European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Slave </a:t>
            </a:r>
            <a:r>
              <a:rPr lang="en-US" sz="2400" dirty="0"/>
              <a:t>traders </a:t>
            </a:r>
            <a:r>
              <a:rPr lang="en-US" sz="2400" dirty="0" smtClean="0"/>
              <a:t>along </a:t>
            </a:r>
            <a:r>
              <a:rPr lang="en-US" sz="2400" dirty="0"/>
              <a:t>the West African </a:t>
            </a:r>
            <a:r>
              <a:rPr lang="en-US" sz="2400" dirty="0" smtClean="0"/>
              <a:t>coast busted </a:t>
            </a:r>
            <a:r>
              <a:rPr lang="en-US" sz="2400" dirty="0"/>
              <a:t>up tribes and families in order to squelch any possible uprising.</a:t>
            </a:r>
            <a:endParaRPr lang="en-US" sz="1800" dirty="0"/>
          </a:p>
          <a:p>
            <a:pPr lvl="1"/>
            <a:r>
              <a:rPr lang="en-US" sz="2400" dirty="0"/>
              <a:t>Slaves </a:t>
            </a:r>
            <a:r>
              <a:rPr lang="en-US" sz="2400" dirty="0" smtClean="0"/>
              <a:t>went to Portuguese sugar </a:t>
            </a:r>
            <a:r>
              <a:rPr lang="en-US" sz="2400" dirty="0"/>
              <a:t>plantations </a:t>
            </a:r>
            <a:r>
              <a:rPr lang="en-US" sz="2400" dirty="0" smtClean="0"/>
              <a:t>on </a:t>
            </a:r>
            <a:r>
              <a:rPr lang="en-US" sz="2400" dirty="0"/>
              <a:t>the tropical islands off Africa's coast.</a:t>
            </a:r>
            <a:endParaRPr lang="en-US" sz="1800" dirty="0"/>
          </a:p>
          <a:p>
            <a:pPr lvl="1"/>
            <a:r>
              <a:rPr lang="en-US" sz="2400" dirty="0"/>
              <a:t>Spain </a:t>
            </a:r>
            <a:r>
              <a:rPr lang="en-US" sz="2400" dirty="0" smtClean="0"/>
              <a:t>wanted to match Portugal’s success </a:t>
            </a:r>
            <a:r>
              <a:rPr lang="en-US" sz="2400" dirty="0"/>
              <a:t>with exploration and </a:t>
            </a:r>
            <a:r>
              <a:rPr lang="en-US" sz="2400" dirty="0" smtClean="0"/>
              <a:t>slaving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4. Slave </a:t>
            </a:r>
            <a:r>
              <a:rPr lang="en-US" dirty="0"/>
              <a:t>trade </a:t>
            </a:r>
            <a:r>
              <a:rPr lang="en-US" dirty="0" smtClean="0"/>
              <a:t>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VI.</a:t>
            </a:r>
            <a:r>
              <a:rPr lang="en-US" b="1" dirty="0" smtClean="0"/>
              <a:t> Columbus comes upon a New </a:t>
            </a:r>
            <a:r>
              <a:rPr lang="en-US" b="1" dirty="0"/>
              <a:t>World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most famous case of getting lost in human history”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Funded By: </a:t>
            </a:r>
            <a:r>
              <a:rPr lang="en-US" b="1" dirty="0" smtClean="0"/>
              <a:t>Isabella</a:t>
            </a:r>
            <a:r>
              <a:rPr lang="en-US" dirty="0"/>
              <a:t> and </a:t>
            </a:r>
            <a:r>
              <a:rPr lang="en-US" b="1" dirty="0"/>
              <a:t>Ferdinand</a:t>
            </a:r>
            <a:r>
              <a:rPr lang="en-US" dirty="0"/>
              <a:t> </a:t>
            </a:r>
            <a:r>
              <a:rPr lang="en-US" dirty="0" smtClean="0"/>
              <a:t>of Spain</a:t>
            </a:r>
            <a:endParaRPr lang="en-US" sz="1800" dirty="0"/>
          </a:p>
          <a:p>
            <a:pPr lvl="0"/>
            <a:r>
              <a:rPr lang="en-US" dirty="0" smtClean="0"/>
              <a:t>Goal: reach </a:t>
            </a:r>
            <a:r>
              <a:rPr lang="en-US" dirty="0"/>
              <a:t>the East (East Indies) by sailing west, </a:t>
            </a:r>
            <a:r>
              <a:rPr lang="en-US" dirty="0" smtClean="0"/>
              <a:t>bypassing </a:t>
            </a:r>
            <a:r>
              <a:rPr lang="en-US" dirty="0"/>
              <a:t>the around-Africa route that Portugal monopolized.</a:t>
            </a:r>
            <a:endParaRPr lang="en-US" sz="1800" dirty="0"/>
          </a:p>
          <a:p>
            <a:pPr lvl="0"/>
            <a:r>
              <a:rPr lang="en-US" dirty="0" err="1" smtClean="0"/>
              <a:t>Ooops</a:t>
            </a:r>
            <a:r>
              <a:rPr lang="en-US" dirty="0" smtClean="0"/>
              <a:t>: He </a:t>
            </a:r>
            <a:r>
              <a:rPr lang="en-US" dirty="0"/>
              <a:t>misjudged the size of the Earth </a:t>
            </a:r>
            <a:r>
              <a:rPr lang="en-US" dirty="0" smtClean="0"/>
              <a:t>by about 66%</a:t>
            </a:r>
            <a:endParaRPr lang="en-US" sz="1800" dirty="0"/>
          </a:p>
          <a:p>
            <a:pPr lvl="0"/>
            <a:r>
              <a:rPr lang="en-US" dirty="0" smtClean="0"/>
              <a:t>Assumed </a:t>
            </a:r>
            <a:r>
              <a:rPr lang="en-US" dirty="0"/>
              <a:t>he'd made it to the East Indies and therefore mistook the people as "</a:t>
            </a:r>
            <a:r>
              <a:rPr lang="en-US" b="1" dirty="0"/>
              <a:t>Indians</a:t>
            </a:r>
            <a:r>
              <a:rPr lang="en-US" dirty="0"/>
              <a:t>."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Christopher Columbus’ expedition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That sounded like Earth Science, so here is Pangea</a:t>
            </a:r>
            <a:endParaRPr lang="en-US" sz="4400" dirty="0"/>
          </a:p>
        </p:txBody>
      </p:sp>
      <p:pic>
        <p:nvPicPr>
          <p:cNvPr id="1026" name="Picture 2" descr="https://encrypted-tbn2.gstatic.com/images?q=tbn:ANd9GcRfnii4A0aSS54TCigztcF5VL-Sgiv-jzYa2kudu85GIDyJT3Z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19800" cy="41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VII.</a:t>
            </a:r>
            <a:r>
              <a:rPr lang="en-US" b="1" dirty="0" smtClean="0"/>
              <a:t> When Worlds Collide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Europe </a:t>
            </a:r>
            <a:r>
              <a:rPr lang="en-US" sz="2400" dirty="0"/>
              <a:t>would provide the market, capital, technology.</a:t>
            </a:r>
            <a:endParaRPr lang="en-US" sz="1800" dirty="0"/>
          </a:p>
          <a:p>
            <a:pPr lvl="1"/>
            <a:r>
              <a:rPr lang="en-US" sz="2400" dirty="0"/>
              <a:t>Africa would provide the labor.</a:t>
            </a:r>
            <a:endParaRPr lang="en-US" sz="1800" dirty="0"/>
          </a:p>
          <a:p>
            <a:pPr lvl="1"/>
            <a:r>
              <a:rPr lang="en-US" sz="2400" dirty="0"/>
              <a:t>The New World would provide the raw materials </a:t>
            </a:r>
            <a:r>
              <a:rPr lang="en-US" sz="2400" dirty="0" smtClean="0"/>
              <a:t>From </a:t>
            </a:r>
            <a:r>
              <a:rPr lang="en-US" sz="2400" dirty="0"/>
              <a:t>the New World (America) to the Old</a:t>
            </a:r>
            <a:endParaRPr lang="en-US" sz="1800" dirty="0"/>
          </a:p>
          <a:p>
            <a:pPr lvl="2"/>
            <a:r>
              <a:rPr lang="en-US" dirty="0"/>
              <a:t>corn, potatoes, tobacco, beans, peppers, manioc, pumpkin, squash, tomato, wild rice, etc.</a:t>
            </a:r>
            <a:endParaRPr lang="en-US" sz="1600" dirty="0"/>
          </a:p>
          <a:p>
            <a:pPr lvl="2"/>
            <a:r>
              <a:rPr lang="en-US" dirty="0"/>
              <a:t>also, syphilis</a:t>
            </a:r>
            <a:endParaRPr lang="en-US" sz="1600" dirty="0"/>
          </a:p>
          <a:p>
            <a:pPr lvl="1"/>
            <a:r>
              <a:rPr lang="en-US" sz="2400" dirty="0"/>
              <a:t>From the Old World to the New</a:t>
            </a:r>
            <a:endParaRPr lang="en-US" sz="1800" dirty="0"/>
          </a:p>
          <a:p>
            <a:pPr lvl="2"/>
            <a:r>
              <a:rPr lang="en-US" dirty="0"/>
              <a:t>cows, pigs, horses, wheat, sugar cane, apples, cabbage, citrus, carrots, Kentucky bluegrass, etc.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Columbian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3600"/>
              <a:t>The Columbian Exchange </a:t>
            </a:r>
          </a:p>
        </p:txBody>
      </p:sp>
      <p:pic>
        <p:nvPicPr>
          <p:cNvPr id="45059" name="Picture 3" descr="202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92964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92150" lvl="2" indent="-457200"/>
            <a:r>
              <a:rPr lang="en-US" sz="2400" dirty="0"/>
              <a:t>An estimated 90% of all pre-Columbus Indians died, mostly due to disease</a:t>
            </a:r>
          </a:p>
          <a:p>
            <a:pPr marL="692150" lvl="2" indent="-457200"/>
            <a:r>
              <a:rPr lang="en-US" sz="2400" dirty="0"/>
              <a:t>The Indians had no immunities in their systems built up over </a:t>
            </a:r>
            <a:r>
              <a:rPr lang="en-US" sz="2400" dirty="0" smtClean="0"/>
              <a:t>generations</a:t>
            </a:r>
          </a:p>
          <a:p>
            <a:pPr marL="692150" lvl="2" indent="-457200"/>
            <a:r>
              <a:rPr lang="en-US" sz="2400" b="1" dirty="0" smtClean="0"/>
              <a:t>Smallpox</a:t>
            </a:r>
            <a:r>
              <a:rPr lang="en-US" sz="2400" dirty="0"/>
              <a:t>, yellow fever, </a:t>
            </a:r>
            <a:r>
              <a:rPr lang="en-US" sz="2400" dirty="0" smtClean="0"/>
              <a:t>malaria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Devastating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altLang="en-US" sz="1800">
                <a:solidFill>
                  <a:schemeClr val="tx1"/>
                </a:solidFill>
                <a:latin typeface="Helvetica" charset="0"/>
                <a:cs typeface="Times" charset="0"/>
              </a:rPr>
              <a:t>North America’s Indian and Colonial Populations in the Seventeenth and Eighteenth Centuries</a:t>
            </a:r>
            <a:endParaRPr lang="en-US" altLang="en-US">
              <a:solidFill>
                <a:schemeClr val="tx1"/>
              </a:solidFill>
              <a:latin typeface="Helvetica" charset="0"/>
              <a:cs typeface="Times" charset="0"/>
            </a:endParaRPr>
          </a:p>
        </p:txBody>
      </p:sp>
      <p:pic>
        <p:nvPicPr>
          <p:cNvPr id="38915" name="Picture 3" descr="Chp02-01p036.gif                                               00070FA5Macintosh HD                   ABA78158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7818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r>
              <a:rPr lang="en-US" altLang="en-US" sz="1800">
                <a:solidFill>
                  <a:schemeClr val="tx1"/>
                </a:solidFill>
                <a:latin typeface="Helvetica" charset="0"/>
                <a:cs typeface="Times" charset="0"/>
              </a:rPr>
              <a:t>The African, Indian, and European Population  of the Americas</a:t>
            </a:r>
            <a:endParaRPr lang="en-US" altLang="en-US">
              <a:solidFill>
                <a:schemeClr val="tx1"/>
              </a:solidFill>
              <a:latin typeface="Helvetica" charset="0"/>
              <a:cs typeface="Times" charset="0"/>
            </a:endParaRPr>
          </a:p>
        </p:txBody>
      </p:sp>
      <p:pic>
        <p:nvPicPr>
          <p:cNvPr id="40963" name="Picture 3" descr="Chp02-03p039.gif                                               00070FA5Macintosh HD                   ABA78158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3911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VIII.</a:t>
            </a:r>
            <a:r>
              <a:rPr lang="en-US" b="1" dirty="0" smtClean="0"/>
              <a:t> The Spanish Conquistadors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 1494: Portugal and Spain feuded over who got what land. The Pope drew this line as he was respected by both.</a:t>
            </a:r>
            <a:endParaRPr lang="en-US" sz="1800" dirty="0"/>
          </a:p>
          <a:p>
            <a:pPr lvl="1"/>
            <a:r>
              <a:rPr lang="en-US" sz="2400" dirty="0"/>
              <a:t>The line ran North-South, and chopped off the Brazilian coast of South America</a:t>
            </a:r>
            <a:endParaRPr lang="en-US" sz="1800" dirty="0"/>
          </a:p>
          <a:p>
            <a:pPr lvl="1"/>
            <a:r>
              <a:rPr lang="en-US" sz="2400" dirty="0"/>
              <a:t>Portugal got everything east of the line (Brazil and land around/under Africa)</a:t>
            </a:r>
            <a:endParaRPr lang="en-US" sz="1800" dirty="0"/>
          </a:p>
          <a:p>
            <a:pPr lvl="1"/>
            <a:r>
              <a:rPr lang="en-US" sz="2400" dirty="0"/>
              <a:t>Spain got everything west of the line (which turned out to be much more, though they didn't know it at the time)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Treaty </a:t>
            </a:r>
            <a:r>
              <a:rPr lang="en-US" b="1" dirty="0"/>
              <a:t>Line of </a:t>
            </a:r>
            <a:r>
              <a:rPr lang="en-US" b="1" dirty="0" err="1"/>
              <a:t>Tordesillas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/>
              <a:t>Vasco </a:t>
            </a:r>
            <a:r>
              <a:rPr lang="en-US" sz="2400" b="1" dirty="0"/>
              <a:t>Balboa</a:t>
            </a:r>
            <a:r>
              <a:rPr lang="en-US" sz="2400" dirty="0"/>
              <a:t>: "discovered" the Pacific Ocean across isthmus of Panama</a:t>
            </a:r>
            <a:endParaRPr lang="en-US" sz="1800" dirty="0"/>
          </a:p>
          <a:p>
            <a:pPr lvl="1"/>
            <a:r>
              <a:rPr lang="en-US" sz="2400" b="1" dirty="0"/>
              <a:t>Ferdinand Magellan</a:t>
            </a:r>
            <a:r>
              <a:rPr lang="en-US" sz="2400" dirty="0"/>
              <a:t>: circumnavigates the globe (1st to do so)</a:t>
            </a:r>
            <a:endParaRPr lang="en-US" sz="1800" dirty="0"/>
          </a:p>
          <a:p>
            <a:pPr lvl="1"/>
            <a:r>
              <a:rPr lang="en-US" sz="2400" b="1" dirty="0"/>
              <a:t>Ponce de Leon</a:t>
            </a:r>
            <a:r>
              <a:rPr lang="en-US" sz="2400" dirty="0"/>
              <a:t>: touches and names Florida looking for legendary </a:t>
            </a:r>
            <a:r>
              <a:rPr lang="en-US" sz="2400" b="1" dirty="0"/>
              <a:t>Fountain of Youth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2. Conquistadores</a:t>
            </a:r>
            <a:r>
              <a:rPr lang="en-US" dirty="0"/>
              <a:t> = "conquerors"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b="1" dirty="0"/>
              <a:t>Hernando de Soto</a:t>
            </a:r>
            <a:r>
              <a:rPr lang="en-US" sz="2400" dirty="0"/>
              <a:t>: enters Florida, travels up into present day Southeastern U.S., dies and is "buried" in Mississippi River</a:t>
            </a:r>
            <a:endParaRPr lang="en-US" sz="1800" dirty="0"/>
          </a:p>
          <a:p>
            <a:pPr lvl="1"/>
            <a:r>
              <a:rPr lang="en-US" sz="2400" b="1" dirty="0"/>
              <a:t>Francisco Pizarro</a:t>
            </a:r>
            <a:r>
              <a:rPr lang="en-US" sz="2400" dirty="0"/>
              <a:t>: conquers Incan Empire of Peru and begins shipping tons of gold/silver back to Spain. This huge influx of precious metals made European prices skyrocket (inflation).</a:t>
            </a:r>
            <a:endParaRPr lang="en-US" sz="1800" dirty="0"/>
          </a:p>
          <a:p>
            <a:pPr lvl="1"/>
            <a:r>
              <a:rPr lang="en-US" sz="2400" b="1" dirty="0"/>
              <a:t>Francisco Coronado</a:t>
            </a:r>
            <a:r>
              <a:rPr lang="en-US" sz="2400" dirty="0"/>
              <a:t>: ventured into current Southwest U.S. looking for legendary El Dorado, city of gold. </a:t>
            </a:r>
            <a:r>
              <a:rPr lang="en-US" sz="2400"/>
              <a:t>He found the Pueblo Indians.</a:t>
            </a:r>
            <a:endParaRPr lang="en-US" sz="1800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II. Peopling the Americas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33,000 BC – AD 1769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Indians </a:t>
            </a:r>
            <a:r>
              <a:rPr lang="en-US" sz="2400" dirty="0"/>
              <a:t>were "commended" or given to Spanish landlords</a:t>
            </a:r>
            <a:endParaRPr lang="en-US" sz="1800" dirty="0"/>
          </a:p>
          <a:p>
            <a:pPr lvl="1"/>
            <a:r>
              <a:rPr lang="en-US" sz="2400" dirty="0"/>
              <a:t>The idea of the encomienda was that Indians would work and be converted to Christianity, but it was basically just slavery on a sugar plantation guised as missionary work.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3. Encomienda </a:t>
            </a:r>
            <a:r>
              <a:rPr lang="en-US" b="1" dirty="0"/>
              <a:t>system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55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IX. The Conquest of Mexico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Hernando </a:t>
            </a:r>
            <a:r>
              <a:rPr lang="en-US" b="1" dirty="0"/>
              <a:t>Cortez</a:t>
            </a:r>
            <a:r>
              <a:rPr lang="en-US" dirty="0"/>
              <a:t> conquered the Aztecs at Tenochtitlan.</a:t>
            </a:r>
          </a:p>
          <a:p>
            <a:pPr lvl="0"/>
            <a:r>
              <a:rPr lang="en-US" b="1" dirty="0" smtClean="0"/>
              <a:t>Montezuma</a:t>
            </a:r>
            <a:r>
              <a:rPr lang="en-US" dirty="0"/>
              <a:t>, Aztec king, thought Cortez might be the god Quetzalcoatl who was due to re-appear the very year. Montezuma welcomed Cortez into Tenochtitlan.</a:t>
            </a:r>
          </a:p>
          <a:p>
            <a:pPr lvl="0"/>
            <a:r>
              <a:rPr lang="en-US" dirty="0"/>
              <a:t>The Spanish lust for gold led Montezuma to attack </a:t>
            </a:r>
            <a:r>
              <a:rPr lang="en-US" dirty="0" smtClean="0"/>
              <a:t>Cortez </a:t>
            </a:r>
            <a:r>
              <a:rPr lang="en-US" dirty="0"/>
              <a:t>and </a:t>
            </a:r>
            <a:r>
              <a:rPr lang="en-US" dirty="0" smtClean="0"/>
              <a:t>his men who fought </a:t>
            </a:r>
            <a:r>
              <a:rPr lang="en-US" dirty="0"/>
              <a:t>their way out, but it was smallpox that eventually beat the Indians.</a:t>
            </a:r>
          </a:p>
          <a:p>
            <a:pPr lvl="0"/>
            <a:r>
              <a:rPr lang="en-US" dirty="0" smtClean="0"/>
              <a:t>Spanish destroyed </a:t>
            </a:r>
            <a:r>
              <a:rPr lang="en-US" dirty="0"/>
              <a:t>Tenochtitlan, building the Spanish capital (Mexico City) exactly on </a:t>
            </a:r>
            <a:r>
              <a:rPr lang="en-US" dirty="0" smtClean="0"/>
              <a:t>top.</a:t>
            </a:r>
            <a:endParaRPr lang="en-US" dirty="0"/>
          </a:p>
          <a:p>
            <a:pPr lvl="0"/>
            <a:r>
              <a:rPr lang="en-US" dirty="0" smtClean="0"/>
              <a:t>New </a:t>
            </a:r>
            <a:r>
              <a:rPr lang="en-US" dirty="0"/>
              <a:t>race of </a:t>
            </a:r>
            <a:r>
              <a:rPr lang="en-US" dirty="0" smtClean="0"/>
              <a:t>people: mestizos</a:t>
            </a:r>
            <a:r>
              <a:rPr lang="en-US" dirty="0"/>
              <a:t>, a mix of Spanish and Indian blood.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Cortez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41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X. </a:t>
            </a:r>
            <a:r>
              <a:rPr lang="en-US" b="1" dirty="0" smtClean="0"/>
              <a:t>The </a:t>
            </a:r>
            <a:r>
              <a:rPr lang="en-US" b="1" dirty="0"/>
              <a:t>Spread of Spanish </a:t>
            </a:r>
            <a:r>
              <a:rPr lang="en-US" b="1" dirty="0" smtClean="0"/>
              <a:t>America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Spanish </a:t>
            </a:r>
            <a:r>
              <a:rPr lang="en-US" dirty="0"/>
              <a:t>society quickly spread through Peru and Mexico</a:t>
            </a:r>
            <a:endParaRPr lang="en-US" sz="1800" dirty="0"/>
          </a:p>
          <a:p>
            <a:pPr lvl="0"/>
            <a:r>
              <a:rPr lang="en-US" b="1" dirty="0" smtClean="0"/>
              <a:t>Don </a:t>
            </a:r>
            <a:r>
              <a:rPr lang="en-US" b="1" dirty="0"/>
              <a:t>Juan de Onate</a:t>
            </a:r>
            <a:r>
              <a:rPr lang="en-US" dirty="0"/>
              <a:t> followed Coronado's old path into present day New Mexico. He conquered the Indians ruthlessly, maiming them by cutting off one foot of survivors just so they'd remember.</a:t>
            </a:r>
            <a:endParaRPr lang="en-US" sz="1800" dirty="0"/>
          </a:p>
          <a:p>
            <a:pPr lvl="0"/>
            <a:r>
              <a:rPr lang="en-US" dirty="0"/>
              <a:t>Despite mission efforts, the Pueblo Indians revolted in Pope's Rebellion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New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71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7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855"/>
            <a:ext cx="518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32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A threat came from neighbors:</a:t>
            </a:r>
            <a:endParaRPr lang="en-US" sz="1800" dirty="0"/>
          </a:p>
          <a:p>
            <a:pPr lvl="1"/>
            <a:r>
              <a:rPr lang="en-US" sz="2400" dirty="0"/>
              <a:t>English: </a:t>
            </a:r>
            <a:r>
              <a:rPr lang="en-US" sz="2400" b="1" dirty="0"/>
              <a:t>John Cabot</a:t>
            </a:r>
            <a:r>
              <a:rPr lang="en-US" sz="2400" dirty="0"/>
              <a:t> (an Italian who sailed for England) touched the coast of the current day U.S.</a:t>
            </a:r>
            <a:endParaRPr lang="en-US" sz="1800" dirty="0"/>
          </a:p>
          <a:p>
            <a:pPr lvl="1"/>
            <a:r>
              <a:rPr lang="en-US" sz="2400" dirty="0"/>
              <a:t>France: </a:t>
            </a:r>
            <a:r>
              <a:rPr lang="en-US" sz="2400" b="1" dirty="0"/>
              <a:t>Giovanni de Verrazano</a:t>
            </a:r>
            <a:r>
              <a:rPr lang="en-US" sz="2400" dirty="0"/>
              <a:t> also touched on the North American seaboard.</a:t>
            </a:r>
            <a:endParaRPr lang="en-US" sz="1800" dirty="0"/>
          </a:p>
          <a:p>
            <a:pPr lvl="1"/>
            <a:r>
              <a:rPr lang="en-US" sz="2400" dirty="0"/>
              <a:t>France: </a:t>
            </a:r>
            <a:r>
              <a:rPr lang="en-US" sz="2400" b="1" dirty="0"/>
              <a:t>Jacques Cartier</a:t>
            </a:r>
            <a:r>
              <a:rPr lang="en-US" sz="2400" dirty="0"/>
              <a:t> went into mouth of St. Lawrence River (Canada).</a:t>
            </a:r>
            <a:endParaRPr lang="en-US" sz="1800" dirty="0"/>
          </a:p>
          <a:p>
            <a:pPr lvl="0"/>
            <a:r>
              <a:rPr lang="en-US" dirty="0"/>
              <a:t>To oppose this, Spain set up forts (presidios) all over the California coast. Also cities, like St. Augustine in Florida.</a:t>
            </a:r>
            <a:endParaRPr lang="en-US" sz="1800" dirty="0"/>
          </a:p>
          <a:p>
            <a:pPr lvl="0"/>
            <a:r>
              <a:rPr lang="en-US" b="1" dirty="0"/>
              <a:t>Robert de LaSalle</a:t>
            </a:r>
            <a:r>
              <a:rPr lang="en-US" dirty="0"/>
              <a:t> sailed down the Mississippi River for France claiming the whole region for their King Louis and naming the area "Louisiana" after his king. This started a slew of place-names for that area, from LaSalle, Illinois to "Louisville" and then on down to New Orleans (the American counter of Joan of Arc's famous victory at Orleans</a:t>
            </a:r>
            <a:r>
              <a:rPr lang="en-US" dirty="0" smtClean="0"/>
              <a:t>).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Threats from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42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St. Augustine, FL - 1565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4294967295"/>
          </p:nvPr>
        </p:nvSpPr>
        <p:spPr>
          <a:xfrm>
            <a:off x="46863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9" name="Picture 8" descr="florida-st-augustine-castillo-de-san-marcos-fort-aerial-nps-350w-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733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castillo-de-san-marcos-national-monument-st-augustine-fls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513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Black Legend</a:t>
            </a:r>
            <a:r>
              <a:rPr lang="en-US" dirty="0"/>
              <a:t>: The Black Legend was the notion that Spaniards only brought bad things (murder, disease, slavery); though true, they also brought good things such as law systems, architecture, Christianity, language, civilization, so that the Black Legend is partly, but not entirely, accurate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Black Legend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640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“Black Legend”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863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5" name="Picture 5" descr="columbus_fig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5530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Ice </a:t>
            </a:r>
            <a:r>
              <a:rPr lang="en-US" sz="2800" dirty="0"/>
              <a:t>Age diminished, so did the glaciers over </a:t>
            </a:r>
            <a:r>
              <a:rPr lang="en-US" sz="2800" dirty="0" smtClean="0"/>
              <a:t>North </a:t>
            </a:r>
            <a:r>
              <a:rPr lang="en-US" sz="2800" dirty="0"/>
              <a:t>America.</a:t>
            </a:r>
          </a:p>
          <a:p>
            <a:pPr lvl="1"/>
            <a:r>
              <a:rPr lang="en-US" altLang="en-US" sz="2800" dirty="0" smtClean="0"/>
              <a:t>Nomadic hunting parties </a:t>
            </a:r>
            <a:r>
              <a:rPr lang="en-US" sz="2800" dirty="0" smtClean="0"/>
              <a:t>walked </a:t>
            </a:r>
            <a:r>
              <a:rPr lang="en-US" sz="2800" dirty="0"/>
              <a:t>across the </a:t>
            </a:r>
            <a:r>
              <a:rPr lang="en-US" sz="2800" dirty="0" smtClean="0"/>
              <a:t>"</a:t>
            </a:r>
            <a:r>
              <a:rPr lang="en-US" sz="2800" b="1" dirty="0"/>
              <a:t>Land </a:t>
            </a:r>
            <a:r>
              <a:rPr lang="en-US" sz="2800" b="1" dirty="0" smtClean="0"/>
              <a:t>Bridge”</a:t>
            </a:r>
            <a:r>
              <a:rPr lang="en-US" sz="2800" dirty="0"/>
              <a:t> linked Asia &amp; North America across the Bering </a:t>
            </a:r>
            <a:r>
              <a:rPr lang="en-US" sz="2800" dirty="0" smtClean="0"/>
              <a:t>Sea.</a:t>
            </a:r>
          </a:p>
          <a:p>
            <a:pPr lvl="1"/>
            <a:r>
              <a:rPr lang="en-US" sz="2800" dirty="0" smtClean="0"/>
              <a:t>Estimated </a:t>
            </a:r>
            <a:r>
              <a:rPr lang="en-US" sz="2800" dirty="0"/>
              <a:t>35,000 years ago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1. The </a:t>
            </a:r>
            <a:r>
              <a:rPr lang="en-US" sz="4000" dirty="0"/>
              <a:t>Land Bridge theory. </a:t>
            </a:r>
            <a:r>
              <a:rPr lang="en-US" sz="4000" b="1" dirty="0"/>
              <a:t>Beringia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ering_land_brid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4782"/>
            <a:ext cx="4952999" cy="675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9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365125"/>
            <a:r>
              <a:rPr lang="en-US" sz="2400" dirty="0" smtClean="0"/>
              <a:t>Those groups that traversed the bridge spread across North, Central, and South America.</a:t>
            </a:r>
            <a:endParaRPr lang="en-US" sz="1800" dirty="0" smtClean="0"/>
          </a:p>
          <a:p>
            <a:pPr marL="401638" lvl="1" indent="-365125"/>
            <a:r>
              <a:rPr lang="en-US" sz="2400" dirty="0" smtClean="0"/>
              <a:t>Countless tribes emerged with an estimated 2,000 languages. </a:t>
            </a:r>
          </a:p>
          <a:p>
            <a:pPr lvl="1"/>
            <a:r>
              <a:rPr lang="en-US" altLang="en-US" sz="2400" dirty="0" smtClean="0"/>
              <a:t>varied </a:t>
            </a:r>
            <a:r>
              <a:rPr lang="en-US" altLang="en-US" sz="2400" dirty="0"/>
              <a:t>in size &amp; sophistication due to the development of agriculture…</a:t>
            </a:r>
            <a:endParaRPr lang="en-US" sz="2400" dirty="0" smtClean="0"/>
          </a:p>
          <a:p>
            <a:r>
              <a:rPr lang="en-US" altLang="en-US" dirty="0"/>
              <a:t>Perhaps 50-75 million “Native” Americans by 1490</a:t>
            </a:r>
            <a:r>
              <a:rPr lang="en-US" altLang="en-US" dirty="0" smtClean="0"/>
              <a:t>…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2.   Many </a:t>
            </a:r>
            <a:r>
              <a:rPr lang="en-US" dirty="0" smtClean="0"/>
              <a:t>peoples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DIVI7233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55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6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Inca (Peru)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5334000"/>
            <a:ext cx="8305800" cy="3962400"/>
          </a:xfrm>
          <a:prstGeom prst="rect">
            <a:avLst/>
          </a:prstGeom>
        </p:spPr>
        <p:txBody>
          <a:bodyPr/>
          <a:lstStyle/>
          <a:p>
            <a:pPr marL="365760" lvl="2"/>
            <a:r>
              <a:rPr lang="en-US" sz="3200" dirty="0"/>
              <a:t>Incas: Peru, with elaborate network of roads and bridges linking their empire.</a:t>
            </a:r>
            <a:endParaRPr lang="en-US" sz="2400" dirty="0"/>
          </a:p>
          <a:p>
            <a:pPr eaLnBrk="1" hangingPunct="1"/>
            <a:endParaRPr lang="en-US" altLang="en-US" dirty="0" smtClean="0"/>
          </a:p>
        </p:txBody>
      </p:sp>
      <p:sp>
        <p:nvSpPr>
          <p:cNvPr id="5124" name="Content Placeholder 7"/>
          <p:cNvSpPr>
            <a:spLocks noGrp="1"/>
          </p:cNvSpPr>
          <p:nvPr>
            <p:ph sz="half" idx="4294967295"/>
          </p:nvPr>
        </p:nvSpPr>
        <p:spPr>
          <a:xfrm>
            <a:off x="4686300" y="1828800"/>
            <a:ext cx="4000500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5125" name="Picture 7" descr="MysteriesOfTheLostIn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019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2574</TotalTime>
  <Words>956</Words>
  <Application>Microsoft Office PowerPoint</Application>
  <PresentationFormat>On-screen Show (4:3)</PresentationFormat>
  <Paragraphs>145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Hardcover</vt:lpstr>
      <vt:lpstr>Chapter 1: New World Beginnings</vt:lpstr>
      <vt:lpstr>I. The Shaping of North America</vt:lpstr>
      <vt:lpstr>That sounded like Earth Science, so here is Pangea</vt:lpstr>
      <vt:lpstr>II. Peopling the Americas</vt:lpstr>
      <vt:lpstr>1. The Land Bridge theory. Beringia </vt:lpstr>
      <vt:lpstr>PowerPoint Presentation</vt:lpstr>
      <vt:lpstr>2.   Many peoples</vt:lpstr>
      <vt:lpstr>PowerPoint Presentation</vt:lpstr>
      <vt:lpstr>Inca (Peru)</vt:lpstr>
      <vt:lpstr>Mayans (Central America)</vt:lpstr>
      <vt:lpstr>PowerPoint Presentation</vt:lpstr>
      <vt:lpstr>III. The Earliest Americans</vt:lpstr>
      <vt:lpstr> 1. Maize (corn) </vt:lpstr>
      <vt:lpstr>Maize</vt:lpstr>
      <vt:lpstr>2. Pueblo Indians</vt:lpstr>
      <vt:lpstr>Pueblo</vt:lpstr>
      <vt:lpstr>PowerPoint Presentation</vt:lpstr>
      <vt:lpstr>3. Mound Builders - The Cahokia people </vt:lpstr>
      <vt:lpstr>PowerPoint Presentation</vt:lpstr>
      <vt:lpstr>4. Eastern Indians</vt:lpstr>
      <vt:lpstr>PowerPoint Presentation</vt:lpstr>
      <vt:lpstr>5. Iroquois Confederation </vt:lpstr>
      <vt:lpstr>6. Conflicting Views</vt:lpstr>
      <vt:lpstr>IV-V. Indirect Discoverers of the New World</vt:lpstr>
      <vt:lpstr>1. First Europeans: Norse (Vikings)</vt:lpstr>
      <vt:lpstr>2. European Expansion</vt:lpstr>
      <vt:lpstr>4. Slave trade begins</vt:lpstr>
      <vt:lpstr>VI. Columbus comes upon a New World</vt:lpstr>
      <vt:lpstr>1. Christopher Columbus’ expedition </vt:lpstr>
      <vt:lpstr>VII. When Worlds Collide</vt:lpstr>
      <vt:lpstr>1. Columbian Exchange</vt:lpstr>
      <vt:lpstr>The Columbian Exchange </vt:lpstr>
      <vt:lpstr>2. Devastating Diseases</vt:lpstr>
      <vt:lpstr>North America’s Indian and Colonial Populations in the Seventeenth and Eighteenth Centuries</vt:lpstr>
      <vt:lpstr>The African, Indian, and European Population  of the Americas</vt:lpstr>
      <vt:lpstr>VIII. The Spanish Conquistadors </vt:lpstr>
      <vt:lpstr>1. Treaty Line of Tordesillas</vt:lpstr>
      <vt:lpstr>2. Conquistadores = "conquerors" </vt:lpstr>
      <vt:lpstr>PowerPoint Presentation</vt:lpstr>
      <vt:lpstr>3. Encomienda system </vt:lpstr>
      <vt:lpstr>IX. The Conquest of Mexico</vt:lpstr>
      <vt:lpstr>1. Cortez</vt:lpstr>
      <vt:lpstr>X. The Spread of Spanish America</vt:lpstr>
      <vt:lpstr>1. New Spain</vt:lpstr>
      <vt:lpstr>PowerPoint Presentation</vt:lpstr>
      <vt:lpstr>2. Threats from Neighbors</vt:lpstr>
      <vt:lpstr>St. Augustine, FL - 1565</vt:lpstr>
      <vt:lpstr>3. Black Legend</vt:lpstr>
      <vt:lpstr>“Black Legend”</vt:lpstr>
    </vt:vector>
  </TitlesOfParts>
  <Company>Rochester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Tobin, Michael R</dc:creator>
  <cp:lastModifiedBy>Tobin, Michael R</cp:lastModifiedBy>
  <cp:revision>19</cp:revision>
  <dcterms:created xsi:type="dcterms:W3CDTF">2014-09-07T22:59:34Z</dcterms:created>
  <dcterms:modified xsi:type="dcterms:W3CDTF">2014-09-10T14:33:29Z</dcterms:modified>
</cp:coreProperties>
</file>