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9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1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2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3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2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9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8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4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4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E9602-E105-CE4B-B2D6-9F7E0E53A55B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37A61-18C8-7F40-9E2D-83AAFF840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5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8-20 at 9.28.11 PM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9"/>
            <a:ext cx="9144000" cy="6851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678" y="1723040"/>
            <a:ext cx="6106195" cy="1470025"/>
          </a:xfrm>
        </p:spPr>
        <p:txBody>
          <a:bodyPr/>
          <a:lstStyle/>
          <a:p>
            <a:r>
              <a:rPr lang="en-US" dirty="0" smtClean="0"/>
              <a:t>Geometry- Lesson 8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70917" y="3193065"/>
            <a:ext cx="5461810" cy="1752600"/>
          </a:xfrm>
        </p:spPr>
        <p:txBody>
          <a:bodyPr/>
          <a:lstStyle/>
          <a:p>
            <a:r>
              <a:rPr lang="en-US" dirty="0" smtClean="0"/>
              <a:t>Solve for Unknown Angles- </a:t>
            </a:r>
            <a:r>
              <a:rPr lang="en-US" dirty="0" smtClean="0"/>
              <a:t>Angles in a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2466" y="640225"/>
            <a:ext cx="3123108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𝒆 = 𝟓𝟏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 on a line,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     </a:t>
            </a:r>
            <a:r>
              <a:rPr lang="en-US" sz="2400" i="1" dirty="0" smtClean="0">
                <a:solidFill>
                  <a:srgbClr val="FF0000"/>
                </a:solidFill>
              </a:rPr>
              <a:t>sum </a:t>
            </a:r>
            <a:r>
              <a:rPr lang="en-US" sz="2400" i="1" dirty="0">
                <a:solidFill>
                  <a:srgbClr val="FF0000"/>
                </a:solidFill>
              </a:rPr>
              <a:t>of a </a:t>
            </a:r>
            <a:r>
              <a:rPr lang="en-US" sz="2400" dirty="0">
                <a:solidFill>
                  <a:srgbClr val="FF0000"/>
                </a:solidFill>
              </a:rPr>
              <a:t>△ 	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2466" y="208591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𝒇 = 𝟑𝟎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corr.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s,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 on a line,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		  sum of a △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4362466" y="3567500"/>
            <a:ext cx="4572000" cy="1200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𝒈 = 𝟏𝟒𝟑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alt.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s,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 on a line,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	   </a:t>
            </a:r>
            <a:r>
              <a:rPr lang="en-US" sz="2400" i="1" dirty="0" smtClean="0">
                <a:solidFill>
                  <a:srgbClr val="FF0000"/>
                </a:solidFill>
              </a:rPr>
              <a:t>sum </a:t>
            </a:r>
            <a:r>
              <a:rPr lang="en-US" sz="2400" i="1" dirty="0">
                <a:solidFill>
                  <a:srgbClr val="FF0000"/>
                </a:solidFill>
              </a:rPr>
              <a:t>of a </a:t>
            </a:r>
            <a:r>
              <a:rPr lang="en-US" sz="2400" dirty="0">
                <a:solidFill>
                  <a:srgbClr val="FF0000"/>
                </a:solidFill>
              </a:rPr>
              <a:t>△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					 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i="1" dirty="0" smtClean="0">
                <a:solidFill>
                  <a:srgbClr val="FF0000"/>
                </a:solidFill>
              </a:rPr>
              <a:t>s on </a:t>
            </a:r>
            <a:r>
              <a:rPr lang="en-US" sz="2400" i="1" dirty="0">
                <a:solidFill>
                  <a:srgbClr val="FF0000"/>
                </a:solidFill>
              </a:rPr>
              <a:t>a line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4362466" y="495215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𝒉 = 𝟏𝟐𝟕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use </a:t>
            </a:r>
            <a:r>
              <a:rPr lang="en-US" sz="2400" i="1" dirty="0">
                <a:solidFill>
                  <a:srgbClr val="FF0000"/>
                </a:solidFill>
              </a:rPr>
              <a:t>an auxiliary line,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	 </a:t>
            </a:r>
            <a:r>
              <a:rPr lang="en-US" sz="2400" i="1" dirty="0">
                <a:solidFill>
                  <a:srgbClr val="FF0000"/>
                </a:solidFill>
              </a:rPr>
              <a:t>s </a:t>
            </a:r>
            <a:r>
              <a:rPr lang="en-US" sz="2400" i="1" dirty="0" smtClean="0">
                <a:solidFill>
                  <a:srgbClr val="FF0000"/>
                </a:solidFill>
              </a:rPr>
              <a:t>on a line, 			 			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i="1" dirty="0" smtClean="0">
                <a:solidFill>
                  <a:srgbClr val="FF0000"/>
                </a:solidFill>
              </a:rPr>
              <a:t>s on a line,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	  </a:t>
            </a:r>
            <a:r>
              <a:rPr lang="en-US" sz="2400" i="1" dirty="0" smtClean="0">
                <a:solidFill>
                  <a:srgbClr val="FF0000"/>
                </a:solidFill>
              </a:rPr>
              <a:t>sum of a </a:t>
            </a:r>
            <a:r>
              <a:rPr lang="en-US" sz="2400" dirty="0" smtClean="0">
                <a:solidFill>
                  <a:srgbClr val="FF0000"/>
                </a:solidFill>
              </a:rPr>
              <a:t>△</a:t>
            </a:r>
            <a:r>
              <a:rPr lang="en-US" sz="2400" i="1" dirty="0" smtClean="0">
                <a:solidFill>
                  <a:srgbClr val="FF0000"/>
                </a:solidFill>
              </a:rPr>
              <a:t>, 			 		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i="1" dirty="0" smtClean="0">
                <a:solidFill>
                  <a:srgbClr val="FF0000"/>
                </a:solidFill>
              </a:rPr>
              <a:t>s on a line </a:t>
            </a:r>
            <a:r>
              <a:rPr lang="en-US" sz="2400" dirty="0" smtClean="0">
                <a:solidFill>
                  <a:srgbClr val="FF0000"/>
                </a:solidFill>
              </a:rPr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097" y="181556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  <a:r>
              <a:rPr lang="en-US" sz="2400" b="1" dirty="0" smtClean="0"/>
              <a:t>.)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6097" y="1986780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6</a:t>
            </a:r>
            <a:r>
              <a:rPr lang="en-US" sz="2400" b="1" dirty="0" smtClean="0"/>
              <a:t>.)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76097" y="3705999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7</a:t>
            </a:r>
            <a:r>
              <a:rPr lang="en-US" sz="2400" b="1" dirty="0" smtClean="0"/>
              <a:t>.)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6097" y="5231448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</a:t>
            </a:r>
            <a:r>
              <a:rPr lang="en-US" sz="2400" b="1" dirty="0" smtClean="0"/>
              <a:t>.)</a:t>
            </a:r>
            <a:endParaRPr lang="en-US" sz="24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68" y="103216"/>
            <a:ext cx="2142254" cy="16772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317" y="1825197"/>
            <a:ext cx="1716534" cy="15725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292" y="3455184"/>
            <a:ext cx="2771332" cy="18741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7268" y="5050740"/>
            <a:ext cx="1934085" cy="180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9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1427" y="5228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𝒊 = 𝟔𝟎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alt.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 smtClean="0">
                <a:solidFill>
                  <a:srgbClr val="FF0000"/>
                </a:solidFill>
              </a:rPr>
              <a:t>s, 	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	</a:t>
            </a:r>
            <a:r>
              <a:rPr lang="en-US" sz="2400" i="1" dirty="0" smtClean="0">
                <a:solidFill>
                  <a:srgbClr val="FF0000"/>
                </a:solidFill>
              </a:rPr>
              <a:t>	   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i="1" dirty="0" smtClean="0">
                <a:solidFill>
                  <a:srgbClr val="FF0000"/>
                </a:solidFill>
              </a:rPr>
              <a:t>s on a line,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    </a:t>
            </a:r>
            <a:r>
              <a:rPr lang="en-US" sz="2400" i="1" dirty="0" smtClean="0">
                <a:solidFill>
                  <a:srgbClr val="FF0000"/>
                </a:solidFill>
              </a:rPr>
              <a:t>s on a line, 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	</a:t>
            </a:r>
            <a:r>
              <a:rPr lang="en-US" sz="2400" i="1" dirty="0" smtClean="0">
                <a:solidFill>
                  <a:srgbClr val="FF0000"/>
                </a:solidFill>
              </a:rPr>
              <a:t>	    </a:t>
            </a:r>
            <a:r>
              <a:rPr lang="en-US" sz="2400" dirty="0" smtClean="0">
                <a:solidFill>
                  <a:srgbClr val="FF0000"/>
                </a:solidFill>
              </a:rPr>
              <a:t> </a:t>
            </a:r>
            <a:r>
              <a:rPr lang="en-US" sz="2400" i="1" dirty="0" smtClean="0">
                <a:solidFill>
                  <a:srgbClr val="FF0000"/>
                </a:solidFill>
              </a:rPr>
              <a:t>sum of a </a:t>
            </a:r>
            <a:r>
              <a:rPr lang="en-US" sz="2400" dirty="0" smtClean="0">
                <a:solidFill>
                  <a:srgbClr val="FF0000"/>
                </a:solidFill>
              </a:rPr>
              <a:t>△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11427" y="2926802"/>
            <a:ext cx="3237873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</a:t>
            </a:r>
            <a:r>
              <a:rPr lang="it-IT" sz="2400" dirty="0" smtClean="0">
                <a:solidFill>
                  <a:srgbClr val="FF0000"/>
                </a:solidFill>
              </a:rPr>
              <a:t>𝒋 = 𝟓𝟎</a:t>
            </a:r>
            <a:r>
              <a:rPr lang="it-IT" sz="2400" dirty="0">
                <a:solidFill>
                  <a:srgbClr val="FF0000"/>
                </a:solidFill>
              </a:rPr>
              <a:t>°</a:t>
            </a:r>
            <a:r>
              <a:rPr lang="it-IT" sz="2400" i="1" dirty="0">
                <a:solidFill>
                  <a:srgbClr val="FF0000"/>
                </a:solidFill>
              </a:rPr>
              <a:t>, alt. </a:t>
            </a:r>
            <a:r>
              <a:rPr lang="it-IT" sz="2400" dirty="0">
                <a:solidFill>
                  <a:srgbClr val="FF0000"/>
                </a:solidFill>
              </a:rPr>
              <a:t></a:t>
            </a:r>
            <a:r>
              <a:rPr lang="it-IT" sz="2400" i="1" dirty="0" err="1">
                <a:solidFill>
                  <a:srgbClr val="FF0000"/>
                </a:solidFill>
              </a:rPr>
              <a:t>s</a:t>
            </a:r>
            <a:r>
              <a:rPr lang="it-IT" sz="2400" i="1" dirty="0">
                <a:solidFill>
                  <a:srgbClr val="FF0000"/>
                </a:solidFill>
              </a:rPr>
              <a:t>, </a:t>
            </a:r>
            <a:endParaRPr lang="it-IT" sz="2400" i="1" dirty="0" smtClean="0">
              <a:solidFill>
                <a:srgbClr val="FF0000"/>
              </a:solidFill>
            </a:endParaRPr>
          </a:p>
          <a:p>
            <a:r>
              <a:rPr lang="it-IT" sz="2400" i="1" dirty="0">
                <a:solidFill>
                  <a:srgbClr val="FF0000"/>
                </a:solidFill>
              </a:rPr>
              <a:t>	</a:t>
            </a:r>
            <a:r>
              <a:rPr lang="it-IT" sz="2400" i="1" dirty="0" smtClean="0">
                <a:solidFill>
                  <a:srgbClr val="FF0000"/>
                </a:solidFill>
              </a:rPr>
              <a:t>	     </a:t>
            </a:r>
            <a:r>
              <a:rPr lang="it-IT" sz="2400" dirty="0" smtClean="0">
                <a:solidFill>
                  <a:srgbClr val="FF0000"/>
                </a:solidFill>
              </a:rPr>
              <a:t></a:t>
            </a:r>
            <a:r>
              <a:rPr lang="it-IT" sz="2400" i="1" dirty="0" err="1">
                <a:solidFill>
                  <a:srgbClr val="FF0000"/>
                </a:solidFill>
              </a:rPr>
              <a:t>s</a:t>
            </a:r>
            <a:r>
              <a:rPr lang="it-IT" sz="2400" i="1" dirty="0">
                <a:solidFill>
                  <a:srgbClr val="FF0000"/>
                </a:solidFill>
              </a:rPr>
              <a:t> on a line e </a:t>
            </a:r>
            <a:r>
              <a:rPr lang="it-IT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4911427" y="496915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𝒌 = 𝟓𝟔°</a:t>
            </a:r>
            <a:r>
              <a:rPr lang="en-US" sz="2400" i="1" dirty="0">
                <a:solidFill>
                  <a:srgbClr val="FF0000"/>
                </a:solidFill>
              </a:rPr>
              <a:t>, base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 of </a:t>
            </a:r>
            <a:r>
              <a:rPr lang="en-US" sz="2400" i="1" dirty="0" err="1">
                <a:solidFill>
                  <a:srgbClr val="FF0000"/>
                </a:solidFill>
              </a:rPr>
              <a:t>isos</a:t>
            </a:r>
            <a:r>
              <a:rPr lang="en-US" sz="2400" i="1" dirty="0">
                <a:solidFill>
                  <a:srgbClr val="FF0000"/>
                </a:solidFill>
              </a:rPr>
              <a:t>. </a:t>
            </a:r>
            <a:r>
              <a:rPr lang="en-US" sz="2400" dirty="0">
                <a:solidFill>
                  <a:srgbClr val="FF0000"/>
                </a:solidFill>
              </a:rPr>
              <a:t>△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       sum of a △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7512" y="292002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9.)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7512" y="2230534"/>
            <a:ext cx="759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10.)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7512" y="4315567"/>
            <a:ext cx="759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11.)</a:t>
            </a:r>
            <a:endParaRPr lang="en-US" sz="24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58" y="377708"/>
            <a:ext cx="3289300" cy="1663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396" y="2461367"/>
            <a:ext cx="2374900" cy="1854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0396" y="4254500"/>
            <a:ext cx="2349500" cy="260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0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200" y="1547710"/>
            <a:ext cx="3784600" cy="3683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2772657"/>
            <a:ext cx="2165386" cy="231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i="1" dirty="0" smtClean="0">
                <a:latin typeface="Georgia"/>
                <a:cs typeface="Georgia"/>
              </a:rPr>
              <a:t>d</a:t>
            </a:r>
            <a:r>
              <a:rPr lang="en-US" sz="2800" dirty="0" smtClean="0"/>
              <a:t> </a:t>
            </a:r>
            <a:r>
              <a:rPr lang="en-US" sz="2800" dirty="0" smtClean="0"/>
              <a:t>= </a:t>
            </a:r>
            <a:r>
              <a:rPr lang="en-US" sz="2800" dirty="0" smtClean="0"/>
              <a:t>________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lnSpc>
                <a:spcPct val="130000"/>
              </a:lnSpc>
            </a:pPr>
            <a:r>
              <a:rPr lang="en-US" sz="2800" dirty="0" smtClean="0"/>
              <a:t>𝑥 = </a:t>
            </a:r>
            <a:r>
              <a:rPr lang="en-US" sz="2800" dirty="0" smtClean="0"/>
              <a:t>________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456239"/>
            <a:ext cx="3254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Find </a:t>
            </a:r>
            <a:r>
              <a:rPr lang="en-US" sz="2800" i="1" dirty="0" smtClean="0">
                <a:solidFill>
                  <a:srgbClr val="0000FF"/>
                </a:solidFill>
                <a:latin typeface="Georgia"/>
                <a:cs typeface="Georgia"/>
              </a:rPr>
              <a:t>d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and </a:t>
            </a:r>
            <a:r>
              <a:rPr lang="en-US" sz="2800" i="1" dirty="0" smtClean="0">
                <a:solidFill>
                  <a:srgbClr val="0000FF"/>
                </a:solidFill>
                <a:latin typeface="Georgia"/>
                <a:cs typeface="Georgia"/>
              </a:rPr>
              <a:t>x</a:t>
            </a:r>
            <a:endParaRPr lang="en-US" sz="2800" i="1" dirty="0">
              <a:solidFill>
                <a:srgbClr val="0000FF"/>
              </a:solidFill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8861" y="2804434"/>
            <a:ext cx="78041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36</a:t>
            </a:r>
            <a:r>
              <a:rPr lang="en-US" sz="3200" i="1" dirty="0" smtClean="0">
                <a:solidFill>
                  <a:srgbClr val="FF0000"/>
                </a:solidFill>
              </a:rPr>
              <a:t>˚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8861" y="3941390"/>
            <a:ext cx="78041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41</a:t>
            </a:r>
            <a:r>
              <a:rPr lang="en-US" sz="3200" i="1" dirty="0" smtClean="0">
                <a:solidFill>
                  <a:srgbClr val="FF0000"/>
                </a:solidFill>
              </a:rPr>
              <a:t>˚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76795" y="5770471"/>
            <a:ext cx="459519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Do Problem Set for Lesson 8!</a:t>
            </a:r>
            <a:endParaRPr lang="en-US" sz="28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126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63026"/>
          </a:xfrm>
        </p:spPr>
        <p:txBody>
          <a:bodyPr/>
          <a:lstStyle/>
          <a:p>
            <a:r>
              <a:rPr lang="en-US" dirty="0" smtClean="0"/>
              <a:t>Review of previously learned Geometry Facts</a:t>
            </a:r>
          </a:p>
          <a:p>
            <a:r>
              <a:rPr lang="en-US" dirty="0" smtClean="0"/>
              <a:t>Practice citing the geometric justifications for future work with unknown angle proofs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21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Should </a:t>
            </a:r>
            <a:r>
              <a:rPr lang="en-US" dirty="0"/>
              <a:t>N</a:t>
            </a:r>
            <a:r>
              <a:rPr lang="en-US" dirty="0" smtClean="0"/>
              <a:t>ow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H</a:t>
            </a:r>
            <a:r>
              <a:rPr lang="en-US" dirty="0" smtClean="0"/>
              <a:t>ow to Solve for U</a:t>
            </a:r>
            <a:r>
              <a:rPr lang="en-US" dirty="0" smtClean="0"/>
              <a:t>nknown Angles </a:t>
            </a:r>
            <a:r>
              <a:rPr lang="en-US" dirty="0"/>
              <a:t>I</a:t>
            </a:r>
            <a:r>
              <a:rPr lang="en-US" dirty="0" smtClean="0"/>
              <a:t>nvolving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9688"/>
            <a:ext cx="8229600" cy="2486298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ines 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ngles at a point</a:t>
            </a:r>
          </a:p>
          <a:p>
            <a:r>
              <a:rPr lang="en-US" dirty="0"/>
              <a:t>T</a:t>
            </a:r>
            <a:r>
              <a:rPr lang="en-US" dirty="0" smtClean="0"/>
              <a:t>ransversals</a:t>
            </a:r>
          </a:p>
          <a:p>
            <a:r>
              <a:rPr lang="en-US" dirty="0"/>
              <a:t>A</a:t>
            </a:r>
            <a:r>
              <a:rPr lang="en-US" dirty="0" smtClean="0"/>
              <a:t>ngles in triangles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776785"/>
            <a:ext cx="779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We are now going to use this to expand to a variety of diagrams involving one or more of these things.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5759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to Lesson 7 Problem Set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0907" y="1877551"/>
            <a:ext cx="4266600" cy="44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 smtClean="0"/>
              <a:t>1.	</a:t>
            </a:r>
            <a:r>
              <a:rPr lang="hu-HU" sz="2400" dirty="0" smtClean="0"/>
              <a:t>∠</a:t>
            </a:r>
            <a:r>
              <a:rPr lang="hu-HU" sz="2400" dirty="0"/>
              <a:t>𝒂 </a:t>
            </a:r>
            <a:r>
              <a:rPr lang="hu-HU" sz="2400" dirty="0" smtClean="0"/>
              <a:t>= 𝟒𝟎</a:t>
            </a:r>
            <a:r>
              <a:rPr lang="hu-HU" sz="2400" dirty="0"/>
              <a:t>°</a:t>
            </a:r>
            <a:r>
              <a:rPr lang="hu-HU" sz="2400" i="1" dirty="0"/>
              <a:t>, int. </a:t>
            </a:r>
            <a:r>
              <a:rPr lang="hu-HU" sz="2400" dirty="0"/>
              <a:t></a:t>
            </a:r>
            <a:r>
              <a:rPr lang="hu-HU" sz="2400" i="1" dirty="0"/>
              <a:t>s, alt. </a:t>
            </a:r>
            <a:r>
              <a:rPr lang="hu-HU" sz="2400" dirty="0"/>
              <a:t></a:t>
            </a:r>
            <a:r>
              <a:rPr lang="hu-HU" sz="2400" b="1" i="1" dirty="0" smtClean="0"/>
              <a:t>s</a:t>
            </a:r>
          </a:p>
          <a:p>
            <a:endParaRPr lang="hu-HU" sz="2400" b="1" i="1" dirty="0" smtClean="0"/>
          </a:p>
          <a:p>
            <a:r>
              <a:rPr lang="pt-BR" sz="2400" b="1" dirty="0" smtClean="0"/>
              <a:t>2.</a:t>
            </a:r>
            <a:r>
              <a:rPr lang="pt-BR" sz="2400" dirty="0" smtClean="0"/>
              <a:t>	∠𝒃 = 𝟒𝟖</a:t>
            </a:r>
            <a:r>
              <a:rPr lang="pt-BR" sz="2400" dirty="0" err="1"/>
              <a:t>°</a:t>
            </a:r>
            <a:r>
              <a:rPr lang="pt-BR" sz="2400" i="1" dirty="0"/>
              <a:t>, corr. </a:t>
            </a:r>
            <a:r>
              <a:rPr lang="pt-BR" sz="2400" dirty="0"/>
              <a:t></a:t>
            </a:r>
            <a:r>
              <a:rPr lang="pt-BR" sz="2400" i="1" dirty="0" err="1"/>
              <a:t>s</a:t>
            </a:r>
            <a:r>
              <a:rPr lang="pt-BR" sz="2400" i="1" dirty="0"/>
              <a:t> </a:t>
            </a:r>
            <a:endParaRPr lang="pt-BR" sz="2400" i="1" dirty="0" smtClean="0"/>
          </a:p>
          <a:p>
            <a:pPr>
              <a:lnSpc>
                <a:spcPct val="120000"/>
              </a:lnSpc>
            </a:pPr>
            <a:r>
              <a:rPr lang="pt-BR" sz="2400" dirty="0" smtClean="0"/>
              <a:t>	</a:t>
            </a:r>
            <a:r>
              <a:rPr lang="fr-FR" sz="2400" dirty="0" smtClean="0"/>
              <a:t>∠</a:t>
            </a:r>
            <a:r>
              <a:rPr lang="fr-FR" sz="2400" dirty="0"/>
              <a:t>𝒄 </a:t>
            </a:r>
            <a:r>
              <a:rPr lang="fr-FR" sz="2400" dirty="0" smtClean="0"/>
              <a:t>= 𝟒𝟔</a:t>
            </a:r>
            <a:r>
              <a:rPr lang="fr-FR" sz="2400" dirty="0"/>
              <a:t>°</a:t>
            </a:r>
            <a:r>
              <a:rPr lang="fr-FR" sz="2400" i="1" dirty="0"/>
              <a:t>, vert. </a:t>
            </a:r>
            <a:r>
              <a:rPr lang="fr-FR" sz="2400" dirty="0"/>
              <a:t></a:t>
            </a:r>
            <a:r>
              <a:rPr lang="fr-FR" sz="2400" i="1" dirty="0"/>
              <a:t>s, corr. </a:t>
            </a:r>
            <a:r>
              <a:rPr lang="fr-FR" sz="2400" dirty="0"/>
              <a:t></a:t>
            </a:r>
            <a:r>
              <a:rPr lang="fr-FR" sz="2400" i="1" dirty="0" smtClean="0"/>
              <a:t>s</a:t>
            </a:r>
          </a:p>
          <a:p>
            <a:endParaRPr lang="fr-FR" sz="2400" i="1" dirty="0"/>
          </a:p>
          <a:p>
            <a:r>
              <a:rPr lang="fr-FR" sz="2400" b="1" dirty="0" smtClean="0"/>
              <a:t>3.</a:t>
            </a:r>
            <a:r>
              <a:rPr lang="fr-FR" sz="2400" b="1" i="1" dirty="0" smtClean="0"/>
              <a:t> </a:t>
            </a:r>
            <a:r>
              <a:rPr lang="fr-FR" sz="2400" dirty="0"/>
              <a:t>	</a:t>
            </a:r>
            <a:r>
              <a:rPr lang="hu-HU" sz="2400" dirty="0" smtClean="0"/>
              <a:t>∠𝒅 = 𝟓𝟎°</a:t>
            </a:r>
            <a:r>
              <a:rPr lang="hu-HU" sz="2400" i="1" dirty="0" smtClean="0"/>
              <a:t>, alt. </a:t>
            </a:r>
            <a:r>
              <a:rPr lang="hu-HU" sz="2400" dirty="0" smtClean="0"/>
              <a:t></a:t>
            </a:r>
            <a:r>
              <a:rPr lang="hu-HU" sz="2400" i="1" dirty="0" smtClean="0"/>
              <a:t>s </a:t>
            </a:r>
            <a:r>
              <a:rPr lang="hu-HU" sz="2400" dirty="0" smtClean="0"/>
              <a:t>	</a:t>
            </a:r>
          </a:p>
          <a:p>
            <a:pPr lvl="1">
              <a:lnSpc>
                <a:spcPct val="120000"/>
              </a:lnSpc>
            </a:pPr>
            <a:r>
              <a:rPr lang="hu-HU" sz="2400" dirty="0" smtClean="0"/>
              <a:t>∠𝒆 = 𝟓𝟎°</a:t>
            </a:r>
            <a:r>
              <a:rPr lang="hu-HU" sz="2400" i="1" dirty="0" smtClean="0"/>
              <a:t>, alt. </a:t>
            </a:r>
            <a:r>
              <a:rPr lang="hu-HU" sz="2400" dirty="0" smtClean="0"/>
              <a:t></a:t>
            </a:r>
            <a:r>
              <a:rPr lang="hu-HU" sz="2400" i="1" dirty="0" smtClean="0"/>
              <a:t>s </a:t>
            </a:r>
            <a:r>
              <a:rPr lang="hu-HU" sz="2400" dirty="0" smtClean="0"/>
              <a:t>	</a:t>
            </a:r>
          </a:p>
          <a:p>
            <a:pPr lvl="1"/>
            <a:endParaRPr lang="hu-HU" sz="2400" dirty="0"/>
          </a:p>
          <a:p>
            <a:r>
              <a:rPr lang="fr-FR" sz="2400" b="1" dirty="0" smtClean="0"/>
              <a:t>4.</a:t>
            </a:r>
            <a:r>
              <a:rPr lang="de-DE" sz="2400" b="1" dirty="0"/>
              <a:t> </a:t>
            </a:r>
            <a:r>
              <a:rPr lang="de-DE" sz="2400" dirty="0" smtClean="0"/>
              <a:t>	∠𝒇 = 𝟖𝟐°</a:t>
            </a:r>
            <a:r>
              <a:rPr lang="de-DE" sz="2400" i="1" dirty="0" smtClean="0"/>
              <a:t>, int. </a:t>
            </a:r>
            <a:r>
              <a:rPr lang="de-DE" sz="2400" dirty="0" smtClean="0"/>
              <a:t></a:t>
            </a:r>
            <a:r>
              <a:rPr lang="de-DE" sz="2400" i="1" dirty="0" smtClean="0"/>
              <a:t>s, </a:t>
            </a:r>
            <a:r>
              <a:rPr lang="de-DE" sz="2400" i="1" dirty="0" err="1" smtClean="0"/>
              <a:t>vert</a:t>
            </a:r>
            <a:r>
              <a:rPr lang="de-DE" sz="2400" i="1" dirty="0" smtClean="0"/>
              <a:t>. </a:t>
            </a:r>
            <a:r>
              <a:rPr lang="de-DE" sz="2400" dirty="0" smtClean="0"/>
              <a:t></a:t>
            </a:r>
            <a:r>
              <a:rPr lang="de-DE" sz="2400" i="1" dirty="0" smtClean="0"/>
              <a:t>s </a:t>
            </a:r>
            <a:r>
              <a:rPr lang="de-DE" dirty="0" smtClean="0"/>
              <a:t>	</a:t>
            </a:r>
            <a:endParaRPr lang="de-DE" dirty="0"/>
          </a:p>
          <a:p>
            <a:endParaRPr lang="fr-FR" dirty="0"/>
          </a:p>
          <a:p>
            <a:r>
              <a:rPr lang="pt-B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2350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Exercise (5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29428" cy="11195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Find 𝑥 </a:t>
            </a:r>
            <a:r>
              <a:rPr lang="en-US" dirty="0" smtClean="0"/>
              <a:t>in </a:t>
            </a:r>
            <a:r>
              <a:rPr lang="en-US" dirty="0"/>
              <a:t>the figure to the right. Explain your calculations. (Hint: Draw an auxiliary line segment.)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437" y="3023082"/>
            <a:ext cx="4914948" cy="32537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64440" y="4126761"/>
            <a:ext cx="1192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𝒙= 𝟑𝟐</a:t>
            </a:r>
            <a:r>
              <a:rPr lang="en-US" sz="2800" dirty="0">
                <a:solidFill>
                  <a:srgbClr val="FF0000"/>
                </a:solidFill>
              </a:rPr>
              <a:t>° </a:t>
            </a:r>
          </a:p>
        </p:txBody>
      </p:sp>
    </p:spTree>
    <p:extLst>
      <p:ext uri="{BB962C8B-B14F-4D97-AF65-F5344CB8AC3E}">
        <p14:creationId xmlns:p14="http://schemas.microsoft.com/office/powerpoint/2010/main" val="257801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4736"/>
            <a:ext cx="6514259" cy="4746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Facts about angles in a triangle review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366" y="2039256"/>
            <a:ext cx="90576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sum of the 3 angle measures of any triangle </a:t>
            </a:r>
            <a:r>
              <a:rPr lang="en-US" sz="2400" dirty="0" smtClean="0"/>
              <a:t>is ______ </a:t>
            </a:r>
            <a:r>
              <a:rPr lang="en-US" sz="2400" dirty="0"/>
              <a:t>. </a:t>
            </a:r>
            <a:r>
              <a:rPr lang="en-US" sz="2400" dirty="0">
                <a:solidFill>
                  <a:srgbClr val="800000"/>
                </a:solidFill>
              </a:rPr>
              <a:t>Abbreviation</a:t>
            </a:r>
            <a:r>
              <a:rPr lang="en-US" sz="2400" dirty="0"/>
              <a:t>:</a:t>
            </a: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/>
              <a:t>∠ </a:t>
            </a:r>
            <a:r>
              <a:rPr lang="en-US" sz="2400" dirty="0" smtClean="0"/>
              <a:t>sum </a:t>
            </a:r>
            <a:r>
              <a:rPr lang="en-US" sz="2400" dirty="0"/>
              <a:t>of a </a:t>
            </a:r>
            <a:r>
              <a:rPr lang="en-US" sz="2400" dirty="0" smtClean="0"/>
              <a:t>△</a:t>
            </a:r>
          </a:p>
          <a:p>
            <a:endParaRPr lang="en-US" sz="2400" dirty="0"/>
          </a:p>
          <a:p>
            <a:r>
              <a:rPr lang="en-US" sz="2400" dirty="0"/>
              <a:t>In any triangle, the measure of the exterior angle is equal to the sum of the measures of </a:t>
            </a:r>
            <a:r>
              <a:rPr lang="en-US" sz="2400" dirty="0" smtClean="0"/>
              <a:t>the _______________ </a:t>
            </a:r>
            <a:r>
              <a:rPr lang="en-US" sz="2400" dirty="0"/>
              <a:t>angles.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800000"/>
                </a:solidFill>
              </a:rPr>
              <a:t>Abbreviation</a:t>
            </a:r>
            <a:r>
              <a:rPr lang="en-US" sz="2400" dirty="0"/>
              <a:t>: ext. ∠ </a:t>
            </a:r>
            <a:r>
              <a:rPr lang="en-US" sz="2400" dirty="0" smtClean="0"/>
              <a:t>of </a:t>
            </a:r>
            <a:r>
              <a:rPr lang="en-US" sz="2400" dirty="0"/>
              <a:t>a △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Base angles of an </a:t>
            </a:r>
            <a:r>
              <a:rPr lang="en-US" sz="2400" dirty="0" smtClean="0"/>
              <a:t>__________ triangle </a:t>
            </a:r>
            <a:r>
              <a:rPr lang="en-US" sz="2400" dirty="0"/>
              <a:t>are equal.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800000"/>
                </a:solidFill>
              </a:rPr>
              <a:t>Abbreviation</a:t>
            </a:r>
            <a:r>
              <a:rPr lang="en-US" sz="2400" dirty="0"/>
              <a:t>: base ∠s of </a:t>
            </a:r>
            <a:r>
              <a:rPr lang="en-US" sz="2400" dirty="0" err="1"/>
              <a:t>isos</a:t>
            </a:r>
            <a:r>
              <a:rPr lang="en-US" sz="2400" dirty="0"/>
              <a:t>. △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Each angle of an </a:t>
            </a:r>
            <a:r>
              <a:rPr lang="en-US" sz="2400" dirty="0" smtClean="0"/>
              <a:t>___________ triangle </a:t>
            </a:r>
            <a:r>
              <a:rPr lang="en-US" sz="2400" dirty="0"/>
              <a:t>has a measure equal to 60°. </a:t>
            </a:r>
            <a:r>
              <a:rPr lang="en-US" sz="2400" dirty="0">
                <a:solidFill>
                  <a:srgbClr val="800000"/>
                </a:solidFill>
              </a:rPr>
              <a:t>Abbreviation</a:t>
            </a:r>
            <a:r>
              <a:rPr lang="en-US" sz="2400" dirty="0"/>
              <a:t>: </a:t>
            </a:r>
            <a:r>
              <a:rPr lang="en-US" sz="2400" dirty="0" err="1"/>
              <a:t>equilat</a:t>
            </a:r>
            <a:r>
              <a:rPr lang="en-US" sz="2400" dirty="0"/>
              <a:t>. △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36901" y="3514285"/>
            <a:ext cx="26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opposite interior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96092" y="4551572"/>
            <a:ext cx="1631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isosceles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5646091"/>
            <a:ext cx="1662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equilateral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13094" y="2037915"/>
            <a:ext cx="916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180°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9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Vocabulary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6761" y="1399479"/>
            <a:ext cx="8229600" cy="892552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</a:rPr>
              <a:t>Isosceles Triangle</a:t>
            </a:r>
            <a:r>
              <a:rPr lang="en-US" sz="2500" b="1" dirty="0"/>
              <a:t>: </a:t>
            </a:r>
            <a:r>
              <a:rPr lang="en-US" sz="2500" dirty="0"/>
              <a:t>An </a:t>
            </a:r>
            <a:r>
              <a:rPr lang="en-US" sz="2500" i="1" dirty="0">
                <a:solidFill>
                  <a:srgbClr val="0000FF"/>
                </a:solidFill>
              </a:rPr>
              <a:t>isosceles triangle </a:t>
            </a:r>
            <a:r>
              <a:rPr lang="en-US" sz="2500" dirty="0"/>
              <a:t>is a triangle with at least two sides of equal length.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6762" y="2461309"/>
            <a:ext cx="8229600" cy="1292662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</a:rPr>
              <a:t>Angles of a Triangle</a:t>
            </a:r>
            <a:r>
              <a:rPr lang="en-US" sz="2500" b="1" dirty="0"/>
              <a:t>: </a:t>
            </a:r>
            <a:r>
              <a:rPr lang="en-US" sz="2500" dirty="0"/>
              <a:t>Every triangle △𝑨𝑩𝑪 </a:t>
            </a:r>
            <a:r>
              <a:rPr lang="en-US" sz="2500" dirty="0" smtClean="0"/>
              <a:t>determines </a:t>
            </a:r>
            <a:r>
              <a:rPr lang="en-US" sz="2500" dirty="0"/>
              <a:t>three angles, namely, ∠𝑩𝑨𝑪, ∠𝑨𝑩𝑪, and ∠𝑨𝑪𝑩. These are called </a:t>
            </a:r>
            <a:r>
              <a:rPr lang="en-US" sz="2500" dirty="0">
                <a:solidFill>
                  <a:srgbClr val="0000FF"/>
                </a:solidFill>
              </a:rPr>
              <a:t>the </a:t>
            </a:r>
            <a:r>
              <a:rPr lang="en-US" sz="2500" i="1" dirty="0">
                <a:solidFill>
                  <a:srgbClr val="0000FF"/>
                </a:solidFill>
              </a:rPr>
              <a:t>angles of </a:t>
            </a:r>
            <a:r>
              <a:rPr lang="en-US" sz="2500" dirty="0">
                <a:solidFill>
                  <a:srgbClr val="0000FF"/>
                </a:solidFill>
              </a:rPr>
              <a:t>△𝑨𝑩𝑪</a:t>
            </a:r>
            <a:r>
              <a:rPr lang="en-US" sz="2500" i="1" dirty="0"/>
              <a:t>. </a:t>
            </a:r>
            <a:endParaRPr lang="en-US" sz="2500" dirty="0"/>
          </a:p>
        </p:txBody>
      </p:sp>
      <p:sp>
        <p:nvSpPr>
          <p:cNvPr id="6" name="Rectangle 5"/>
          <p:cNvSpPr/>
          <p:nvPr/>
        </p:nvSpPr>
        <p:spPr>
          <a:xfrm>
            <a:off x="346761" y="3953299"/>
            <a:ext cx="8229600" cy="861774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</a:rPr>
              <a:t>Interior of a Triangle</a:t>
            </a:r>
            <a:r>
              <a:rPr lang="en-US" sz="2500" b="1" dirty="0"/>
              <a:t>: </a:t>
            </a:r>
            <a:r>
              <a:rPr lang="en-US" sz="2500" dirty="0"/>
              <a:t>A point lies in the </a:t>
            </a:r>
            <a:r>
              <a:rPr lang="en-US" sz="2500" i="1" dirty="0">
                <a:solidFill>
                  <a:srgbClr val="0000FF"/>
                </a:solidFill>
              </a:rPr>
              <a:t>interior of a triangle </a:t>
            </a:r>
            <a:r>
              <a:rPr lang="en-US" sz="2500" dirty="0"/>
              <a:t>if it lies in the interior of each of the angles of the triangle.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761" y="5022235"/>
            <a:ext cx="8229600" cy="1692771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</a:rPr>
              <a:t>Exterior Angle of a Triangle</a:t>
            </a:r>
            <a:r>
              <a:rPr lang="en-US" sz="2500" b="1" dirty="0"/>
              <a:t>: </a:t>
            </a:r>
            <a:r>
              <a:rPr lang="en-US" sz="2500" dirty="0"/>
              <a:t>Let angle ∠𝑨𝑩𝑪 </a:t>
            </a:r>
            <a:r>
              <a:rPr lang="en-US" sz="2500" dirty="0" smtClean="0"/>
              <a:t>be </a:t>
            </a:r>
            <a:r>
              <a:rPr lang="en-US" sz="2500" dirty="0"/>
              <a:t>an interior angle of a triangle △𝑨𝑩𝑪, and let 𝑫 </a:t>
            </a:r>
            <a:r>
              <a:rPr lang="en-US" sz="2500" dirty="0" smtClean="0"/>
              <a:t>be </a:t>
            </a:r>
            <a:r>
              <a:rPr lang="en-US" sz="2500" dirty="0"/>
              <a:t>a point on line 𝑳𝑨𝑩 </a:t>
            </a:r>
            <a:r>
              <a:rPr lang="en-US" sz="2500" dirty="0" smtClean="0"/>
              <a:t>such </a:t>
            </a:r>
            <a:r>
              <a:rPr lang="en-US" sz="2500" dirty="0"/>
              <a:t>that 𝑩 </a:t>
            </a:r>
            <a:r>
              <a:rPr lang="en-US" sz="2500" dirty="0" smtClean="0"/>
              <a:t>is </a:t>
            </a:r>
            <a:r>
              <a:rPr lang="en-US" sz="2500" dirty="0"/>
              <a:t>between 𝑨 </a:t>
            </a:r>
            <a:r>
              <a:rPr lang="en-US" sz="2500" dirty="0" smtClean="0"/>
              <a:t>and </a:t>
            </a:r>
            <a:r>
              <a:rPr lang="en-US" sz="2500" dirty="0"/>
              <a:t>𝑫. Then angle ∠𝑪𝑩𝑫 </a:t>
            </a:r>
            <a:r>
              <a:rPr lang="en-US" sz="2500" dirty="0" smtClean="0"/>
              <a:t>is </a:t>
            </a:r>
            <a:r>
              <a:rPr lang="en-US" sz="2500" dirty="0"/>
              <a:t>an </a:t>
            </a:r>
            <a:r>
              <a:rPr lang="en-US" sz="2500" i="1" dirty="0"/>
              <a:t>exterior angle of the triangle </a:t>
            </a:r>
            <a:r>
              <a:rPr lang="en-US" sz="2500" dirty="0"/>
              <a:t>△𝑨𝑩𝑪. </a:t>
            </a:r>
          </a:p>
        </p:txBody>
      </p:sp>
    </p:spTree>
    <p:extLst>
      <p:ext uri="{BB962C8B-B14F-4D97-AF65-F5344CB8AC3E}">
        <p14:creationId xmlns:p14="http://schemas.microsoft.com/office/powerpoint/2010/main" val="4191614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(30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52" y="1199834"/>
            <a:ext cx="8229600" cy="1078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Try these exercises on your own and we will review as a class. We will do the first one together.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9152" y="2320105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1.)    Find </a:t>
            </a:r>
            <a:r>
              <a:rPr lang="en-US" sz="2400" dirty="0"/>
              <a:t>the values of 𝒂 </a:t>
            </a:r>
            <a:r>
              <a:rPr lang="en-US" sz="2400" dirty="0" smtClean="0"/>
              <a:t>and </a:t>
            </a:r>
            <a:r>
              <a:rPr lang="en-US" sz="2400" dirty="0"/>
              <a:t>𝒃 </a:t>
            </a:r>
            <a:r>
              <a:rPr lang="en-US" sz="2400" dirty="0" smtClean="0"/>
              <a:t>in </a:t>
            </a:r>
            <a:r>
              <a:rPr lang="en-US" sz="2400" dirty="0"/>
              <a:t>the figure to the right. Justify </a:t>
            </a:r>
            <a:r>
              <a:rPr lang="en-US" sz="2400" dirty="0" smtClean="0"/>
              <a:t>	  your results.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808774" y="3837536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∠𝑎 = _____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774" y="4852487"/>
            <a:ext cx="1713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b</a:t>
            </a:r>
            <a:r>
              <a:rPr lang="en-US" sz="2400" dirty="0" smtClean="0"/>
              <a:t> </a:t>
            </a:r>
            <a:r>
              <a:rPr lang="en-US" sz="2400" dirty="0" smtClean="0"/>
              <a:t>= _____ 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710" y="3151102"/>
            <a:ext cx="3003797" cy="2825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09324" y="3775981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53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09324" y="4784141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32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658" y="233799"/>
            <a:ext cx="8793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each figure in 2-11, </a:t>
            </a:r>
            <a:r>
              <a:rPr lang="en-US" sz="2400" dirty="0">
                <a:solidFill>
                  <a:srgbClr val="0000FF"/>
                </a:solidFill>
              </a:rPr>
              <a:t>determine the measures of the unknown (labeled) angles. Give reasons for your calculations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55568" y="1849955"/>
            <a:ext cx="32532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𝒂 = 𝟑𝟔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ext. </a:t>
            </a:r>
            <a:r>
              <a:rPr lang="en-US" sz="2400" dirty="0">
                <a:solidFill>
                  <a:srgbClr val="FF0000"/>
                </a:solidFill>
              </a:rPr>
              <a:t> </a:t>
            </a:r>
            <a:r>
              <a:rPr lang="en-US" sz="2400" i="1" dirty="0" smtClean="0">
                <a:solidFill>
                  <a:srgbClr val="FF0000"/>
                </a:solidFill>
              </a:rPr>
              <a:t>of </a:t>
            </a:r>
            <a:r>
              <a:rPr lang="en-US" sz="2400" i="1" dirty="0">
                <a:solidFill>
                  <a:srgbClr val="FF0000"/>
                </a:solidFill>
              </a:rPr>
              <a:t>a </a:t>
            </a:r>
            <a:r>
              <a:rPr lang="en-US" sz="2400" dirty="0">
                <a:solidFill>
                  <a:srgbClr val="FF0000"/>
                </a:solidFill>
              </a:rPr>
              <a:t>△ 	</a:t>
            </a:r>
          </a:p>
        </p:txBody>
      </p:sp>
      <p:sp>
        <p:nvSpPr>
          <p:cNvPr id="6" name="Rectangle 5"/>
          <p:cNvSpPr/>
          <p:nvPr/>
        </p:nvSpPr>
        <p:spPr>
          <a:xfrm>
            <a:off x="4755568" y="3271048"/>
            <a:ext cx="4572000" cy="1200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dirty="0" smtClean="0">
                <a:solidFill>
                  <a:srgbClr val="FF0000"/>
                </a:solidFill>
              </a:rPr>
              <a:t>𝒃 = 𝟏𝟑𝟔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base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 of </a:t>
            </a:r>
            <a:r>
              <a:rPr lang="en-US" sz="2400" i="1" dirty="0" err="1">
                <a:solidFill>
                  <a:srgbClr val="FF0000"/>
                </a:solidFill>
              </a:rPr>
              <a:t>isos</a:t>
            </a:r>
            <a:r>
              <a:rPr lang="en-US" sz="2400" i="1" dirty="0">
                <a:solidFill>
                  <a:srgbClr val="FF0000"/>
                </a:solidFill>
              </a:rPr>
              <a:t>. </a:t>
            </a:r>
            <a:r>
              <a:rPr lang="en-US" sz="2400" dirty="0">
                <a:solidFill>
                  <a:srgbClr val="FF0000"/>
                </a:solidFill>
              </a:rPr>
              <a:t>△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		  </a:t>
            </a:r>
            <a:r>
              <a:rPr lang="en-US" sz="2400" i="1" dirty="0" smtClean="0">
                <a:solidFill>
                  <a:srgbClr val="FF0000"/>
                </a:solidFill>
              </a:rPr>
              <a:t>sum of a </a:t>
            </a:r>
            <a:r>
              <a:rPr lang="en-US" sz="2400" dirty="0" smtClean="0">
                <a:solidFill>
                  <a:srgbClr val="FF0000"/>
                </a:solidFill>
              </a:rPr>
              <a:t>△</a:t>
            </a:r>
            <a:r>
              <a:rPr lang="en-US" sz="2400" i="1" dirty="0" smtClean="0">
                <a:solidFill>
                  <a:srgbClr val="FF0000"/>
                </a:solidFill>
              </a:rPr>
              <a:t>, 		  		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i="1" dirty="0" smtClean="0">
                <a:solidFill>
                  <a:srgbClr val="FF0000"/>
                </a:solidFill>
              </a:rPr>
              <a:t>s on a line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4755568" y="5183362"/>
            <a:ext cx="3436858" cy="1311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𝒄</a:t>
            </a:r>
            <a:r>
              <a:rPr lang="en-US" sz="2400" dirty="0" smtClean="0">
                <a:solidFill>
                  <a:srgbClr val="FF0000"/>
                </a:solidFill>
              </a:rPr>
              <a:t>= 𝟐𝟔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 </a:t>
            </a:r>
            <a:r>
              <a:rPr lang="en-US" sz="2400" i="1" dirty="0" smtClean="0">
                <a:solidFill>
                  <a:srgbClr val="FF0000"/>
                </a:solidFill>
              </a:rPr>
              <a:t>sum </a:t>
            </a:r>
            <a:r>
              <a:rPr lang="en-US" sz="2400" i="1" dirty="0">
                <a:solidFill>
                  <a:srgbClr val="FF0000"/>
                </a:solidFill>
              </a:rPr>
              <a:t>of a </a:t>
            </a:r>
            <a:r>
              <a:rPr lang="en-US" sz="2400" dirty="0">
                <a:solidFill>
                  <a:srgbClr val="FF0000"/>
                </a:solidFill>
              </a:rPr>
              <a:t>△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𝒅 = 𝟑𝟏</a:t>
            </a:r>
            <a:r>
              <a:rPr lang="en-US" sz="2400" dirty="0">
                <a:solidFill>
                  <a:srgbClr val="FF0000"/>
                </a:solidFill>
              </a:rPr>
              <a:t>°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i="1" dirty="0">
                <a:solidFill>
                  <a:srgbClr val="FF0000"/>
                </a:solidFill>
              </a:rPr>
              <a:t>s on a line, </a:t>
            </a:r>
          </a:p>
          <a:p>
            <a:r>
              <a:rPr lang="en-US" sz="2400" i="1" dirty="0" smtClean="0">
                <a:solidFill>
                  <a:srgbClr val="FF0000"/>
                </a:solidFill>
              </a:rPr>
              <a:t>			</a:t>
            </a:r>
            <a:r>
              <a:rPr lang="en-US" sz="2400" dirty="0" smtClean="0">
                <a:solidFill>
                  <a:srgbClr val="FF0000"/>
                </a:solidFill>
              </a:rPr>
              <a:t> </a:t>
            </a:r>
            <a:r>
              <a:rPr lang="en-US" sz="2400" i="1" dirty="0" smtClean="0">
                <a:solidFill>
                  <a:srgbClr val="FF0000"/>
                </a:solidFill>
              </a:rPr>
              <a:t>sum of a </a:t>
            </a:r>
            <a:r>
              <a:rPr lang="en-US" sz="2400" dirty="0">
                <a:solidFill>
                  <a:srgbClr val="FF0000"/>
                </a:solidFill>
              </a:rPr>
              <a:t>△ </a:t>
            </a:r>
            <a:r>
              <a:rPr lang="en-US" dirty="0"/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683" y="1494870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2.)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4683" y="3077767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  <a:r>
              <a:rPr lang="en-US" sz="2400" b="1" dirty="0" smtClean="0"/>
              <a:t>.)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4683" y="5070999"/>
            <a:ext cx="51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4</a:t>
            </a:r>
            <a:r>
              <a:rPr lang="en-US" sz="2400" b="1" dirty="0" smtClean="0"/>
              <a:t>.)</a:t>
            </a:r>
            <a:endParaRPr lang="en-US" sz="24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060" y="1348335"/>
            <a:ext cx="2730500" cy="1498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60" y="3077768"/>
            <a:ext cx="2781300" cy="15113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260" y="5070999"/>
            <a:ext cx="27178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8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632</Words>
  <Application>Microsoft Macintosh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Geometry- Lesson 8</vt:lpstr>
      <vt:lpstr>Essential Question</vt:lpstr>
      <vt:lpstr>You Should Now Know How to Solve for Unknown Angles Involving …</vt:lpstr>
      <vt:lpstr>Answers to Lesson 7 Problem Set</vt:lpstr>
      <vt:lpstr>Opening Exercise (5 min)</vt:lpstr>
      <vt:lpstr>Discussion (5 min)</vt:lpstr>
      <vt:lpstr>Relevant Vocabulary</vt:lpstr>
      <vt:lpstr>Exercises (30 min)</vt:lpstr>
      <vt:lpstr>PowerPoint Presentation</vt:lpstr>
      <vt:lpstr>PowerPoint Presentation</vt:lpstr>
      <vt:lpstr>PowerPoint Presentation</vt:lpstr>
      <vt:lpstr>Exit Ticket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Wedgwood</dc:creator>
  <cp:lastModifiedBy>Nikki Wedgwood</cp:lastModifiedBy>
  <cp:revision>12</cp:revision>
  <dcterms:created xsi:type="dcterms:W3CDTF">2013-09-09T01:52:04Z</dcterms:created>
  <dcterms:modified xsi:type="dcterms:W3CDTF">2013-09-09T03:01:51Z</dcterms:modified>
</cp:coreProperties>
</file>