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11/14/2017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11/14/2017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11/14/2017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11/14/2017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11/14/2017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11/14/2017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11/14/2017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11/14/2017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11/14/2017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11/14/2017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11/14/2017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11/14/2017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700" dirty="0" smtClean="0"/>
              <a:t/>
            </a:r>
            <a:br>
              <a:rPr lang="en-US" sz="2700" dirty="0" smtClean="0"/>
            </a:br>
            <a:r>
              <a:rPr lang="en-US" sz="2700" dirty="0"/>
              <a:t>Chapter 12</a:t>
            </a:r>
            <a:br>
              <a:rPr lang="en-US" sz="2700" dirty="0"/>
            </a:br>
            <a:r>
              <a:rPr lang="en-US" sz="2700" dirty="0"/>
              <a:t>The Worlds of the Fifteenth Century</a:t>
            </a:r>
            <a:endParaRPr lang="en-US" sz="27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059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958" y="496390"/>
            <a:ext cx="11729632" cy="599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1938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896" y="0"/>
            <a:ext cx="1118020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479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0056" y="50257"/>
            <a:ext cx="8071473" cy="6807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13886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332" y="1162594"/>
            <a:ext cx="11755192" cy="4506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0477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1257" y="143691"/>
            <a:ext cx="11743509" cy="36486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b="1" dirty="0">
                <a:solidFill>
                  <a:srgbClr val="000000"/>
                </a:solidFill>
                <a:latin typeface="TimesNewRomanPS-BoldMT"/>
                <a:ea typeface="Calibri" panose="020F0502020204030204" pitchFamily="34" charset="0"/>
                <a:cs typeface="TimesNewRomanPS-BoldMT"/>
              </a:rPr>
              <a:t>Chapter Opener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NewRomanPSMT"/>
                <a:ea typeface="Calibri" panose="020F0502020204030204" pitchFamily="34" charset="0"/>
                <a:cs typeface="TimesNewRomanPSMT"/>
              </a:rPr>
              <a:t>A. Columbus’s legacy has been the subject of much debate.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NewRomanPSMT"/>
                <a:ea typeface="Calibri" panose="020F0502020204030204" pitchFamily="34" charset="0"/>
                <a:cs typeface="TimesNewRomanPSMT"/>
              </a:rPr>
              <a:t>1. his reputation as heroic discoverer has been challenged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NewRomanPSMT"/>
                <a:ea typeface="Calibri" panose="020F0502020204030204" pitchFamily="34" charset="0"/>
                <a:cs typeface="TimesNewRomanPSMT"/>
              </a:rPr>
              <a:t>2. emphasis has been placed on the history of death, slavery, racism, and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NewRomanPSMT"/>
                <a:ea typeface="Calibri" panose="020F0502020204030204" pitchFamily="34" charset="0"/>
                <a:cs typeface="TimesNewRomanPSMT"/>
              </a:rPr>
              <a:t>exploitation that followed his voyage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NewRomanPSMT"/>
                <a:ea typeface="Calibri" panose="020F0502020204030204" pitchFamily="34" charset="0"/>
                <a:cs typeface="TimesNewRomanPSMT"/>
              </a:rPr>
              <a:t>3. reminder that the past is as unpredictable as the future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NewRomanPSMT"/>
                <a:ea typeface="Calibri" panose="020F0502020204030204" pitchFamily="34" charset="0"/>
                <a:cs typeface="TimesNewRomanPSMT"/>
              </a:rPr>
              <a:t>B. Even though Columbus’s voyage is arguably the most important single event of the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NewRomanPSMT"/>
                <a:ea typeface="Calibri" panose="020F0502020204030204" pitchFamily="34" charset="0"/>
                <a:cs typeface="TimesNewRomanPSMT"/>
              </a:rPr>
              <a:t>fifteenth century, many other developments were occurring across the globe at the same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NewRomanPSMT"/>
                <a:ea typeface="Calibri" panose="020F0502020204030204" pitchFamily="34" charset="0"/>
                <a:cs typeface="TimesNewRomanPSMT"/>
              </a:rPr>
              <a:t>time.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NewRomanPSMT"/>
                <a:ea typeface="Calibri" panose="020F0502020204030204" pitchFamily="34" charset="0"/>
                <a:cs typeface="TimesNewRomanPSMT"/>
              </a:rPr>
              <a:t>C. This chapter’s purpose is to review the human story up to the sixteenth century and to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NewRomanPSMT"/>
                <a:ea typeface="Calibri" panose="020F0502020204030204" pitchFamily="34" charset="0"/>
                <a:cs typeface="TimesNewRomanPSMT"/>
              </a:rPr>
              <a:t>establish a baseline against which to measure the transformations of the period 1500–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NewRomanPSMT"/>
                <a:ea typeface="Calibri" panose="020F0502020204030204" pitchFamily="34" charset="0"/>
                <a:cs typeface="TimesNewRomanPSMT"/>
              </a:rPr>
              <a:t>2000.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0462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634" y="0"/>
            <a:ext cx="11854662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2639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7646" y="17984"/>
            <a:ext cx="10607040" cy="6777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2875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202" y="731519"/>
            <a:ext cx="11593789" cy="5630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6085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206" y="-40442"/>
            <a:ext cx="10796294" cy="6898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3740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626" y="1214846"/>
            <a:ext cx="11721118" cy="4493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954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9114" y="1018903"/>
            <a:ext cx="11634935" cy="5055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5341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920" y="979715"/>
            <a:ext cx="11544738" cy="5016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0050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121</TotalTime>
  <Words>123</Words>
  <Application>Microsoft Office PowerPoint</Application>
  <PresentationFormat>Widescreen</PresentationFormat>
  <Paragraphs>13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Gill Sans MT</vt:lpstr>
      <vt:lpstr>Times New Roman</vt:lpstr>
      <vt:lpstr>TimesNewRomanPS-BoldMT</vt:lpstr>
      <vt:lpstr>TimesNewRomanPSMT</vt:lpstr>
      <vt:lpstr>Parcel</vt:lpstr>
      <vt:lpstr> Chapter 12 The Worlds of the Fifteenth Century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Rochester City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10 The Worlds of Christendom Contraction, Expansion, and Division,  600—1300</dc:title>
  <dc:creator>Tillotson, James A</dc:creator>
  <cp:lastModifiedBy>Tillotson, James A</cp:lastModifiedBy>
  <cp:revision>8</cp:revision>
  <dcterms:created xsi:type="dcterms:W3CDTF">2017-10-19T18:11:05Z</dcterms:created>
  <dcterms:modified xsi:type="dcterms:W3CDTF">2017-11-14T12:50:41Z</dcterms:modified>
</cp:coreProperties>
</file>