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5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4643A-CDDC-D845-A222-019FD1CDC7BC}" type="datetimeFigureOut">
              <a:rPr lang="en-US" smtClean="0"/>
              <a:t>9/15/13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94A04-E8FE-D143-B471-4A90C5891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8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5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2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5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1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2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7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0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2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7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F6759-C835-1646-AA96-4B9BA6C1C5A2}" type="datetimeFigureOut">
              <a:rPr lang="en-US" smtClean="0"/>
              <a:t>9/15/13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302D2-F53C-794C-8631-21A457BC5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4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8-20 at 9.28.11 PM.pn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49"/>
            <a:ext cx="9144000" cy="68510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98674" y="1649375"/>
            <a:ext cx="7772400" cy="1470025"/>
          </a:xfrm>
        </p:spPr>
        <p:txBody>
          <a:bodyPr/>
          <a:lstStyle/>
          <a:p>
            <a:r>
              <a:rPr lang="en-US" dirty="0" smtClean="0"/>
              <a:t>Geometry- Lesson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91189"/>
            <a:ext cx="6400800" cy="1752600"/>
          </a:xfrm>
        </p:spPr>
        <p:txBody>
          <a:bodyPr/>
          <a:lstStyle/>
          <a:p>
            <a:r>
              <a:rPr lang="en-US" dirty="0" smtClean="0"/>
              <a:t>Construct an Equilateral </a:t>
            </a:r>
          </a:p>
          <a:p>
            <a:r>
              <a:rPr lang="en-US" dirty="0" smtClean="0"/>
              <a:t>Triangle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815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Exploratory Challenge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8631"/>
            <a:ext cx="8229600" cy="1510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Can you repeat the construction of a hexagon until the entire sheet is covered in hexagons (except the edges will be partial hexagons)? 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6614" t="7402" r="6616" b="3756"/>
          <a:stretch/>
        </p:blipFill>
        <p:spPr>
          <a:xfrm>
            <a:off x="329968" y="2969056"/>
            <a:ext cx="2054700" cy="18966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6614" t="7402" r="6616" b="3756"/>
          <a:stretch/>
        </p:blipFill>
        <p:spPr>
          <a:xfrm>
            <a:off x="329968" y="4865702"/>
            <a:ext cx="2054700" cy="18966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6614" t="7402" r="6616" b="3756"/>
          <a:stretch/>
        </p:blipFill>
        <p:spPr>
          <a:xfrm>
            <a:off x="2384668" y="2969056"/>
            <a:ext cx="2054700" cy="18966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6614" t="7402" r="6616" b="3756"/>
          <a:stretch/>
        </p:blipFill>
        <p:spPr>
          <a:xfrm>
            <a:off x="2384668" y="4865702"/>
            <a:ext cx="2054700" cy="189664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439368" y="2397179"/>
            <a:ext cx="4409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Wallpaper, tile patterns, etc.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377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Ticket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9772" y="2571230"/>
            <a:ext cx="3035300" cy="2514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3426" y="1446176"/>
            <a:ext cx="7035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△𝐴𝐵𝐶 </a:t>
            </a:r>
            <a:r>
              <a:rPr lang="en-US" sz="2400" dirty="0" smtClean="0"/>
              <a:t>is </a:t>
            </a:r>
            <a:r>
              <a:rPr lang="en-US" sz="2400" dirty="0"/>
              <a:t>shown below. Is it an equilateral triangle? Justify your response.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4361" y="5479265"/>
            <a:ext cx="6564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Don’t Forget Problem Set!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084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Students </a:t>
            </a:r>
            <a:r>
              <a:rPr lang="en-US" dirty="0"/>
              <a:t>apply the equilateral triangle construction to more challenging problems. </a:t>
            </a:r>
          </a:p>
          <a:p>
            <a:r>
              <a:rPr lang="en-US" dirty="0" smtClean="0"/>
              <a:t>Students </a:t>
            </a:r>
            <a:r>
              <a:rPr lang="en-US" dirty="0"/>
              <a:t>communicate mathematical concepts clearly and concisely. </a:t>
            </a:r>
            <a:endParaRPr lang="en-US" dirty="0" smtClean="0"/>
          </a:p>
          <a:p>
            <a:r>
              <a:rPr lang="en-US" dirty="0" smtClean="0"/>
              <a:t>Become more familiar with vocabulary as well as how to use it.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181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257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You </a:t>
            </a:r>
            <a:r>
              <a:rPr lang="en-US" b="1" i="1" dirty="0">
                <a:solidFill>
                  <a:schemeClr val="accent1"/>
                </a:solidFill>
              </a:rPr>
              <a:t>will need </a:t>
            </a:r>
            <a:r>
              <a:rPr lang="en-US" b="1" dirty="0">
                <a:solidFill>
                  <a:schemeClr val="accent1"/>
                </a:solidFill>
              </a:rPr>
              <a:t>a compass, a straightedge, and another student’s homework. </a:t>
            </a:r>
            <a:endParaRPr lang="en-US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b="1" dirty="0"/>
              <a:t>Directions: </a:t>
            </a:r>
          </a:p>
          <a:p>
            <a:pPr marL="0" indent="0">
              <a:buNone/>
            </a:pPr>
            <a:r>
              <a:rPr lang="en-US" dirty="0"/>
              <a:t>Follow the directions from another student’s homework write-up to construct an equilateral triangle.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What </a:t>
            </a:r>
            <a:r>
              <a:rPr lang="en-US" dirty="0"/>
              <a:t>kinds of problems did you have as you followed your classmate’s directions? </a:t>
            </a:r>
          </a:p>
          <a:p>
            <a:pPr lvl="1"/>
            <a:r>
              <a:rPr lang="en-US" dirty="0" smtClean="0"/>
              <a:t>Think </a:t>
            </a:r>
            <a:r>
              <a:rPr lang="en-US" dirty="0"/>
              <a:t>about ways to avoid these problems. What criteria or expectations for writing steps in constructions should be included in a rubric for evaluating your writing? List at least three criteria below: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42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(5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are common errors?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What are concrete suggestions to help improve the instruction-writing process?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2894" y="2406492"/>
            <a:ext cx="8291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Correct </a:t>
            </a:r>
            <a:r>
              <a:rPr lang="en-US" sz="2000" i="1" dirty="0">
                <a:solidFill>
                  <a:srgbClr val="FF0000"/>
                </a:solidFill>
              </a:rPr>
              <a:t>use of vocabulary, simple and concise steps (making sure each step involves just one instruction), and clear use of labels</a:t>
            </a:r>
            <a:r>
              <a:rPr lang="en-US" sz="2000" i="1" dirty="0"/>
              <a:t>.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309609"/>
            <a:ext cx="814861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i="1" dirty="0">
              <a:solidFill>
                <a:srgbClr val="FF0000"/>
              </a:solidFill>
            </a:endParaRPr>
          </a:p>
          <a:p>
            <a:r>
              <a:rPr lang="en-US" sz="2000" i="1" dirty="0" smtClean="0">
                <a:solidFill>
                  <a:srgbClr val="FF0000"/>
                </a:solidFill>
              </a:rPr>
              <a:t>It is important to describe objects using correct terminology instead of pronouns. Instead of “it” or “they” perhaps “the center” or “the sides” should be used.</a:t>
            </a:r>
          </a:p>
          <a:p>
            <a:endParaRPr lang="en-US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28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Set 1,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487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Write a clear set of steps for the construction of an equilateral triangle. Use Euclid’s Proposition 1 as a guide.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843048"/>
            <a:ext cx="503175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1.	Draw </a:t>
            </a:r>
            <a:r>
              <a:rPr lang="en-US" sz="2400" b="1" i="1" dirty="0">
                <a:solidFill>
                  <a:srgbClr val="FF0000"/>
                </a:solidFill>
              </a:rPr>
              <a:t>circle CJ: center J, radius JS</a:t>
            </a:r>
            <a:r>
              <a:rPr lang="en-US" sz="2400" b="1" i="1" dirty="0" smtClean="0">
                <a:solidFill>
                  <a:srgbClr val="FF0000"/>
                </a:solidFill>
              </a:rPr>
              <a:t>.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2.	Draw </a:t>
            </a:r>
            <a:r>
              <a:rPr lang="en-US" sz="2400" b="1" i="1" dirty="0">
                <a:solidFill>
                  <a:srgbClr val="FF0000"/>
                </a:solidFill>
              </a:rPr>
              <a:t>circle CS: center S, radius SJ</a:t>
            </a:r>
            <a:r>
              <a:rPr lang="en-US" sz="2400" b="1" i="1" dirty="0" smtClean="0">
                <a:solidFill>
                  <a:srgbClr val="FF0000"/>
                </a:solidFill>
              </a:rPr>
              <a:t>.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b="1" i="1" dirty="0" smtClean="0">
              <a:solidFill>
                <a:srgbClr val="FF0000"/>
              </a:solidFill>
            </a:endParaRP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3.	Label </a:t>
            </a:r>
            <a:r>
              <a:rPr lang="en-US" sz="2400" b="1" i="1" dirty="0">
                <a:solidFill>
                  <a:srgbClr val="FF0000"/>
                </a:solidFill>
              </a:rPr>
              <a:t>the intersection as M.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fi-FI" sz="2400" b="1" i="1" dirty="0" smtClean="0">
                <a:solidFill>
                  <a:srgbClr val="FF0000"/>
                </a:solidFill>
              </a:rPr>
              <a:t>4.	Join </a:t>
            </a:r>
            <a:r>
              <a:rPr lang="fi-FI" sz="2400" b="1" i="1" dirty="0">
                <a:solidFill>
                  <a:srgbClr val="FF0000"/>
                </a:solidFill>
              </a:rPr>
              <a:t>S, J, M. </a:t>
            </a:r>
            <a:endParaRPr lang="fi-FI" sz="2400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b="1" i="1" dirty="0" smtClean="0"/>
              <a:t> 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985296" y="3299432"/>
            <a:ext cx="2043760" cy="2000098"/>
          </a:xfrm>
          <a:prstGeom prst="ellipse">
            <a:avLst/>
          </a:pr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007176" y="3299432"/>
            <a:ext cx="2043760" cy="2000098"/>
          </a:xfrm>
          <a:prstGeom prst="ellipse">
            <a:avLst/>
          </a:pr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926902" y="4248383"/>
            <a:ext cx="116787" cy="87596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977978" y="4248383"/>
            <a:ext cx="116787" cy="87596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999859" y="4248383"/>
            <a:ext cx="116787" cy="87596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955164" y="4254791"/>
            <a:ext cx="116787" cy="87596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466139" y="3422633"/>
            <a:ext cx="116787" cy="87596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15905" y="4204586"/>
            <a:ext cx="362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Helvetica"/>
                <a:cs typeface="Helvetica"/>
              </a:rPr>
              <a:t>J</a:t>
            </a:r>
            <a:endParaRPr lang="en-US" b="1" i="1" dirty="0">
              <a:latin typeface="Helvetica"/>
              <a:cs typeface="Helvetic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99788" y="4204586"/>
            <a:ext cx="387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Helvetica"/>
                <a:cs typeface="Helvetica"/>
              </a:rPr>
              <a:t>S</a:t>
            </a:r>
            <a:endParaRPr lang="en-US" b="1" i="1" dirty="0">
              <a:latin typeface="Helvetica"/>
              <a:cs typeface="Helvetic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28694" y="4200745"/>
            <a:ext cx="458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Helvetica"/>
                <a:cs typeface="Helvetica"/>
              </a:rPr>
              <a:t>C</a:t>
            </a:r>
            <a:endParaRPr lang="en-US" b="1" i="1" dirty="0">
              <a:latin typeface="Helvetica"/>
              <a:cs typeface="Helvetic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27758" y="4217911"/>
            <a:ext cx="458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Helvetica"/>
                <a:cs typeface="Helvetica"/>
              </a:rPr>
              <a:t>C</a:t>
            </a:r>
            <a:endParaRPr lang="en-US" b="1" i="1" dirty="0">
              <a:latin typeface="Helvetica"/>
              <a:cs typeface="Helvetic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53531" y="3031020"/>
            <a:ext cx="458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Helvetica"/>
                <a:cs typeface="Helvetica"/>
              </a:rPr>
              <a:t>M</a:t>
            </a:r>
          </a:p>
        </p:txBody>
      </p:sp>
      <p:cxnSp>
        <p:nvCxnSpPr>
          <p:cNvPr id="19" name="Straight Connector 18"/>
          <p:cNvCxnSpPr>
            <a:stCxn id="12" idx="4"/>
          </p:cNvCxnSpPr>
          <p:nvPr/>
        </p:nvCxnSpPr>
        <p:spPr>
          <a:xfrm flipH="1">
            <a:off x="7048467" y="3510229"/>
            <a:ext cx="476066" cy="7781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6"/>
            <a:endCxn id="9" idx="2"/>
          </p:cNvCxnSpPr>
          <p:nvPr/>
        </p:nvCxnSpPr>
        <p:spPr>
          <a:xfrm flipH="1">
            <a:off x="6977978" y="4292181"/>
            <a:ext cx="11386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7491333" y="3510230"/>
            <a:ext cx="537723" cy="78195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98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500"/>
                            </p:stCondLst>
                            <p:childTnLst>
                              <p:par>
                                <p:cTn id="4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500"/>
                            </p:stCondLst>
                            <p:childTnLst>
                              <p:par>
                                <p:cTn id="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500"/>
                            </p:stCondLst>
                            <p:childTnLst>
                              <p:par>
                                <p:cTn id="5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500"/>
                            </p:stCondLst>
                            <p:childTnLst>
                              <p:par>
                                <p:cTn id="6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500"/>
                            </p:stCondLst>
                            <p:childTnLst>
                              <p:par>
                                <p:cTn id="6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Exploratory Challenge 1 (15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39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chemeClr val="tx2"/>
                </a:solidFill>
              </a:rPr>
              <a:t>You will need </a:t>
            </a:r>
            <a:r>
              <a:rPr lang="en-US" b="1" i="1" dirty="0" smtClean="0">
                <a:solidFill>
                  <a:schemeClr val="tx2"/>
                </a:solidFill>
              </a:rPr>
              <a:t>your handout, </a:t>
            </a:r>
            <a:r>
              <a:rPr lang="en-US" b="1" dirty="0" smtClean="0">
                <a:solidFill>
                  <a:schemeClr val="tx2"/>
                </a:solidFill>
              </a:rPr>
              <a:t>a </a:t>
            </a:r>
            <a:r>
              <a:rPr lang="en-US" b="1" dirty="0">
                <a:solidFill>
                  <a:schemeClr val="tx2"/>
                </a:solidFill>
              </a:rPr>
              <a:t>compass and a straightedge. 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Using </a:t>
            </a:r>
            <a:r>
              <a:rPr lang="en-US" dirty="0"/>
              <a:t>the skills you have practiced, construct three equilateral triangles, where the first and second triangles share a common side, and the second and third triangles share a common side. Clearly and precisely list the steps needed to accomplish this construction.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Switch your list of steps with a partner, and complete the construction according to your partner’s steps. Revise your drawing and/or list of steps as needed.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Construct 3 equilateral triangles on your paper in the space provided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54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604"/>
            <a:ext cx="8229600" cy="1143000"/>
          </a:xfrm>
        </p:spPr>
        <p:txBody>
          <a:bodyPr/>
          <a:lstStyle/>
          <a:p>
            <a:r>
              <a:rPr lang="en-US" dirty="0" smtClean="0"/>
              <a:t>Exploratory Challenge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21" y="1133038"/>
            <a:ext cx="4642223" cy="6236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Construct three equilateral triangles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221" y="1969111"/>
            <a:ext cx="4642223" cy="40568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61396" y="1133038"/>
            <a:ext cx="3025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Steps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984067" y="1656258"/>
            <a:ext cx="585102" cy="5115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2400" dirty="0" smtClean="0"/>
              <a:t>1.</a:t>
            </a:r>
          </a:p>
          <a:p>
            <a:pPr>
              <a:lnSpc>
                <a:spcPct val="60000"/>
              </a:lnSpc>
            </a:pPr>
            <a:endParaRPr lang="en-US" sz="2400" dirty="0"/>
          </a:p>
          <a:p>
            <a:r>
              <a:rPr lang="en-US" sz="2400" dirty="0" smtClean="0"/>
              <a:t>2.</a:t>
            </a:r>
          </a:p>
          <a:p>
            <a:pPr>
              <a:lnSpc>
                <a:spcPct val="60000"/>
              </a:lnSpc>
            </a:pPr>
            <a:endParaRPr lang="en-US" sz="2400" dirty="0"/>
          </a:p>
          <a:p>
            <a:r>
              <a:rPr lang="en-US" sz="2400" dirty="0" smtClean="0"/>
              <a:t>3.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r>
              <a:rPr lang="en-US" sz="2400" dirty="0" smtClean="0"/>
              <a:t>4.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r>
              <a:rPr lang="en-US" sz="2400" dirty="0" smtClean="0"/>
              <a:t>5.</a:t>
            </a:r>
          </a:p>
          <a:p>
            <a:pPr>
              <a:lnSpc>
                <a:spcPct val="110000"/>
              </a:lnSpc>
            </a:pPr>
            <a:endParaRPr lang="en-US" sz="2400" dirty="0"/>
          </a:p>
          <a:p>
            <a:r>
              <a:rPr lang="en-US" sz="2400" dirty="0" smtClean="0"/>
              <a:t>6.</a:t>
            </a:r>
          </a:p>
          <a:p>
            <a:endParaRPr lang="en-US" sz="2400" dirty="0" smtClean="0"/>
          </a:p>
          <a:p>
            <a:pPr>
              <a:lnSpc>
                <a:spcPct val="110000"/>
              </a:lnSpc>
            </a:pPr>
            <a:endParaRPr lang="en-US" sz="2400" dirty="0"/>
          </a:p>
          <a:p>
            <a:r>
              <a:rPr lang="en-US" sz="2400" dirty="0" smtClean="0"/>
              <a:t>7.</a:t>
            </a:r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485508" y="1302315"/>
            <a:ext cx="3339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i="1" dirty="0">
                <a:solidFill>
                  <a:srgbClr val="FF0000"/>
                </a:solidFill>
              </a:rPr>
              <a:t>Draw a segment AB.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76942" y="1756709"/>
            <a:ext cx="357483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i="1" dirty="0"/>
          </a:p>
          <a:p>
            <a:r>
              <a:rPr lang="en-US" sz="2000" i="1" dirty="0">
                <a:solidFill>
                  <a:srgbClr val="FF0000"/>
                </a:solidFill>
              </a:rPr>
              <a:t>Draw circle CA: center A, radius AB. 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76942" y="2418429"/>
            <a:ext cx="34826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000" i="1" dirty="0">
                <a:solidFill>
                  <a:srgbClr val="FF0000"/>
                </a:solidFill>
              </a:rPr>
              <a:t>Draw circle CB: center B, radius BA 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85508" y="3094219"/>
            <a:ext cx="360033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000" i="1" dirty="0">
                <a:solidFill>
                  <a:srgbClr val="FF0000"/>
                </a:solidFill>
              </a:rPr>
              <a:t>Label one intersection as C; label the other intersection as D. 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85508" y="3794464"/>
            <a:ext cx="336487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000" i="1" dirty="0">
                <a:solidFill>
                  <a:srgbClr val="FF0000"/>
                </a:solidFill>
              </a:rPr>
              <a:t>Draw circle CC: center C, radius CA. 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85508" y="4606197"/>
            <a:ext cx="357893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r>
              <a:rPr lang="en-US" i="1" dirty="0">
                <a:solidFill>
                  <a:srgbClr val="FF0000"/>
                </a:solidFill>
              </a:rPr>
              <a:t>Label the unlabeled intersection of circle CC with circle CA (or the unlabeled intersection of circle CC with circle CB) as E.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85508" y="5690964"/>
            <a:ext cx="34867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</a:rPr>
              <a:t>Draw all segments that are congruent to AB between the labeled points.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312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Exploratory Challenge 2 (16 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Materials needed: Piece of paper, compass and a straight </a:t>
            </a:r>
            <a:r>
              <a:rPr lang="en-US" sz="2400" dirty="0">
                <a:solidFill>
                  <a:schemeClr val="tx2"/>
                </a:solidFill>
              </a:rPr>
              <a:t>e</a:t>
            </a:r>
            <a:r>
              <a:rPr lang="en-US" sz="2400" dirty="0" smtClean="0">
                <a:solidFill>
                  <a:schemeClr val="tx2"/>
                </a:solidFill>
              </a:rPr>
              <a:t>dge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On </a:t>
            </a:r>
            <a:r>
              <a:rPr lang="en-US" sz="2400" dirty="0"/>
              <a:t>a separate piece of paper, use the skills you have developed in this lesson construct a </a:t>
            </a:r>
            <a:r>
              <a:rPr lang="en-US" sz="2400" b="1" dirty="0">
                <a:solidFill>
                  <a:srgbClr val="0000FF"/>
                </a:solidFill>
              </a:rPr>
              <a:t>regular hexagon</a:t>
            </a:r>
            <a:r>
              <a:rPr lang="en-US" sz="2400" dirty="0"/>
              <a:t>. Clearly and precisely list the steps needed to accomplish this construction. Compare your results with a partner and revise your drawing and/or list of steps as needed.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Can you repeat the construction of a hexagon until the entire sheet is covered in hexagons (except the edges will be partial hexagons)? </a:t>
            </a:r>
          </a:p>
        </p:txBody>
      </p:sp>
    </p:spTree>
    <p:extLst>
      <p:ext uri="{BB962C8B-B14F-4D97-AF65-F5344CB8AC3E}">
        <p14:creationId xmlns:p14="http://schemas.microsoft.com/office/powerpoint/2010/main" val="3606963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604"/>
            <a:ext cx="8229600" cy="1143000"/>
          </a:xfrm>
        </p:spPr>
        <p:txBody>
          <a:bodyPr/>
          <a:lstStyle/>
          <a:p>
            <a:r>
              <a:rPr lang="en-US" dirty="0" smtClean="0"/>
              <a:t>Exploratory Challenge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76" y="1924570"/>
            <a:ext cx="4037814" cy="36403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95227" y="1657321"/>
            <a:ext cx="585102" cy="5521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2400" dirty="0" smtClean="0"/>
              <a:t>1.</a:t>
            </a:r>
          </a:p>
          <a:p>
            <a:pPr>
              <a:lnSpc>
                <a:spcPct val="60000"/>
              </a:lnSpc>
            </a:pPr>
            <a:endParaRPr lang="en-US" sz="2400" dirty="0"/>
          </a:p>
          <a:p>
            <a:r>
              <a:rPr lang="en-US" sz="2400" dirty="0" smtClean="0"/>
              <a:t>2.</a:t>
            </a:r>
          </a:p>
          <a:p>
            <a:pPr>
              <a:lnSpc>
                <a:spcPct val="60000"/>
              </a:lnSpc>
            </a:pPr>
            <a:endParaRPr lang="en-US" sz="2400" dirty="0"/>
          </a:p>
          <a:p>
            <a:r>
              <a:rPr lang="en-US" sz="2400" dirty="0" smtClean="0"/>
              <a:t>3.</a:t>
            </a:r>
          </a:p>
          <a:p>
            <a:pPr>
              <a:lnSpc>
                <a:spcPct val="50000"/>
              </a:lnSpc>
            </a:pPr>
            <a:endParaRPr lang="en-US" sz="2400" dirty="0"/>
          </a:p>
          <a:p>
            <a:r>
              <a:rPr lang="en-US" sz="2400" dirty="0" smtClean="0"/>
              <a:t>4.</a:t>
            </a:r>
          </a:p>
          <a:p>
            <a:pPr>
              <a:lnSpc>
                <a:spcPct val="50000"/>
              </a:lnSpc>
            </a:pPr>
            <a:endParaRPr lang="en-US" sz="2400" dirty="0"/>
          </a:p>
          <a:p>
            <a:r>
              <a:rPr lang="en-US" sz="2400" dirty="0" smtClean="0"/>
              <a:t>5.</a:t>
            </a:r>
          </a:p>
          <a:p>
            <a:pPr>
              <a:lnSpc>
                <a:spcPct val="50000"/>
              </a:lnSpc>
            </a:pPr>
            <a:endParaRPr lang="en-US" sz="2400" dirty="0"/>
          </a:p>
          <a:p>
            <a:r>
              <a:rPr lang="en-US" sz="2400" dirty="0" smtClean="0"/>
              <a:t>6.</a:t>
            </a:r>
          </a:p>
          <a:p>
            <a:pPr>
              <a:lnSpc>
                <a:spcPct val="70000"/>
              </a:lnSpc>
            </a:pPr>
            <a:endParaRPr lang="en-US" sz="2400" dirty="0"/>
          </a:p>
          <a:p>
            <a:r>
              <a:rPr lang="en-US" sz="2400" dirty="0" smtClean="0"/>
              <a:t>7.</a:t>
            </a:r>
          </a:p>
          <a:p>
            <a:endParaRPr lang="en-US" sz="2400" dirty="0"/>
          </a:p>
          <a:p>
            <a:pPr>
              <a:lnSpc>
                <a:spcPct val="120000"/>
              </a:lnSpc>
            </a:pPr>
            <a:endParaRPr lang="en-US" sz="2400" dirty="0" smtClean="0"/>
          </a:p>
          <a:p>
            <a:r>
              <a:rPr lang="en-US" sz="2400" dirty="0" smtClean="0"/>
              <a:t>8.</a:t>
            </a:r>
          </a:p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161918" y="1016917"/>
            <a:ext cx="3025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Steps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808717" y="1278527"/>
            <a:ext cx="43026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i="1" dirty="0">
                <a:solidFill>
                  <a:srgbClr val="FF0000"/>
                </a:solidFill>
              </a:rPr>
              <a:t>Draw circle C</a:t>
            </a:r>
            <a:r>
              <a:rPr lang="en-US" sz="2000" i="1" baseline="-25000" dirty="0">
                <a:solidFill>
                  <a:srgbClr val="FF0000"/>
                </a:solidFill>
              </a:rPr>
              <a:t>K</a:t>
            </a:r>
            <a:r>
              <a:rPr lang="en-US" sz="2000" i="1" dirty="0">
                <a:solidFill>
                  <a:srgbClr val="FF0000"/>
                </a:solidFill>
              </a:rPr>
              <a:t>: center K, any radius. 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8717" y="1786359"/>
            <a:ext cx="43210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i="1" dirty="0">
                <a:solidFill>
                  <a:srgbClr val="FF0000"/>
                </a:solidFill>
              </a:rPr>
              <a:t>Pick a point on the circle; label this point A. 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8717" y="2476613"/>
            <a:ext cx="43067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000" i="1" dirty="0">
                <a:solidFill>
                  <a:srgbClr val="FF0000"/>
                </a:solidFill>
              </a:rPr>
              <a:t>Draw circle C</a:t>
            </a:r>
            <a:r>
              <a:rPr lang="en-US" sz="2000" i="1" baseline="-25000" dirty="0">
                <a:solidFill>
                  <a:srgbClr val="FF0000"/>
                </a:solidFill>
              </a:rPr>
              <a:t>A</a:t>
            </a:r>
            <a:r>
              <a:rPr lang="en-US" sz="2000" i="1" dirty="0">
                <a:solidFill>
                  <a:srgbClr val="FF0000"/>
                </a:solidFill>
              </a:rPr>
              <a:t>: center A, radius AK. 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808717" y="2934825"/>
            <a:ext cx="433528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000" i="1" dirty="0">
                <a:solidFill>
                  <a:srgbClr val="FF0000"/>
                </a:solidFill>
              </a:rPr>
              <a:t>Label the intersections of circle C</a:t>
            </a:r>
            <a:r>
              <a:rPr lang="en-US" sz="2000" i="1" baseline="-25000" dirty="0">
                <a:solidFill>
                  <a:srgbClr val="FF0000"/>
                </a:solidFill>
              </a:rPr>
              <a:t>A</a:t>
            </a:r>
            <a:r>
              <a:rPr lang="en-US" sz="2000" i="1" dirty="0">
                <a:solidFill>
                  <a:srgbClr val="FF0000"/>
                </a:solidFill>
              </a:rPr>
              <a:t> with circle C</a:t>
            </a:r>
            <a:r>
              <a:rPr lang="en-US" sz="2000" i="1" baseline="-25000" dirty="0">
                <a:solidFill>
                  <a:srgbClr val="FF0000"/>
                </a:solidFill>
              </a:rPr>
              <a:t>K</a:t>
            </a:r>
            <a:r>
              <a:rPr lang="en-US" sz="2000" i="1" dirty="0">
                <a:solidFill>
                  <a:srgbClr val="FF0000"/>
                </a:solidFill>
              </a:rPr>
              <a:t> as B and F. 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79351" y="450897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08716" y="3563784"/>
            <a:ext cx="4302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sz="2000" i="1" dirty="0">
                <a:solidFill>
                  <a:srgbClr val="FF0000"/>
                </a:solidFill>
              </a:rPr>
              <a:t>Draw circle C</a:t>
            </a:r>
            <a:r>
              <a:rPr lang="en-US" sz="2000" i="1" baseline="-25000" dirty="0">
                <a:solidFill>
                  <a:srgbClr val="FF0000"/>
                </a:solidFill>
              </a:rPr>
              <a:t>B</a:t>
            </a:r>
            <a:r>
              <a:rPr lang="en-US" sz="2000" i="1" dirty="0">
                <a:solidFill>
                  <a:srgbClr val="FF0000"/>
                </a:solidFill>
              </a:rPr>
              <a:t>: center B, radius </a:t>
            </a:r>
            <a:r>
              <a:rPr lang="en-US" sz="2000" i="1" dirty="0" smtClean="0">
                <a:solidFill>
                  <a:srgbClr val="FF0000"/>
                </a:solidFill>
              </a:rPr>
              <a:t>BK. 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86497" y="4065031"/>
            <a:ext cx="430674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sz="2000" i="1" dirty="0">
                <a:solidFill>
                  <a:srgbClr val="FF0000"/>
                </a:solidFill>
              </a:rPr>
              <a:t>Label the intersection of circle C</a:t>
            </a:r>
            <a:r>
              <a:rPr lang="en-US" sz="2000" i="1" baseline="-25000" dirty="0">
                <a:solidFill>
                  <a:srgbClr val="FF0000"/>
                </a:solidFill>
              </a:rPr>
              <a:t>B</a:t>
            </a:r>
            <a:r>
              <a:rPr lang="en-US" sz="2000" i="1" dirty="0">
                <a:solidFill>
                  <a:srgbClr val="FF0000"/>
                </a:solidFill>
              </a:rPr>
              <a:t> with circle C</a:t>
            </a:r>
            <a:r>
              <a:rPr lang="en-US" sz="2000" i="1" baseline="-25000" dirty="0">
                <a:solidFill>
                  <a:srgbClr val="FF0000"/>
                </a:solidFill>
              </a:rPr>
              <a:t>K</a:t>
            </a:r>
            <a:r>
              <a:rPr lang="en-US" sz="2000" i="1" dirty="0">
                <a:solidFill>
                  <a:srgbClr val="FF0000"/>
                </a:solidFill>
              </a:rPr>
              <a:t> as C. 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790602" y="4695973"/>
            <a:ext cx="430263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i="1" dirty="0">
                <a:solidFill>
                  <a:srgbClr val="FF0000"/>
                </a:solidFill>
              </a:rPr>
              <a:t>Continue to treat the intersection of each new circle with circle C</a:t>
            </a:r>
            <a:r>
              <a:rPr lang="en-US" i="1" baseline="-25000" dirty="0">
                <a:solidFill>
                  <a:srgbClr val="FF0000"/>
                </a:solidFill>
              </a:rPr>
              <a:t>K</a:t>
            </a:r>
            <a:r>
              <a:rPr lang="en-US" i="1" dirty="0">
                <a:solidFill>
                  <a:srgbClr val="FF0000"/>
                </a:solidFill>
              </a:rPr>
              <a:t> as the center of a new circle until the next circle to be drawn is circle C</a:t>
            </a:r>
            <a:r>
              <a:rPr lang="en-US" i="1" baseline="-25000" dirty="0">
                <a:solidFill>
                  <a:srgbClr val="FF0000"/>
                </a:solidFill>
              </a:rPr>
              <a:t>A</a:t>
            </a:r>
            <a:r>
              <a:rPr lang="en-US" i="1" dirty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790602" y="5903893"/>
            <a:ext cx="41999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000" i="1" dirty="0">
                <a:solidFill>
                  <a:srgbClr val="FF0000"/>
                </a:solidFill>
              </a:rPr>
              <a:t>Draw AB, BC, CD, DE, EF, FA. 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23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748</Words>
  <Application>Microsoft Macintosh PowerPoint</Application>
  <PresentationFormat>On-screen Show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Geometry- Lesson 2</vt:lpstr>
      <vt:lpstr>Essential Question</vt:lpstr>
      <vt:lpstr>Opening Exercise</vt:lpstr>
      <vt:lpstr>Discussion (5 min)</vt:lpstr>
      <vt:lpstr>Problem Set 1, #1</vt:lpstr>
      <vt:lpstr>Exploratory Challenge 1 (15 min)</vt:lpstr>
      <vt:lpstr>Exploratory Challenge 1 </vt:lpstr>
      <vt:lpstr>Exploratory Challenge 2 (16 min)</vt:lpstr>
      <vt:lpstr>Exploratory Challenge 2</vt:lpstr>
      <vt:lpstr>Exploratory Challenge 2</vt:lpstr>
      <vt:lpstr>Exit Ticket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Geometry- Lesson 2</dc:title>
  <dc:creator>Nikki Wedgwood</dc:creator>
  <cp:lastModifiedBy>Nikki Wedgwood</cp:lastModifiedBy>
  <cp:revision>14</cp:revision>
  <cp:lastPrinted>2013-09-15T19:52:27Z</cp:lastPrinted>
  <dcterms:created xsi:type="dcterms:W3CDTF">2013-08-20T23:50:00Z</dcterms:created>
  <dcterms:modified xsi:type="dcterms:W3CDTF">2013-09-15T20:16:40Z</dcterms:modified>
</cp:coreProperties>
</file>