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270" r:id="rId13"/>
    <p:sldId id="268" r:id="rId14"/>
    <p:sldId id="271" r:id="rId15"/>
    <p:sldId id="265" r:id="rId16"/>
    <p:sldId id="266" r:id="rId17"/>
    <p:sldId id="272" r:id="rId18"/>
    <p:sldId id="273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1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93C4-C0FB-4096-B84E-953E40B0F37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2AF49-9174-41CB-A3CD-CE9FB03679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F3650-6CD1-4A12-916C-D74D24706B59}" type="slidenum">
              <a:rPr lang="en-US"/>
              <a:pPr/>
              <a:t>11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flipV="1">
            <a:off x="228600" y="4724400"/>
            <a:ext cx="8686800" cy="18288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/>
        </p:nvSpPr>
        <p:spPr>
          <a:xfrm>
            <a:off x="228600" y="228600"/>
            <a:ext cx="8686800" cy="4419600"/>
          </a:xfrm>
          <a:prstGeom prst="round2SameRect">
            <a:avLst>
              <a:gd name="adj1" fmla="val 2821"/>
              <a:gd name="adj2" fmla="val 0"/>
            </a:avLst>
          </a:prstGeom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924800" cy="3886201"/>
          </a:xfrm>
        </p:spPr>
        <p:txBody>
          <a:bodyPr>
            <a:norm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8534400" cy="16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2133600" cy="287782"/>
          </a:xfrm>
        </p:spPr>
        <p:txBody>
          <a:bodyPr/>
          <a:lstStyle/>
          <a:p>
            <a:fld id="{4D888C95-0C52-4295-AEFE-89F8EECA39BD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xfrm>
            <a:off x="2895600" y="6553200"/>
            <a:ext cx="3429000" cy="28778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057400" cy="287782"/>
          </a:xfrm>
        </p:spPr>
        <p:txBody>
          <a:bodyPr/>
          <a:lstStyle/>
          <a:p>
            <a:fld id="{7B2C3C67-702A-4B8F-8500-77142EA8D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8C95-0C52-4295-AEFE-89F8EECA39BD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3C67-702A-4B8F-8500-77142EA8D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400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8C95-0C52-4295-AEFE-89F8EECA39BD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3C67-702A-4B8F-8500-77142EA8DE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862513" y="2300287"/>
            <a:ext cx="6096000" cy="1952625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752600" cy="5973762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E2E419-7575-4C77-BD75-B13CC09D13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92BB90-56A4-8D43-B18D-E17340563E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7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8C95-0C52-4295-AEFE-89F8EECA39BD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3C67-702A-4B8F-8500-77142EA8D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228600"/>
            <a:ext cx="8686800" cy="4953000"/>
          </a:xfrm>
          <a:prstGeom prst="round2SameRect">
            <a:avLst>
              <a:gd name="adj1" fmla="val 2821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flipV="1">
            <a:off x="228600" y="5257800"/>
            <a:ext cx="8686800" cy="12954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4191000"/>
          </a:xfrm>
        </p:spPr>
        <p:txBody>
          <a:bodyPr anchor="ctr"/>
          <a:lstStyle>
            <a:lvl1pPr algn="ctr">
              <a:defRPr sz="4800" b="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5410200"/>
            <a:ext cx="7772400" cy="1042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8C95-0C52-4295-AEFE-89F8EECA39BD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3C67-702A-4B8F-8500-77142EA8D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8C95-0C52-4295-AEFE-89F8EECA39BD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3C67-702A-4B8F-8500-77142EA8D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301752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301752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4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4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8C95-0C52-4295-AEFE-89F8EECA39BD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3C67-702A-4B8F-8500-77142EA8D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8C95-0C52-4295-AEFE-89F8EECA39BD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3C67-702A-4B8F-8500-77142EA8D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8C95-0C52-4295-AEFE-89F8EECA39BD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3C67-702A-4B8F-8500-77142EA8D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8C95-0C52-4295-AEFE-89F8EECA39BD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3C67-702A-4B8F-8500-77142EA8DE5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228600" y="1524000"/>
            <a:ext cx="8686800" cy="49103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8C95-0C52-4295-AEFE-89F8EECA39BD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3C67-702A-4B8F-8500-77142EA8DE55}" type="slidenum">
              <a:rPr lang="en-US" smtClean="0"/>
              <a:pPr/>
              <a:t>‹#›</a:t>
            </a:fld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534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520942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D888C95-0C52-4295-AEFE-89F8EECA39BD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520942"/>
            <a:ext cx="34290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20942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B2C3C67-702A-4B8F-8500-77142EA8DE5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4625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 2" pitchFamily="18" charset="2"/>
        <a:buChar char="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7373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94560" indent="-182880" algn="l" defTabSz="914400" rtl="0" eaLnBrk="1" latinLnBrk="0" hangingPunct="1">
        <a:spcBef>
          <a:spcPts val="31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bin"/><Relationship Id="rId2" Type="http://schemas.openxmlformats.org/officeDocument/2006/relationships/audio" Target="../media/audio7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2" Type="http://schemas.openxmlformats.org/officeDocument/2006/relationships/audio" Target="../media/audio9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hyperlink" Target="http://www.pbs.org/wnet/jimcrow/themap/map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bin"/><Relationship Id="rId2" Type="http://schemas.openxmlformats.org/officeDocument/2006/relationships/audio" Target="../media/audio11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American Civil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1861-1865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Abraham Lincoln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60520" cy="475488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Kentucky born (1809)</a:t>
            </a:r>
          </a:p>
          <a:p>
            <a:r>
              <a:rPr lang="en-US" dirty="0" smtClean="0"/>
              <a:t>No real formal education</a:t>
            </a:r>
          </a:p>
          <a:p>
            <a:r>
              <a:rPr lang="en-US" dirty="0" smtClean="0"/>
              <a:t>Lawyer by trade</a:t>
            </a:r>
          </a:p>
          <a:p>
            <a:r>
              <a:rPr lang="en-US" dirty="0" smtClean="0"/>
              <a:t>Served in the Illinois militia during Black Hawk War</a:t>
            </a:r>
          </a:p>
          <a:p>
            <a:r>
              <a:rPr lang="en-US" dirty="0" smtClean="0"/>
              <a:t>Political Office:</a:t>
            </a:r>
          </a:p>
          <a:p>
            <a:pPr lvl="1"/>
            <a:r>
              <a:rPr lang="en-US" dirty="0" smtClean="0"/>
              <a:t>Member of U.S. Congress – House – Whig-1846</a:t>
            </a:r>
          </a:p>
          <a:p>
            <a:pPr lvl="1"/>
            <a:r>
              <a:rPr lang="en-US" dirty="0" smtClean="0"/>
              <a:t>1858 – House Divided Speech</a:t>
            </a:r>
          </a:p>
          <a:p>
            <a:pPr lvl="1"/>
            <a:r>
              <a:rPr lang="en-US" dirty="0" smtClean="0"/>
              <a:t>!858 – Lincoln-Douglas Debate</a:t>
            </a:r>
          </a:p>
          <a:p>
            <a:pPr lvl="1"/>
            <a:r>
              <a:rPr lang="en-US" dirty="0" smtClean="0"/>
              <a:t>1860 – Elected U.S. President - Republican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Capacity to listen to different points of view</a:t>
            </a:r>
          </a:p>
          <a:p>
            <a:r>
              <a:rPr lang="en-US" dirty="0" smtClean="0"/>
              <a:t>Ability to learn on the job.</a:t>
            </a:r>
          </a:p>
          <a:p>
            <a:r>
              <a:rPr lang="en-US" dirty="0" smtClean="0"/>
              <a:t>Ready willingness to share credit for success and share blame for failure</a:t>
            </a:r>
          </a:p>
          <a:p>
            <a:r>
              <a:rPr lang="en-US" dirty="0" smtClean="0"/>
              <a:t>Awareness of own weaknesses.</a:t>
            </a:r>
          </a:p>
          <a:p>
            <a:r>
              <a:rPr lang="en-US" dirty="0" smtClean="0"/>
              <a:t>Ability to control emotions.</a:t>
            </a:r>
          </a:p>
          <a:p>
            <a:r>
              <a:rPr lang="en-US" dirty="0" smtClean="0"/>
              <a:t>Know how to relax &amp; replenish.</a:t>
            </a:r>
          </a:p>
          <a:p>
            <a:r>
              <a:rPr lang="en-US" dirty="0" smtClean="0"/>
              <a:t>Go out into the field &amp; manage directly</a:t>
            </a:r>
          </a:p>
          <a:p>
            <a:r>
              <a:rPr lang="en-US" dirty="0" smtClean="0"/>
              <a:t>Strength to adhere to fundamental goals.</a:t>
            </a:r>
          </a:p>
          <a:p>
            <a:r>
              <a:rPr lang="en-US" dirty="0" smtClean="0"/>
              <a:t>Ability to communicate goals &amp; visions.</a:t>
            </a:r>
          </a:p>
          <a:p>
            <a:r>
              <a:rPr lang="en-US" dirty="0" smtClean="0"/>
              <a:t>Expanded the power of Presidency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Impact and Legacy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b="1" dirty="0"/>
              <a:t>By average citizens he was viewed as a liberator, savior of the union, self-made man with a sorrowful demeanor, humanitarian, and humble.</a:t>
            </a:r>
          </a:p>
          <a:p>
            <a:pPr>
              <a:lnSpc>
                <a:spcPct val="80000"/>
              </a:lnSpc>
            </a:pPr>
            <a:r>
              <a:rPr lang="en-US" sz="1800" b="1" dirty="0"/>
              <a:t>By historians:</a:t>
            </a:r>
          </a:p>
          <a:p>
            <a:pPr lvl="1">
              <a:lnSpc>
                <a:spcPct val="80000"/>
              </a:lnSpc>
            </a:pPr>
            <a:r>
              <a:rPr lang="en-US" sz="1800" b="1" dirty="0"/>
              <a:t>Committed to the union and democracy</a:t>
            </a:r>
          </a:p>
          <a:p>
            <a:pPr lvl="1">
              <a:lnSpc>
                <a:spcPct val="80000"/>
              </a:lnSpc>
            </a:pPr>
            <a:r>
              <a:rPr lang="en-US" sz="1800" b="1" dirty="0"/>
              <a:t>Understood the cost and means to end slavery</a:t>
            </a:r>
          </a:p>
          <a:p>
            <a:pPr lvl="1">
              <a:lnSpc>
                <a:spcPct val="80000"/>
              </a:lnSpc>
            </a:pPr>
            <a:r>
              <a:rPr lang="en-US" sz="1800" b="1" dirty="0"/>
              <a:t>A visionary in the White House</a:t>
            </a:r>
          </a:p>
          <a:p>
            <a:pPr lvl="1">
              <a:lnSpc>
                <a:spcPct val="80000"/>
              </a:lnSpc>
            </a:pPr>
            <a:r>
              <a:rPr lang="en-US" sz="1800" b="1" dirty="0"/>
              <a:t>Redefined the role of the President</a:t>
            </a:r>
          </a:p>
          <a:p>
            <a:pPr lvl="1">
              <a:lnSpc>
                <a:spcPct val="80000"/>
              </a:lnSpc>
            </a:pPr>
            <a:r>
              <a:rPr lang="en-US" sz="1800" b="1" dirty="0"/>
              <a:t>He broke an assortment of laws and constitutional provisions.</a:t>
            </a:r>
          </a:p>
          <a:p>
            <a:pPr lvl="1">
              <a:lnSpc>
                <a:spcPct val="80000"/>
              </a:lnSpc>
            </a:pPr>
            <a:r>
              <a:rPr lang="en-US" sz="1800" b="1" dirty="0"/>
              <a:t>He was able to appeal to the nation’s better ideals.</a:t>
            </a:r>
          </a:p>
        </p:txBody>
      </p:sp>
      <p:pic>
        <p:nvPicPr>
          <p:cNvPr id="19463" name="Picture 7" descr="200px-Lincoln_statu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035175"/>
            <a:ext cx="4114800" cy="3724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Jefferson Davis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Kentucky born (1808)</a:t>
            </a:r>
          </a:p>
          <a:p>
            <a:r>
              <a:rPr lang="en-US" dirty="0" smtClean="0"/>
              <a:t>Formal education</a:t>
            </a:r>
          </a:p>
          <a:p>
            <a:r>
              <a:rPr lang="en-US" dirty="0" smtClean="0"/>
              <a:t>West Point educated (1828)</a:t>
            </a:r>
          </a:p>
          <a:p>
            <a:r>
              <a:rPr lang="en-US" dirty="0" smtClean="0"/>
              <a:t>Military Career:</a:t>
            </a:r>
          </a:p>
          <a:p>
            <a:pPr lvl="1"/>
            <a:r>
              <a:rPr lang="en-US" dirty="0" smtClean="0"/>
              <a:t>Lt. in Black Hawk War (‘31)</a:t>
            </a:r>
          </a:p>
          <a:p>
            <a:pPr lvl="1"/>
            <a:r>
              <a:rPr lang="en-US" dirty="0" smtClean="0"/>
              <a:t>Col. in Mexican War (‘46-47)</a:t>
            </a:r>
          </a:p>
          <a:p>
            <a:pPr lvl="1"/>
            <a:r>
              <a:rPr lang="en-US" dirty="0" smtClean="0"/>
              <a:t>Maj. Gen of Army of Mississippi (‘61)</a:t>
            </a:r>
          </a:p>
          <a:p>
            <a:r>
              <a:rPr lang="en-US" dirty="0" smtClean="0"/>
              <a:t>Political Office: Democrat</a:t>
            </a:r>
          </a:p>
          <a:p>
            <a:pPr lvl="1"/>
            <a:r>
              <a:rPr lang="en-US" dirty="0" smtClean="0"/>
              <a:t>U.S. House (‘45)</a:t>
            </a:r>
          </a:p>
          <a:p>
            <a:pPr lvl="1"/>
            <a:r>
              <a:rPr lang="en-US" dirty="0" smtClean="0"/>
              <a:t>U.S. Senate (‘47-51, ‘57-61)</a:t>
            </a:r>
          </a:p>
          <a:p>
            <a:pPr lvl="1"/>
            <a:r>
              <a:rPr lang="en-US" dirty="0" smtClean="0"/>
              <a:t>Sec of War (‘53-56)</a:t>
            </a:r>
          </a:p>
          <a:p>
            <a:pPr lvl="1"/>
            <a:r>
              <a:rPr lang="en-US" dirty="0" smtClean="0"/>
              <a:t>CSA President (‘61-65)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Case against Davis</a:t>
            </a:r>
          </a:p>
          <a:p>
            <a:pPr lvl="1"/>
            <a:r>
              <a:rPr lang="en-US" dirty="0" smtClean="0"/>
              <a:t>Inability to establish good working relationships</a:t>
            </a:r>
          </a:p>
          <a:p>
            <a:pPr lvl="1"/>
            <a:r>
              <a:rPr lang="en-US" dirty="0" smtClean="0"/>
              <a:t>Quarreled with military and cabinet officers</a:t>
            </a:r>
          </a:p>
          <a:p>
            <a:pPr lvl="1"/>
            <a:r>
              <a:rPr lang="en-US" dirty="0" smtClean="0"/>
              <a:t>Blamed for meddling in the affairs of subordinates</a:t>
            </a:r>
          </a:p>
          <a:p>
            <a:pPr lvl="1"/>
            <a:r>
              <a:rPr lang="en-US" dirty="0" smtClean="0"/>
              <a:t>Indecision, poor communicator, too conservative</a:t>
            </a:r>
          </a:p>
          <a:p>
            <a:pPr lvl="1"/>
            <a:r>
              <a:rPr lang="en-US" dirty="0" smtClean="0"/>
              <a:t>Unpopular executive decisions</a:t>
            </a:r>
          </a:p>
          <a:p>
            <a:r>
              <a:rPr lang="en-US" dirty="0" smtClean="0"/>
              <a:t>Case for Davis</a:t>
            </a:r>
          </a:p>
          <a:p>
            <a:pPr lvl="1"/>
            <a:r>
              <a:rPr lang="en-US" dirty="0" smtClean="0"/>
              <a:t>Useful military &amp; political experience.</a:t>
            </a:r>
          </a:p>
          <a:p>
            <a:pPr lvl="1"/>
            <a:r>
              <a:rPr lang="en-US" dirty="0" smtClean="0"/>
              <a:t>More realistic view of the South’s chances</a:t>
            </a:r>
          </a:p>
          <a:p>
            <a:pPr lvl="1"/>
            <a:r>
              <a:rPr lang="en-US" dirty="0" smtClean="0"/>
              <a:t>Dedicated to the rebel cause</a:t>
            </a:r>
          </a:p>
        </p:txBody>
      </p:sp>
    </p:spTree>
    <p:extLst>
      <p:ext uri="{BB962C8B-B14F-4D97-AF65-F5344CB8AC3E}">
        <p14:creationId xmlns:p14="http://schemas.microsoft.com/office/powerpoint/2010/main" val="3198519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Ulysses S.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From Illinois – ordinary family</a:t>
            </a:r>
          </a:p>
          <a:p>
            <a:r>
              <a:rPr lang="en-US" dirty="0" smtClean="0"/>
              <a:t>West Point Grad (#21)</a:t>
            </a:r>
          </a:p>
          <a:p>
            <a:r>
              <a:rPr lang="en-US" dirty="0" smtClean="0"/>
              <a:t>Served in Mexican War w/ Gen. Zach Taylor</a:t>
            </a:r>
          </a:p>
          <a:p>
            <a:r>
              <a:rPr lang="en-US" dirty="0" smtClean="0"/>
              <a:t>Early attention in 1862 with Shiloh, Ft. Henry &amp; Ft. </a:t>
            </a:r>
            <a:r>
              <a:rPr lang="en-US" dirty="0" err="1" smtClean="0"/>
              <a:t>Donelson</a:t>
            </a:r>
            <a:endParaRPr lang="en-US" dirty="0" smtClean="0"/>
          </a:p>
          <a:p>
            <a:r>
              <a:rPr lang="en-US" dirty="0" smtClean="0"/>
              <a:t>Unglamorous and shy</a:t>
            </a:r>
          </a:p>
          <a:p>
            <a:r>
              <a:rPr lang="en-US" dirty="0" smtClean="0"/>
              <a:t>Soldiers revered him!</a:t>
            </a:r>
          </a:p>
          <a:p>
            <a:r>
              <a:rPr lang="en-US" dirty="0" smtClean="0"/>
              <a:t>Against slavery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Look of a fighter – tough</a:t>
            </a:r>
          </a:p>
          <a:p>
            <a:r>
              <a:rPr lang="en-US" dirty="0" smtClean="0"/>
              <a:t>Confident &amp; learned from his mistakes.</a:t>
            </a:r>
          </a:p>
          <a:p>
            <a:r>
              <a:rPr lang="en-US" dirty="0" smtClean="0"/>
              <a:t>4 a.m. courage -clear headed, quick &amp; daring decisions.</a:t>
            </a:r>
          </a:p>
          <a:p>
            <a:r>
              <a:rPr lang="en-US" dirty="0" smtClean="0"/>
              <a:t>Thinking outside the boundaries.</a:t>
            </a:r>
          </a:p>
          <a:p>
            <a:r>
              <a:rPr lang="en-US" dirty="0" smtClean="0"/>
              <a:t>No-nonsense leadership style (Taylor)</a:t>
            </a:r>
          </a:p>
          <a:p>
            <a:r>
              <a:rPr lang="en-US" dirty="0" smtClean="0"/>
              <a:t>“War of attrition”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 E. Lee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From Virginia – prominent family</a:t>
            </a:r>
          </a:p>
          <a:p>
            <a:r>
              <a:rPr lang="en-US" dirty="0" smtClean="0"/>
              <a:t>West Point Grad (#2)</a:t>
            </a:r>
          </a:p>
          <a:p>
            <a:r>
              <a:rPr lang="en-US" dirty="0" smtClean="0"/>
              <a:t>Served in Mexican War w/ Winfield Scott</a:t>
            </a:r>
          </a:p>
          <a:p>
            <a:r>
              <a:rPr lang="en-US" dirty="0" smtClean="0"/>
              <a:t>Early attention in 1862 with Chancellorsville &amp; 2</a:t>
            </a:r>
            <a:r>
              <a:rPr lang="en-US" baseline="30000" dirty="0" smtClean="0"/>
              <a:t>nd</a:t>
            </a:r>
            <a:r>
              <a:rPr lang="en-US" dirty="0" smtClean="0"/>
              <a:t> Bull Run</a:t>
            </a:r>
          </a:p>
          <a:p>
            <a:r>
              <a:rPr lang="en-US" dirty="0" smtClean="0"/>
              <a:t>Quiet, good nature, approachable, self control, outgoing.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Marbleman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Struggled with slave issue &amp; </a:t>
            </a:r>
            <a:r>
              <a:rPr lang="en-US" dirty="0" err="1" smtClean="0"/>
              <a:t>seccession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Believed in long chances</a:t>
            </a:r>
          </a:p>
          <a:p>
            <a:r>
              <a:rPr lang="en-US" dirty="0" smtClean="0"/>
              <a:t>Effective use of small forces to defeat larger one – maneuver &amp; aggressive</a:t>
            </a:r>
          </a:p>
          <a:p>
            <a:r>
              <a:rPr lang="en-US" dirty="0" smtClean="0"/>
              <a:t>Genius lay in tactical management of battles</a:t>
            </a:r>
          </a:p>
          <a:p>
            <a:r>
              <a:rPr lang="en-US" dirty="0" smtClean="0"/>
              <a:t>Did not think of his enemy as equal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7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Trent Affair – Diplomacy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First Bull Run (1861)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Peninsula Campaign (1861) – Lee’s brilliance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Second Bull Run (1862)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Antietam (1862) – Emancipation Proclamation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Fredericksburg (1862) – Lee’s tactics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Chancelorsville</a:t>
            </a:r>
            <a:r>
              <a:rPr lang="en-US" b="1" smtClean="0">
                <a:solidFill>
                  <a:srgbClr val="FF0000"/>
                </a:solidFill>
              </a:rPr>
              <a:t> (1863)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Monitor v Merrimac (1862) – technology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Gettysburg (1863) – Turning Point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Vicksburg (1863) – CSA split in half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Sherman’s March to Sea (1864) – Total War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Petersburg Campaign (1864-65) – Total War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Appomattox Court House (1865) - Surrender!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Slavery ended – 13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r>
              <a:rPr lang="en-US" dirty="0" smtClean="0"/>
              <a:t>The United States had become a federal union (Contract)</a:t>
            </a:r>
          </a:p>
          <a:p>
            <a:r>
              <a:rPr lang="en-US" dirty="0" smtClean="0"/>
              <a:t>Tariff of 1861, Homestead Act of 1862, Morrill Land Grant Act of 1862, Pacific Railway Act of 1862, Banking Act of 1863, loose immigration policy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800" dirty="0" smtClean="0"/>
              <a:t>Lincoln’s Plan</a:t>
            </a:r>
            <a:endParaRPr lang="en-US" sz="4800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b="1" dirty="0"/>
              <a:t>Ten Percent Plan</a:t>
            </a:r>
          </a:p>
          <a:p>
            <a:r>
              <a:rPr lang="en-US" sz="2800" b="1" dirty="0"/>
              <a:t>Vetoed the Wade-Davis Bill</a:t>
            </a:r>
          </a:p>
          <a:p>
            <a:r>
              <a:rPr lang="en-US" sz="2800" b="1" dirty="0"/>
              <a:t>Initiated talks with Radicals in Congress</a:t>
            </a:r>
            <a:endParaRPr lang="en-US" sz="2800" dirty="0"/>
          </a:p>
        </p:txBody>
      </p:sp>
      <p:pic>
        <p:nvPicPr>
          <p:cNvPr id="4101" name="Picture 5" descr="Lincol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2975" y="1981200"/>
            <a:ext cx="32956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64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wor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100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Johnson’s Plan</a:t>
            </a:r>
            <a:endParaRPr lang="en-US" sz="5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/>
              <a:t>Felt Reconstruction was the president</a:t>
            </a:r>
            <a:r>
              <a:rPr lang="ja-JP" altLang="en-US" sz="2000" b="1">
                <a:latin typeface="Arial"/>
              </a:rPr>
              <a:t>’</a:t>
            </a:r>
            <a:r>
              <a:rPr lang="en-US" sz="2000" b="1"/>
              <a:t>s prerogative.</a:t>
            </a:r>
          </a:p>
          <a:p>
            <a:r>
              <a:rPr lang="en-US" sz="2000" b="1"/>
              <a:t>Amnesty to all Southerners who took an oath of allegiance to the Constitution, except high ranking officials &amp; officers.</a:t>
            </a:r>
          </a:p>
          <a:p>
            <a:r>
              <a:rPr lang="en-US" sz="2000" b="1"/>
              <a:t>Revoke ordinances of secession.</a:t>
            </a:r>
          </a:p>
          <a:p>
            <a:r>
              <a:rPr lang="en-US" sz="2000" b="1"/>
              <a:t>Repudiate the Confederate debt</a:t>
            </a:r>
          </a:p>
          <a:p>
            <a:r>
              <a:rPr lang="en-US" sz="2000" b="1"/>
              <a:t>Ratify the 13th Amendment</a:t>
            </a:r>
          </a:p>
          <a:p>
            <a:r>
              <a:rPr lang="en-US" sz="2000" b="1"/>
              <a:t>All 11 states met the requirements.</a:t>
            </a:r>
            <a:endParaRPr lang="en-US" sz="2800" b="1"/>
          </a:p>
        </p:txBody>
      </p:sp>
      <p:pic>
        <p:nvPicPr>
          <p:cNvPr id="5126" name="Picture 6" descr="vpjohns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1875" y="1981200"/>
            <a:ext cx="3421063" cy="4114800"/>
          </a:xfrm>
        </p:spPr>
      </p:pic>
    </p:spTree>
    <p:extLst>
      <p:ext uri="{BB962C8B-B14F-4D97-AF65-F5344CB8AC3E}">
        <p14:creationId xmlns:p14="http://schemas.microsoft.com/office/powerpoint/2010/main" val="9008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nc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oth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oth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oth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oth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oth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oth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z="4800" dirty="0" smtClean="0"/>
              <a:t>Congressional Plan</a:t>
            </a:r>
            <a:endParaRPr lang="en-US" sz="4800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400" b="1"/>
              <a:t>Reconstruction Act of 1867 - 5 Military Districts.</a:t>
            </a:r>
          </a:p>
          <a:p>
            <a:r>
              <a:rPr lang="en-US" sz="2400" b="1"/>
              <a:t>Grant voting rights to Freedmen.</a:t>
            </a:r>
          </a:p>
          <a:p>
            <a:r>
              <a:rPr lang="en-US" sz="2400" b="1"/>
              <a:t>New state constitutions.</a:t>
            </a:r>
          </a:p>
          <a:p>
            <a:r>
              <a:rPr lang="en-US" sz="2400" b="1"/>
              <a:t>Ratify the 14th Amendment</a:t>
            </a:r>
          </a:p>
          <a:p>
            <a:r>
              <a:rPr lang="en-US" sz="2400" b="1"/>
              <a:t>Disenfranchise the ex CSA officials and officers.</a:t>
            </a:r>
          </a:p>
        </p:txBody>
      </p:sp>
      <p:pic>
        <p:nvPicPr>
          <p:cNvPr id="7176" name="Picture 8" descr="reconstruction ma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 t="1593" r="22432" b="9236"/>
          <a:stretch>
            <a:fillRect/>
          </a:stretch>
        </p:blipFill>
        <p:spPr>
          <a:xfrm>
            <a:off x="685800" y="2911475"/>
            <a:ext cx="3810000" cy="2254250"/>
          </a:xfrm>
        </p:spPr>
      </p:pic>
    </p:spTree>
    <p:extLst>
      <p:ext uri="{BB962C8B-B14F-4D97-AF65-F5344CB8AC3E}">
        <p14:creationId xmlns:p14="http://schemas.microsoft.com/office/powerpoint/2010/main" val="315620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ywor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Social Scientist view the war as a watershed in American development.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catalyst in the industrialization of the US and the industrial capitalist class became dominant.</a:t>
            </a:r>
          </a:p>
          <a:p>
            <a:r>
              <a:rPr lang="en-US" dirty="0" smtClean="0"/>
              <a:t>The federal government was supreme.</a:t>
            </a:r>
          </a:p>
          <a:p>
            <a:r>
              <a:rPr lang="en-US" dirty="0" smtClean="0"/>
              <a:t>Race and class relations were profoundly affected by the war.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war further stimulated and accelerated industrialization.</a:t>
            </a:r>
          </a:p>
          <a:p>
            <a:r>
              <a:rPr lang="en-US" dirty="0" smtClean="0"/>
              <a:t>The war forever ended the institution of slavery.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in the South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/>
              <a:t>Between 1868-1871 all the southern states met the congressional stipulations and rejoined the Union.</a:t>
            </a:r>
          </a:p>
          <a:p>
            <a:r>
              <a:rPr lang="en-US" sz="2400" b="1" dirty="0"/>
              <a:t>Role of Carpetbaggers and Scalawags</a:t>
            </a:r>
          </a:p>
          <a:p>
            <a:r>
              <a:rPr lang="en-US" sz="2400" b="1" dirty="0"/>
              <a:t>African American </a:t>
            </a:r>
            <a:r>
              <a:rPr lang="en-US" sz="2400" b="1" dirty="0" smtClean="0"/>
              <a:t>Leadership</a:t>
            </a:r>
          </a:p>
          <a:p>
            <a:r>
              <a:rPr lang="en-US" sz="2400" b="1" dirty="0" smtClean="0"/>
              <a:t>Economic Reconstruction – Restructure </a:t>
            </a:r>
            <a:r>
              <a:rPr lang="en-US" sz="2400" b="1" smtClean="0"/>
              <a:t>the South</a:t>
            </a:r>
            <a:endParaRPr lang="en-US" sz="2400" b="1" dirty="0"/>
          </a:p>
          <a:p>
            <a:r>
              <a:rPr lang="en-US" sz="2400" b="1" dirty="0" smtClean="0"/>
              <a:t>Problems?</a:t>
            </a:r>
            <a:endParaRPr lang="en-US" sz="2800" dirty="0"/>
          </a:p>
        </p:txBody>
      </p:sp>
      <p:pic>
        <p:nvPicPr>
          <p:cNvPr id="9221" name="Picture 5" descr="black congreeme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" t="4529" r="7863" b="7170"/>
          <a:stretch>
            <a:fillRect/>
          </a:stretch>
        </p:blipFill>
        <p:spPr>
          <a:xfrm>
            <a:off x="4648200" y="2627313"/>
            <a:ext cx="3810000" cy="2820987"/>
          </a:xfrm>
        </p:spPr>
      </p:pic>
    </p:spTree>
    <p:extLst>
      <p:ext uri="{BB962C8B-B14F-4D97-AF65-F5344CB8AC3E}">
        <p14:creationId xmlns:p14="http://schemas.microsoft.com/office/powerpoint/2010/main" val="183973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Undoing of Reconstruction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b="1"/>
              <a:t>Ex-Confederates staged a counterrevolution</a:t>
            </a:r>
          </a:p>
          <a:p>
            <a:r>
              <a:rPr lang="en-US" sz="2400" b="1"/>
              <a:t>Led by the Redeemers</a:t>
            </a:r>
          </a:p>
          <a:p>
            <a:r>
              <a:rPr lang="en-US" sz="2400" b="1"/>
              <a:t>The Ku Klux Klan (1866)</a:t>
            </a:r>
          </a:p>
          <a:p>
            <a:r>
              <a:rPr lang="en-US" sz="2400" b="1">
                <a:hlinkClick r:id="rId4"/>
              </a:rPr>
              <a:t>Jim Crow Laws</a:t>
            </a:r>
            <a:endParaRPr lang="en-US" sz="2400" b="1"/>
          </a:p>
          <a:p>
            <a:r>
              <a:rPr lang="en-US" sz="2400" b="1"/>
              <a:t>Failure to Federal Enforcement of Force Acts of 1870/1871</a:t>
            </a:r>
          </a:p>
          <a:p>
            <a:endParaRPr lang="en-US" sz="2400" b="1"/>
          </a:p>
        </p:txBody>
      </p:sp>
      <p:pic>
        <p:nvPicPr>
          <p:cNvPr id="11269" name="Picture 5" descr="Reconstruction 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7" t="9958" r="31525" b="38826"/>
          <a:stretch>
            <a:fillRect/>
          </a:stretch>
        </p:blipFill>
        <p:spPr>
          <a:xfrm>
            <a:off x="5153025" y="1981200"/>
            <a:ext cx="2800350" cy="4114800"/>
          </a:xfrm>
        </p:spPr>
      </p:pic>
    </p:spTree>
    <p:extLst>
      <p:ext uri="{BB962C8B-B14F-4D97-AF65-F5344CB8AC3E}">
        <p14:creationId xmlns:p14="http://schemas.microsoft.com/office/powerpoint/2010/main" val="165180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rdal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sz="4800" dirty="0" smtClean="0"/>
              <a:t>End of Reconstruction</a:t>
            </a:r>
            <a:endParaRPr lang="en-US" sz="4800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/>
              <a:t>The Liberal Republicans and Election of 1872</a:t>
            </a:r>
          </a:p>
          <a:p>
            <a:r>
              <a:rPr lang="en-US" sz="2800" b="1"/>
              <a:t>Scandals that plagued Grant</a:t>
            </a:r>
            <a:r>
              <a:rPr lang="ja-JP" altLang="en-US" sz="2800" b="1">
                <a:latin typeface="Arial"/>
              </a:rPr>
              <a:t>’</a:t>
            </a:r>
            <a:r>
              <a:rPr lang="en-US" sz="2800" b="1"/>
              <a:t>s Administration</a:t>
            </a:r>
          </a:p>
          <a:p>
            <a:r>
              <a:rPr lang="en-US" sz="2800" b="1"/>
              <a:t>Economic Panics</a:t>
            </a:r>
          </a:p>
          <a:p>
            <a:r>
              <a:rPr lang="en-US" sz="2800" b="1"/>
              <a:t>Political Crisis of 1877</a:t>
            </a:r>
            <a:endParaRPr lang="en-US" sz="2800"/>
          </a:p>
        </p:txBody>
      </p:sp>
      <p:pic>
        <p:nvPicPr>
          <p:cNvPr id="12293" name="Picture 5" descr="Recon 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782888"/>
            <a:ext cx="3810000" cy="250983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194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owmi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Economic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North’s Economy:</a:t>
            </a:r>
          </a:p>
          <a:p>
            <a:pPr lvl="1"/>
            <a:r>
              <a:rPr lang="en-US" dirty="0" smtClean="0"/>
              <a:t>Banking</a:t>
            </a:r>
          </a:p>
          <a:p>
            <a:pPr lvl="1"/>
            <a:r>
              <a:rPr lang="en-US" dirty="0" smtClean="0"/>
              <a:t>Shipping</a:t>
            </a:r>
          </a:p>
          <a:p>
            <a:pPr lvl="1"/>
            <a:r>
              <a:rPr lang="en-US" dirty="0" smtClean="0"/>
              <a:t>Insurance</a:t>
            </a:r>
          </a:p>
          <a:p>
            <a:pPr lvl="1"/>
            <a:r>
              <a:rPr lang="en-US" dirty="0" smtClean="0"/>
              <a:t>Small and large business ownership</a:t>
            </a:r>
          </a:p>
          <a:p>
            <a:pPr lvl="1"/>
            <a:r>
              <a:rPr lang="en-US" dirty="0" smtClean="0"/>
              <a:t>Commercial and subsistence farming</a:t>
            </a:r>
          </a:p>
          <a:p>
            <a:pPr lvl="1"/>
            <a:r>
              <a:rPr lang="en-US" dirty="0" smtClean="0"/>
              <a:t>Availability of wage laborers</a:t>
            </a:r>
          </a:p>
          <a:p>
            <a:pPr lvl="1"/>
            <a:r>
              <a:rPr lang="en-US" dirty="0" smtClean="0"/>
              <a:t>Critical infrastructure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Political Objectives of the North:</a:t>
            </a:r>
          </a:p>
          <a:p>
            <a:pPr lvl="1"/>
            <a:r>
              <a:rPr lang="en-US" dirty="0" smtClean="0"/>
              <a:t>Tariff</a:t>
            </a:r>
          </a:p>
          <a:p>
            <a:pPr lvl="1"/>
            <a:r>
              <a:rPr lang="en-US" dirty="0" smtClean="0"/>
              <a:t>Federal aid in the development of infrastructure</a:t>
            </a:r>
          </a:p>
          <a:p>
            <a:pPr lvl="1"/>
            <a:r>
              <a:rPr lang="en-US" dirty="0" smtClean="0"/>
              <a:t>A loose immigration policy</a:t>
            </a:r>
          </a:p>
          <a:p>
            <a:pPr lvl="1"/>
            <a:r>
              <a:rPr lang="en-US" dirty="0" smtClean="0"/>
              <a:t>Availability of cheap or free land in the West</a:t>
            </a:r>
          </a:p>
          <a:p>
            <a:pPr lvl="1"/>
            <a:r>
              <a:rPr lang="en-US" dirty="0" smtClean="0"/>
              <a:t>Containment of slavery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Economic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South’s Economy:</a:t>
            </a:r>
          </a:p>
          <a:p>
            <a:pPr lvl="1"/>
            <a:r>
              <a:rPr lang="en-US" dirty="0" smtClean="0"/>
              <a:t>Dependent on the plantation system</a:t>
            </a:r>
          </a:p>
          <a:p>
            <a:pPr lvl="1"/>
            <a:r>
              <a:rPr lang="en-US" dirty="0" smtClean="0"/>
              <a:t>Slave labor</a:t>
            </a:r>
          </a:p>
          <a:p>
            <a:pPr lvl="1"/>
            <a:r>
              <a:rPr lang="en-US" dirty="0" smtClean="0"/>
              <a:t>Majority of the white population were subsistence farmers</a:t>
            </a:r>
          </a:p>
          <a:p>
            <a:pPr lvl="1"/>
            <a:r>
              <a:rPr lang="en-US" dirty="0" smtClean="0"/>
              <a:t>Small portion were yeoman farmers</a:t>
            </a:r>
          </a:p>
          <a:p>
            <a:pPr lvl="1"/>
            <a:r>
              <a:rPr lang="en-US" dirty="0" smtClean="0"/>
              <a:t>Small urban middle class.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Political Objectives of the South:</a:t>
            </a:r>
          </a:p>
          <a:p>
            <a:pPr lvl="1"/>
            <a:r>
              <a:rPr lang="en-US" dirty="0" smtClean="0"/>
              <a:t>Low tariff</a:t>
            </a:r>
          </a:p>
          <a:p>
            <a:pPr lvl="1"/>
            <a:r>
              <a:rPr lang="en-US" dirty="0" smtClean="0"/>
              <a:t>Expansion of slavery</a:t>
            </a:r>
          </a:p>
          <a:p>
            <a:pPr lvl="1"/>
            <a:r>
              <a:rPr lang="en-US" dirty="0" smtClean="0"/>
              <a:t>Restrictive land development policy</a:t>
            </a:r>
          </a:p>
          <a:p>
            <a:pPr lvl="1"/>
            <a:r>
              <a:rPr lang="en-US" dirty="0" smtClean="0"/>
              <a:t>States Rights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 over Political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Compact Theory</a:t>
            </a:r>
          </a:p>
          <a:p>
            <a:pPr lvl="1"/>
            <a:r>
              <a:rPr lang="en-US" dirty="0" smtClean="0"/>
              <a:t>The states, not the people,  created the national government.</a:t>
            </a:r>
          </a:p>
          <a:p>
            <a:pPr lvl="1"/>
            <a:r>
              <a:rPr lang="en-US" dirty="0" smtClean="0"/>
              <a:t>The laws of the states were supreme</a:t>
            </a:r>
          </a:p>
          <a:p>
            <a:pPr lvl="1"/>
            <a:r>
              <a:rPr lang="en-US" dirty="0" smtClean="0"/>
              <a:t>The states can declare laws of the federal government null and void</a:t>
            </a:r>
          </a:p>
          <a:p>
            <a:pPr lvl="1"/>
            <a:r>
              <a:rPr lang="en-US" dirty="0" smtClean="0"/>
              <a:t>States can take extreme measures such as secession.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Virginia and Kentucky Resolutions (1798)</a:t>
            </a:r>
          </a:p>
          <a:p>
            <a:r>
              <a:rPr lang="en-US" dirty="0" smtClean="0"/>
              <a:t>The Hartford Convention (1815)</a:t>
            </a:r>
          </a:p>
          <a:p>
            <a:r>
              <a:rPr lang="en-US" dirty="0" smtClean="0"/>
              <a:t>The South Carolina Exposition and Protest (1828)</a:t>
            </a:r>
          </a:p>
          <a:p>
            <a:r>
              <a:rPr lang="en-US" dirty="0" smtClean="0"/>
              <a:t>The Ordinance of Nullification (1832)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 over Political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Contract Theory</a:t>
            </a:r>
          </a:p>
          <a:p>
            <a:pPr lvl="1"/>
            <a:r>
              <a:rPr lang="en-US" dirty="0" smtClean="0"/>
              <a:t>The people, not the states, created the Union.</a:t>
            </a:r>
          </a:p>
          <a:p>
            <a:pPr lvl="1"/>
            <a:r>
              <a:rPr lang="en-US" dirty="0" smtClean="0"/>
              <a:t>The federal government is supreme.</a:t>
            </a:r>
          </a:p>
          <a:p>
            <a:pPr lvl="1"/>
            <a:r>
              <a:rPr lang="en-US" dirty="0" smtClean="0"/>
              <a:t>Federal laws and actions take precedence over state laws and actions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Judicial Review – Marshall court</a:t>
            </a:r>
          </a:p>
          <a:p>
            <a:r>
              <a:rPr lang="en-US" dirty="0" smtClean="0"/>
              <a:t>John Locke’s Second Treatise on Government</a:t>
            </a:r>
          </a:p>
          <a:p>
            <a:r>
              <a:rPr lang="en-US" dirty="0" smtClean="0"/>
              <a:t>Jean Jacques Rousseau – The Social Contract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Breakdown of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compromises at the Constitutional Convention (1786-1787)</a:t>
            </a:r>
          </a:p>
          <a:p>
            <a:r>
              <a:rPr lang="en-US" dirty="0" smtClean="0"/>
              <a:t>The Missouri Compromise (1820)</a:t>
            </a:r>
          </a:p>
          <a:p>
            <a:r>
              <a:rPr lang="en-US" dirty="0" smtClean="0"/>
              <a:t>The Nullification Crisis and the Compromise of 1833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Compromise of 1850</a:t>
            </a:r>
          </a:p>
          <a:p>
            <a:r>
              <a:rPr lang="en-US" dirty="0" smtClean="0"/>
              <a:t>The Kansas-Nebraska Act (1854)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Dred</a:t>
            </a:r>
            <a:r>
              <a:rPr lang="en-US" dirty="0" smtClean="0"/>
              <a:t> Scott Decision (1857)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Road to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“Bleeding Kansas” (1856-1865)</a:t>
            </a:r>
          </a:p>
          <a:p>
            <a:r>
              <a:rPr lang="en-US" dirty="0" smtClean="0"/>
              <a:t>Lincoln-Douglas Debates (1858)</a:t>
            </a:r>
          </a:p>
          <a:p>
            <a:r>
              <a:rPr lang="en-US" dirty="0" smtClean="0"/>
              <a:t>John Brown’s Harpers Ferry Raid (1859)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1860 Presidential Election</a:t>
            </a:r>
          </a:p>
          <a:p>
            <a:r>
              <a:rPr lang="en-US" dirty="0" smtClean="0"/>
              <a:t>Secession Crisis – 1860-1861</a:t>
            </a:r>
          </a:p>
          <a:p>
            <a:r>
              <a:rPr lang="en-US" dirty="0" smtClean="0"/>
              <a:t>Fort Sumter (1861)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 of Strengths and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Population – 22 million</a:t>
            </a:r>
          </a:p>
          <a:p>
            <a:r>
              <a:rPr lang="en-US" dirty="0" smtClean="0"/>
              <a:t>Had to conquer the South (offensive war)</a:t>
            </a:r>
          </a:p>
          <a:p>
            <a:r>
              <a:rPr lang="en-US" dirty="0" smtClean="0"/>
              <a:t>Considerably more factories, wealth, and diverse economy.</a:t>
            </a:r>
          </a:p>
          <a:p>
            <a:r>
              <a:rPr lang="en-US" dirty="0" smtClean="0"/>
              <a:t>Strong central government - Lincoln</a:t>
            </a:r>
          </a:p>
          <a:p>
            <a:r>
              <a:rPr lang="en-US" dirty="0" smtClean="0"/>
              <a:t>Generals who understood the nature of ‘total war’ – Grant &amp; Sherman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Population – 6 million whites</a:t>
            </a:r>
          </a:p>
          <a:p>
            <a:r>
              <a:rPr lang="en-US" dirty="0" smtClean="0"/>
              <a:t>Defensive war</a:t>
            </a:r>
          </a:p>
          <a:p>
            <a:r>
              <a:rPr lang="en-US" dirty="0" smtClean="0"/>
              <a:t>Economy is backward and underdeveloped – Cotton is king</a:t>
            </a:r>
          </a:p>
          <a:p>
            <a:r>
              <a:rPr lang="en-US" dirty="0" smtClean="0"/>
              <a:t>New and weak central government – Davis</a:t>
            </a:r>
          </a:p>
          <a:p>
            <a:r>
              <a:rPr lang="en-US" dirty="0" smtClean="0"/>
              <a:t>Core of brilliant generals – Lee and Jackson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fab">
  <a:themeElements>
    <a:clrScheme name="Prefab">
      <a:dk1>
        <a:sysClr val="windowText" lastClr="000000"/>
      </a:dk1>
      <a:lt1>
        <a:sysClr val="window" lastClr="FFFFFF"/>
      </a:lt1>
      <a:dk2>
        <a:srgbClr val="5D5C64"/>
      </a:dk2>
      <a:lt2>
        <a:srgbClr val="E4D9BE"/>
      </a:lt2>
      <a:accent1>
        <a:srgbClr val="E0B62E"/>
      </a:accent1>
      <a:accent2>
        <a:srgbClr val="E6632E"/>
      </a:accent2>
      <a:accent3>
        <a:srgbClr val="73C1C7"/>
      </a:accent3>
      <a:accent4>
        <a:srgbClr val="75964C"/>
      </a:accent4>
      <a:accent5>
        <a:srgbClr val="C78C45"/>
      </a:accent5>
      <a:accent6>
        <a:srgbClr val="BCA076"/>
      </a:accent6>
      <a:hlink>
        <a:srgbClr val="CF3B0D"/>
      </a:hlink>
      <a:folHlink>
        <a:srgbClr val="7E756C"/>
      </a:folHlink>
    </a:clrScheme>
    <a:fontScheme name="Prefab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efab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17000"/>
                <a:satMod val="350000"/>
              </a:schemeClr>
            </a:gs>
          </a:gsLst>
          <a:lin ang="4000000" scaled="1"/>
        </a:gra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0000" algn="ct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10000" algn="ctr" rotWithShape="0">
              <a:srgbClr val="000000">
                <a:alpha val="65000"/>
              </a:srgbClr>
            </a:outerShdw>
          </a:effectLst>
        </a:effectStyle>
        <a:effectStyle>
          <a:effectLst>
            <a:outerShdw blurRad="12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phClr">
                <a:shade val="4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20000"/>
              </a:schemeClr>
              <a:schemeClr val="phClr">
                <a:tint val="94000"/>
                <a:satMod val="2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Prefab</Template>
  <TotalTime>604</TotalTime>
  <Words>1302</Words>
  <Application>Microsoft Office PowerPoint</Application>
  <PresentationFormat>On-screen Show (4:3)</PresentationFormat>
  <Paragraphs>209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Prefab</vt:lpstr>
      <vt:lpstr>The American Civil War</vt:lpstr>
      <vt:lpstr>Social Scientist view the war as a watershed in American development.</vt:lpstr>
      <vt:lpstr>Regional Economic Differences</vt:lpstr>
      <vt:lpstr>Regional Economic Differences</vt:lpstr>
      <vt:lpstr>Tension over Political Theories</vt:lpstr>
      <vt:lpstr>Tension over Political Theories</vt:lpstr>
      <vt:lpstr>The Breakdown of Compromise</vt:lpstr>
      <vt:lpstr>The Road to War</vt:lpstr>
      <vt:lpstr>Comparisons of Strengths and Weaknesses</vt:lpstr>
      <vt:lpstr>Abraham Lincoln</vt:lpstr>
      <vt:lpstr>Impact and Legacy</vt:lpstr>
      <vt:lpstr>Jefferson Davis</vt:lpstr>
      <vt:lpstr>Ulysses S. Grant</vt:lpstr>
      <vt:lpstr>Robert E. Lee</vt:lpstr>
      <vt:lpstr>The War</vt:lpstr>
      <vt:lpstr>Impact of the War</vt:lpstr>
      <vt:lpstr>Lincoln’s Plan</vt:lpstr>
      <vt:lpstr>Johnson’s Plan</vt:lpstr>
      <vt:lpstr>Congressional Plan</vt:lpstr>
      <vt:lpstr>Reconstruction in the South</vt:lpstr>
      <vt:lpstr>The Undoing of Reconstruction</vt:lpstr>
      <vt:lpstr>End of Reconstruction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Civil War</dc:title>
  <dc:creator>walter newcomb</dc:creator>
  <cp:lastModifiedBy>Tobin, Elizabeth R</cp:lastModifiedBy>
  <cp:revision>30</cp:revision>
  <dcterms:created xsi:type="dcterms:W3CDTF">2012-05-08T02:32:31Z</dcterms:created>
  <dcterms:modified xsi:type="dcterms:W3CDTF">2015-04-14T11:04:22Z</dcterms:modified>
</cp:coreProperties>
</file>