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</p:sldMasterIdLst>
  <p:notesMasterIdLst>
    <p:notesMasterId r:id="rId35"/>
  </p:notesMasterIdLst>
  <p:sldIdLst>
    <p:sldId id="256" r:id="rId3"/>
    <p:sldId id="257" r:id="rId4"/>
    <p:sldId id="333" r:id="rId5"/>
    <p:sldId id="310" r:id="rId6"/>
    <p:sldId id="262" r:id="rId7"/>
    <p:sldId id="307" r:id="rId8"/>
    <p:sldId id="267" r:id="rId9"/>
    <p:sldId id="263" r:id="rId10"/>
    <p:sldId id="265" r:id="rId11"/>
    <p:sldId id="308" r:id="rId12"/>
    <p:sldId id="312" r:id="rId13"/>
    <p:sldId id="311" r:id="rId14"/>
    <p:sldId id="313" r:id="rId15"/>
    <p:sldId id="314" r:id="rId16"/>
    <p:sldId id="315" r:id="rId17"/>
    <p:sldId id="316" r:id="rId18"/>
    <p:sldId id="317" r:id="rId19"/>
    <p:sldId id="318" r:id="rId20"/>
    <p:sldId id="324" r:id="rId21"/>
    <p:sldId id="327" r:id="rId22"/>
    <p:sldId id="325" r:id="rId23"/>
    <p:sldId id="328" r:id="rId24"/>
    <p:sldId id="329" r:id="rId25"/>
    <p:sldId id="326" r:id="rId26"/>
    <p:sldId id="330" r:id="rId27"/>
    <p:sldId id="281" r:id="rId28"/>
    <p:sldId id="274" r:id="rId29"/>
    <p:sldId id="283" r:id="rId30"/>
    <p:sldId id="272" r:id="rId31"/>
    <p:sldId id="331" r:id="rId32"/>
    <p:sldId id="303" r:id="rId33"/>
    <p:sldId id="304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Footlight MT Light" panose="0204060206030A020304" pitchFamily="18" charset="0"/>
      <p:regular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Palatino Linotype" panose="02040502050505030304" pitchFamily="18" charset="0"/>
      <p:regular r:id="rId49"/>
      <p:bold r:id="rId50"/>
      <p:italic r:id="rId51"/>
      <p:boldItalic r:id="rId52"/>
    </p:embeddedFont>
    <p:embeddedFont>
      <p:font typeface="Quattrocento Sans" panose="020B0502050000020003" pitchFamily="34" charset="0"/>
      <p:regular r:id="rId53"/>
      <p:bold r:id="rId54"/>
      <p:italic r:id="rId55"/>
      <p:boldItalic r:id="rId56"/>
    </p:embeddedFont>
    <p:embeddedFont>
      <p:font typeface="Segoe Print" panose="02000600000000000000" pitchFamily="2" charset="0"/>
      <p:regular r:id="rId57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genda, Data &amp; Resources" id="{C9070609-3C0A-4C12-BB3F-2F4CC7EA4149}">
          <p14:sldIdLst>
            <p14:sldId id="256"/>
            <p14:sldId id="257"/>
            <p14:sldId id="333"/>
            <p14:sldId id="310"/>
            <p14:sldId id="262"/>
            <p14:sldId id="307"/>
            <p14:sldId id="267"/>
            <p14:sldId id="263"/>
            <p14:sldId id="265"/>
            <p14:sldId id="308"/>
          </p14:sldIdLst>
        </p14:section>
        <p14:section name="Frequently Asked Questions" id="{D224F7FB-299B-4C56-B794-53544DB56E22}">
          <p14:sldIdLst>
            <p14:sldId id="312"/>
            <p14:sldId id="311"/>
            <p14:sldId id="313"/>
            <p14:sldId id="314"/>
            <p14:sldId id="315"/>
            <p14:sldId id="316"/>
            <p14:sldId id="317"/>
          </p14:sldIdLst>
        </p14:section>
        <p14:section name="Program Evaluation Survey" id="{3C87D3E9-EEE3-4856-B4D4-A210F909371B}">
          <p14:sldIdLst>
            <p14:sldId id="318"/>
            <p14:sldId id="324"/>
            <p14:sldId id="327"/>
            <p14:sldId id="325"/>
            <p14:sldId id="328"/>
            <p14:sldId id="329"/>
            <p14:sldId id="326"/>
            <p14:sldId id="330"/>
            <p14:sldId id="281"/>
            <p14:sldId id="274"/>
          </p14:sldIdLst>
        </p14:section>
        <p14:section name="Breakout Room Discussion" id="{003AC211-723F-4EA9-BCCE-2A8E7B501038}">
          <p14:sldIdLst>
            <p14:sldId id="283"/>
            <p14:sldId id="272"/>
          </p14:sldIdLst>
        </p14:section>
        <p14:section name="Paperwork &amp; Panel" id="{EE9B53CF-CD99-44FF-9169-26F7A8A1F537}">
          <p14:sldIdLst>
            <p14:sldId id="331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090D6-BA71-4DF2-AFB4-6BF33B9D740F}" v="16" dt="2023-09-19T04:33:15.897"/>
  </p1510:revLst>
</p1510:revInfo>
</file>

<file path=ppt/tableStyles.xml><?xml version="1.0" encoding="utf-8"?>
<a:tblStyleLst xmlns:a="http://schemas.openxmlformats.org/drawingml/2006/main" def="{120100C8-12F7-4CF8-A09A-90B46945A9AE}">
  <a:tblStyle styleId="{120100C8-12F7-4CF8-A09A-90B46945A9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885079-56AE-4EAC-8703-6EC2B058E9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hen, Stefan L" userId="70681bcc-6c4d-4b02-9537-5604dc961626" providerId="ADAL" clId="{8AB090D6-BA71-4DF2-AFB4-6BF33B9D740F}"/>
    <pc:docChg chg="custSel addSld delSld modSld modSection">
      <pc:chgData name="Cohen, Stefan L" userId="70681bcc-6c4d-4b02-9537-5604dc961626" providerId="ADAL" clId="{8AB090D6-BA71-4DF2-AFB4-6BF33B9D740F}" dt="2023-09-19T04:33:15.898" v="34" actId="1076"/>
      <pc:docMkLst>
        <pc:docMk/>
      </pc:docMkLst>
      <pc:sldChg chg="delSp modSp mod delAnim">
        <pc:chgData name="Cohen, Stefan L" userId="70681bcc-6c4d-4b02-9537-5604dc961626" providerId="ADAL" clId="{8AB090D6-BA71-4DF2-AFB4-6BF33B9D740F}" dt="2023-09-19T02:13:26.200" v="16" actId="478"/>
        <pc:sldMkLst>
          <pc:docMk/>
          <pc:sldMk cId="0" sldId="262"/>
        </pc:sldMkLst>
        <pc:spChg chg="del">
          <ac:chgData name="Cohen, Stefan L" userId="70681bcc-6c4d-4b02-9537-5604dc961626" providerId="ADAL" clId="{8AB090D6-BA71-4DF2-AFB4-6BF33B9D740F}" dt="2023-09-19T02:13:23.419" v="10" actId="478"/>
          <ac:spMkLst>
            <pc:docMk/>
            <pc:sldMk cId="0" sldId="262"/>
            <ac:spMk id="6" creationId="{112EE3FF-0D66-9C6D-D44D-65BE33384D22}"/>
          </ac:spMkLst>
        </pc:spChg>
        <pc:spChg chg="del">
          <ac:chgData name="Cohen, Stefan L" userId="70681bcc-6c4d-4b02-9537-5604dc961626" providerId="ADAL" clId="{8AB090D6-BA71-4DF2-AFB4-6BF33B9D740F}" dt="2023-09-19T02:13:24.076" v="11" actId="478"/>
          <ac:spMkLst>
            <pc:docMk/>
            <pc:sldMk cId="0" sldId="262"/>
            <ac:spMk id="7" creationId="{D041BB33-9DD3-F540-A635-CC2F984D398B}"/>
          </ac:spMkLst>
        </pc:spChg>
        <pc:spChg chg="del mod">
          <ac:chgData name="Cohen, Stefan L" userId="70681bcc-6c4d-4b02-9537-5604dc961626" providerId="ADAL" clId="{8AB090D6-BA71-4DF2-AFB4-6BF33B9D740F}" dt="2023-09-19T02:13:24.572" v="13" actId="478"/>
          <ac:spMkLst>
            <pc:docMk/>
            <pc:sldMk cId="0" sldId="262"/>
            <ac:spMk id="8" creationId="{AEC06BC0-7F3F-0F6D-2CA1-9360D60E43E5}"/>
          </ac:spMkLst>
        </pc:spChg>
        <pc:spChg chg="del">
          <ac:chgData name="Cohen, Stefan L" userId="70681bcc-6c4d-4b02-9537-5604dc961626" providerId="ADAL" clId="{8AB090D6-BA71-4DF2-AFB4-6BF33B9D740F}" dt="2023-09-19T02:13:25.028" v="14" actId="478"/>
          <ac:spMkLst>
            <pc:docMk/>
            <pc:sldMk cId="0" sldId="262"/>
            <ac:spMk id="9" creationId="{248F8A88-1113-22E0-8970-2C1894D6F780}"/>
          </ac:spMkLst>
        </pc:spChg>
        <pc:spChg chg="del">
          <ac:chgData name="Cohen, Stefan L" userId="70681bcc-6c4d-4b02-9537-5604dc961626" providerId="ADAL" clId="{8AB090D6-BA71-4DF2-AFB4-6BF33B9D740F}" dt="2023-09-19T02:13:25.505" v="15" actId="478"/>
          <ac:spMkLst>
            <pc:docMk/>
            <pc:sldMk cId="0" sldId="262"/>
            <ac:spMk id="10" creationId="{E6B15CA2-6CF1-F4B5-F935-64CC176BD901}"/>
          </ac:spMkLst>
        </pc:spChg>
        <pc:spChg chg="del">
          <ac:chgData name="Cohen, Stefan L" userId="70681bcc-6c4d-4b02-9537-5604dc961626" providerId="ADAL" clId="{8AB090D6-BA71-4DF2-AFB4-6BF33B9D740F}" dt="2023-09-19T02:13:26.200" v="16" actId="478"/>
          <ac:spMkLst>
            <pc:docMk/>
            <pc:sldMk cId="0" sldId="262"/>
            <ac:spMk id="11" creationId="{0AAD05B5-6705-B9AB-8ECB-BB79CB73D6E8}"/>
          </ac:spMkLst>
        </pc:spChg>
      </pc:sldChg>
      <pc:sldChg chg="addSp modSp mod">
        <pc:chgData name="Cohen, Stefan L" userId="70681bcc-6c4d-4b02-9537-5604dc961626" providerId="ADAL" clId="{8AB090D6-BA71-4DF2-AFB4-6BF33B9D740F}" dt="2023-09-19T04:33:15.898" v="34" actId="1076"/>
        <pc:sldMkLst>
          <pc:docMk/>
          <pc:sldMk cId="4227719595" sldId="307"/>
        </pc:sldMkLst>
        <pc:spChg chg="add mod">
          <ac:chgData name="Cohen, Stefan L" userId="70681bcc-6c4d-4b02-9537-5604dc961626" providerId="ADAL" clId="{8AB090D6-BA71-4DF2-AFB4-6BF33B9D740F}" dt="2023-09-19T04:33:15.898" v="34" actId="1076"/>
          <ac:spMkLst>
            <pc:docMk/>
            <pc:sldMk cId="4227719595" sldId="307"/>
            <ac:spMk id="3" creationId="{9B428CAB-7A61-4146-C959-B180F790C3A0}"/>
          </ac:spMkLst>
        </pc:spChg>
        <pc:picChg chg="mod">
          <ac:chgData name="Cohen, Stefan L" userId="70681bcc-6c4d-4b02-9537-5604dc961626" providerId="ADAL" clId="{8AB090D6-BA71-4DF2-AFB4-6BF33B9D740F}" dt="2023-09-19T04:31:16.923" v="17" actId="1076"/>
          <ac:picMkLst>
            <pc:docMk/>
            <pc:sldMk cId="4227719595" sldId="307"/>
            <ac:picMk id="4" creationId="{F50BF3BD-22A9-85E2-2A1C-E391AFBC8C9E}"/>
          </ac:picMkLst>
        </pc:picChg>
      </pc:sldChg>
      <pc:sldChg chg="delSp mod delAnim">
        <pc:chgData name="Cohen, Stefan L" userId="70681bcc-6c4d-4b02-9537-5604dc961626" providerId="ADAL" clId="{8AB090D6-BA71-4DF2-AFB4-6BF33B9D740F}" dt="2023-09-19T02:13:14.288" v="9" actId="478"/>
        <pc:sldMkLst>
          <pc:docMk/>
          <pc:sldMk cId="2641067425" sldId="311"/>
        </pc:sldMkLst>
        <pc:spChg chg="del">
          <ac:chgData name="Cohen, Stefan L" userId="70681bcc-6c4d-4b02-9537-5604dc961626" providerId="ADAL" clId="{8AB090D6-BA71-4DF2-AFB4-6BF33B9D740F}" dt="2023-09-19T02:13:08.038" v="0" actId="478"/>
          <ac:spMkLst>
            <pc:docMk/>
            <pc:sldMk cId="2641067425" sldId="311"/>
            <ac:spMk id="5" creationId="{A285C071-E89B-1014-1AB6-A9D65AFEDAEA}"/>
          </ac:spMkLst>
        </pc:spChg>
        <pc:spChg chg="del">
          <ac:chgData name="Cohen, Stefan L" userId="70681bcc-6c4d-4b02-9537-5604dc961626" providerId="ADAL" clId="{8AB090D6-BA71-4DF2-AFB4-6BF33B9D740F}" dt="2023-09-19T02:13:14.288" v="9" actId="478"/>
          <ac:spMkLst>
            <pc:docMk/>
            <pc:sldMk cId="2641067425" sldId="311"/>
            <ac:spMk id="8" creationId="{6791AF0D-1183-6126-1DCC-CB2B20179F19}"/>
          </ac:spMkLst>
        </pc:spChg>
        <pc:spChg chg="del">
          <ac:chgData name="Cohen, Stefan L" userId="70681bcc-6c4d-4b02-9537-5604dc961626" providerId="ADAL" clId="{8AB090D6-BA71-4DF2-AFB4-6BF33B9D740F}" dt="2023-09-19T02:13:09.338" v="1" actId="478"/>
          <ac:spMkLst>
            <pc:docMk/>
            <pc:sldMk cId="2641067425" sldId="311"/>
            <ac:spMk id="9" creationId="{76E28BA4-5665-B360-36BD-F3AF52F13863}"/>
          </ac:spMkLst>
        </pc:spChg>
        <pc:spChg chg="del">
          <ac:chgData name="Cohen, Stefan L" userId="70681bcc-6c4d-4b02-9537-5604dc961626" providerId="ADAL" clId="{8AB090D6-BA71-4DF2-AFB4-6BF33B9D740F}" dt="2023-09-19T02:13:11.751" v="5" actId="478"/>
          <ac:spMkLst>
            <pc:docMk/>
            <pc:sldMk cId="2641067425" sldId="311"/>
            <ac:spMk id="10" creationId="{ABA9AC3E-C318-48E1-388F-720E76120E15}"/>
          </ac:spMkLst>
        </pc:spChg>
        <pc:spChg chg="del">
          <ac:chgData name="Cohen, Stefan L" userId="70681bcc-6c4d-4b02-9537-5604dc961626" providerId="ADAL" clId="{8AB090D6-BA71-4DF2-AFB4-6BF33B9D740F}" dt="2023-09-19T02:13:10.537" v="3" actId="478"/>
          <ac:spMkLst>
            <pc:docMk/>
            <pc:sldMk cId="2641067425" sldId="311"/>
            <ac:spMk id="11" creationId="{61A11E00-4E5C-574D-0918-D166F4681B8B}"/>
          </ac:spMkLst>
        </pc:spChg>
        <pc:spChg chg="del">
          <ac:chgData name="Cohen, Stefan L" userId="70681bcc-6c4d-4b02-9537-5604dc961626" providerId="ADAL" clId="{8AB090D6-BA71-4DF2-AFB4-6BF33B9D740F}" dt="2023-09-19T02:13:13.489" v="8" actId="478"/>
          <ac:spMkLst>
            <pc:docMk/>
            <pc:sldMk cId="2641067425" sldId="311"/>
            <ac:spMk id="12" creationId="{7FCCA87B-DA7E-9007-3FBF-2B55F915B57F}"/>
          </ac:spMkLst>
        </pc:spChg>
        <pc:spChg chg="del">
          <ac:chgData name="Cohen, Stefan L" userId="70681bcc-6c4d-4b02-9537-5604dc961626" providerId="ADAL" clId="{8AB090D6-BA71-4DF2-AFB4-6BF33B9D740F}" dt="2023-09-19T02:13:09.920" v="2" actId="478"/>
          <ac:spMkLst>
            <pc:docMk/>
            <pc:sldMk cId="2641067425" sldId="311"/>
            <ac:spMk id="13" creationId="{1B4F35E4-D20A-E825-2436-B7E968721199}"/>
          </ac:spMkLst>
        </pc:spChg>
        <pc:spChg chg="del">
          <ac:chgData name="Cohen, Stefan L" userId="70681bcc-6c4d-4b02-9537-5604dc961626" providerId="ADAL" clId="{8AB090D6-BA71-4DF2-AFB4-6BF33B9D740F}" dt="2023-09-19T02:13:12.224" v="6" actId="478"/>
          <ac:spMkLst>
            <pc:docMk/>
            <pc:sldMk cId="2641067425" sldId="311"/>
            <ac:spMk id="14" creationId="{2823F993-1ED4-0E95-813D-AB38AE348992}"/>
          </ac:spMkLst>
        </pc:spChg>
        <pc:spChg chg="del">
          <ac:chgData name="Cohen, Stefan L" userId="70681bcc-6c4d-4b02-9537-5604dc961626" providerId="ADAL" clId="{8AB090D6-BA71-4DF2-AFB4-6BF33B9D740F}" dt="2023-09-19T02:13:11.232" v="4" actId="478"/>
          <ac:spMkLst>
            <pc:docMk/>
            <pc:sldMk cId="2641067425" sldId="311"/>
            <ac:spMk id="15" creationId="{586C273F-3989-30BC-224E-DE409FF6C58A}"/>
          </ac:spMkLst>
        </pc:spChg>
        <pc:spChg chg="del">
          <ac:chgData name="Cohen, Stefan L" userId="70681bcc-6c4d-4b02-9537-5604dc961626" providerId="ADAL" clId="{8AB090D6-BA71-4DF2-AFB4-6BF33B9D740F}" dt="2023-09-19T02:13:12.989" v="7" actId="478"/>
          <ac:spMkLst>
            <pc:docMk/>
            <pc:sldMk cId="2641067425" sldId="311"/>
            <ac:spMk id="16" creationId="{6D088504-D952-D95E-270F-9C8E075B7EA8}"/>
          </ac:spMkLst>
        </pc:spChg>
      </pc:sldChg>
      <pc:sldChg chg="new del">
        <pc:chgData name="Cohen, Stefan L" userId="70681bcc-6c4d-4b02-9537-5604dc961626" providerId="ADAL" clId="{8AB090D6-BA71-4DF2-AFB4-6BF33B9D740F}" dt="2023-09-19T04:32:02.580" v="20" actId="47"/>
        <pc:sldMkLst>
          <pc:docMk/>
          <pc:sldMk cId="201293264" sldId="332"/>
        </pc:sldMkLst>
      </pc:sldChg>
      <pc:sldChg chg="addSp modSp new mod">
        <pc:chgData name="Cohen, Stefan L" userId="70681bcc-6c4d-4b02-9537-5604dc961626" providerId="ADAL" clId="{8AB090D6-BA71-4DF2-AFB4-6BF33B9D740F}" dt="2023-09-19T04:32:28.811" v="23" actId="1076"/>
        <pc:sldMkLst>
          <pc:docMk/>
          <pc:sldMk cId="2703216995" sldId="333"/>
        </pc:sldMkLst>
        <pc:picChg chg="add mod modCrop">
          <ac:chgData name="Cohen, Stefan L" userId="70681bcc-6c4d-4b02-9537-5604dc961626" providerId="ADAL" clId="{8AB090D6-BA71-4DF2-AFB4-6BF33B9D740F}" dt="2023-09-19T04:32:28.811" v="23" actId="1076"/>
          <ac:picMkLst>
            <pc:docMk/>
            <pc:sldMk cId="2703216995" sldId="333"/>
            <ac:picMk id="3" creationId="{E46FF96D-5AB8-6771-F8C7-A5F27961B3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55ecb1836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55ecb18364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Launch Poll #1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55f7497ef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55f7497ef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6a69ebaa7_3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6a69ebaa7_3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567a254e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567a254e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94d679034e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194d679034e_0_4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Paste in Chat: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was the discussion process for you? Did you find common issues? Consensus? Any surprises?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47" name="Google Shape;447;g194d679034e_0_451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29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55ecb18364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155ecb18364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55ecb1836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155ecb1836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801f1a165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801f1a165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 Mentor Forum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CE411-C37A-460B-B184-87B21C8FB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8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55f7497e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55f7497e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55ecb1836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55ecb18364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567f1015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567f1015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55f7497ef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55f7497ef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 Poll #2</a:t>
            </a:r>
          </a:p>
        </p:txBody>
      </p:sp>
    </p:spTree>
    <p:extLst>
      <p:ext uri="{BB962C8B-B14F-4D97-AF65-F5344CB8AC3E}">
        <p14:creationId xmlns:p14="http://schemas.microsoft.com/office/powerpoint/2010/main" val="206001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 Poll #3</a:t>
            </a:r>
          </a:p>
        </p:txBody>
      </p:sp>
    </p:spTree>
    <p:extLst>
      <p:ext uri="{BB962C8B-B14F-4D97-AF65-F5344CB8AC3E}">
        <p14:creationId xmlns:p14="http://schemas.microsoft.com/office/powerpoint/2010/main" val="174581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–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–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5">
            <a:alphaModFix/>
          </a:blip>
          <a:srcRect l="14864" t="19309" r="14822" b="25679"/>
          <a:stretch/>
        </p:blipFill>
        <p:spPr>
          <a:xfrm>
            <a:off x="0" y="0"/>
            <a:ext cx="9144000" cy="514217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/>
          <p:cNvPicPr preferRelativeResize="0"/>
          <p:nvPr/>
        </p:nvPicPr>
        <p:blipFill rotWithShape="1">
          <a:blip r:embed="rId16">
            <a:alphaModFix/>
          </a:blip>
          <a:srcRect l="14864" t="19309" r="14822" b="25679"/>
          <a:stretch/>
        </p:blipFill>
        <p:spPr>
          <a:xfrm>
            <a:off x="0" y="0"/>
            <a:ext cx="9144000" cy="5142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mailto:Anna.Leone-Tobar@rcsdk12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ra.Reidy-Vedder@rcsdk12.org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hyperlink" Target="http://www.rcsdk12.org/CIT/Certification" TargetMode="External"/><Relationship Id="rId4" Type="http://schemas.openxmlformats.org/officeDocument/2006/relationships/hyperlink" Target="http://www.rcsdk12.org/CIT/Tuit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dk12.org/CIT/Certification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rcsdk12.org/CIT/NTO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Leone-Tobar@rcsdk12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PFxvOYwrGy1yZV_T13y_KPSC1ZWn9Np/view?usp=drive_lin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csdk12.padlet.org/1266650/cit-program-evaluation-analysis-2023-cjzf1n390ya5qx9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Q1H333EEWAXSbWGTEeq6GrS4qaXalmF61NC-6DV_WM/cop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drive/folders/13lKUilrq2UaQnxoK6HYHQ9NVHO7kwIL5?usp=drive_link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dk12.org/C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dk12.org/CIT/Resourc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308400" y="205975"/>
            <a:ext cx="8580000" cy="97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42" b="1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CIT Mentor Forum</a:t>
            </a:r>
            <a:endParaRPr sz="2642" b="1">
              <a:solidFill>
                <a:srgbClr val="9900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42" b="1">
                <a:solidFill>
                  <a:srgbClr val="CC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September 18, 2023</a:t>
            </a:r>
            <a:endParaRPr sz="1842" b="1" i="1">
              <a:solidFill>
                <a:srgbClr val="0000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0" name="Google Shape;360;p50"/>
          <p:cNvSpPr txBox="1"/>
          <p:nvPr/>
        </p:nvSpPr>
        <p:spPr>
          <a:xfrm>
            <a:off x="4421200" y="1291500"/>
            <a:ext cx="4298700" cy="16947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99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How’s it going so far?</a:t>
            </a:r>
            <a:br>
              <a:rPr lang="en" sz="2400" b="1">
                <a:solidFill>
                  <a:srgbClr val="99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2400">
                <a:latin typeface="Quattrocento Sans"/>
                <a:ea typeface="Quattrocento Sans"/>
                <a:cs typeface="Quattrocento Sans"/>
                <a:sym typeface="Quattrocento Sans"/>
              </a:rPr>
              <a:t>Complete the poll using either the poll notification pop-up or in the Chat window.</a:t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1" name="Google Shape;361;p50"/>
          <p:cNvSpPr txBox="1"/>
          <p:nvPr/>
        </p:nvSpPr>
        <p:spPr>
          <a:xfrm>
            <a:off x="442425" y="1629824"/>
            <a:ext cx="3719400" cy="13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Welcome and</a:t>
            </a:r>
            <a:endParaRPr sz="3600" b="1" dirty="0">
              <a:solidFill>
                <a:srgbClr val="0000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Welcome Back!</a:t>
            </a:r>
            <a:endParaRPr sz="3600" b="1" dirty="0">
              <a:solidFill>
                <a:srgbClr val="0000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62" name="Google Shape;362;p50"/>
          <p:cNvPicPr preferRelativeResize="0"/>
          <p:nvPr/>
        </p:nvPicPr>
        <p:blipFill rotWithShape="1">
          <a:blip r:embed="rId3">
            <a:alphaModFix/>
          </a:blip>
          <a:srcRect l="26341" r="26341"/>
          <a:stretch/>
        </p:blipFill>
        <p:spPr>
          <a:xfrm>
            <a:off x="442425" y="3329126"/>
            <a:ext cx="1192200" cy="11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0"/>
          <p:cNvSpPr txBox="1"/>
          <p:nvPr/>
        </p:nvSpPr>
        <p:spPr>
          <a:xfrm>
            <a:off x="1898800" y="3513675"/>
            <a:ext cx="6902700" cy="9579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I just figured out Zoom!</a:t>
            </a:r>
            <a:endParaRPr sz="1800" b="1">
              <a:solidFill>
                <a:srgbClr val="BF9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 issues during this Microsoft Teams meeting? </a:t>
            </a:r>
            <a:br>
              <a:rPr lang="en" sz="1800" b="1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 b="1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email </a:t>
            </a:r>
            <a:r>
              <a:rPr lang="en" sz="1800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Anna.Leone-Tobar@rcsdk12.org</a:t>
            </a:r>
            <a:r>
              <a:rPr lang="en" sz="1800" b="1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endParaRPr sz="1800" b="1">
              <a:solidFill>
                <a:srgbClr val="BF9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Camera 1">
            <a:extLst>
              <a:ext uri="{FF2B5EF4-FFF2-40B4-BE49-F238E27FC236}">
                <a16:creationId xmlns:a16="http://schemas.microsoft.com/office/drawing/2014/main" id="{E1922DAA-348D-90C2-721A-CEBDF58B13A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425" y="218080"/>
            <a:ext cx="1331848" cy="1331848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7A7E-A448-543A-E341-909BF9BC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43050"/>
          </a:xfrm>
        </p:spPr>
        <p:txBody>
          <a:bodyPr>
            <a:normAutofit fontScale="90000"/>
          </a:bodyPr>
          <a:lstStyle/>
          <a:p>
            <a:r>
              <a:rPr lang="en-US" dirty="0"/>
              <a:t>At the CIT Office . .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1E39D-E0A0-1F24-6860-01FDEF7C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6683"/>
            <a:ext cx="1450325" cy="1722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F0664-77F9-572A-9F91-876ED1812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34" y="866684"/>
            <a:ext cx="1339188" cy="1722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BBFABB-D8C4-3D1D-2049-0D4B5CC48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31" y="824709"/>
            <a:ext cx="3482957" cy="265327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D7BB769-E063-4AE0-915E-976281815343}"/>
              </a:ext>
            </a:extLst>
          </p:cNvPr>
          <p:cNvGrpSpPr/>
          <p:nvPr/>
        </p:nvGrpSpPr>
        <p:grpSpPr>
          <a:xfrm>
            <a:off x="532279" y="2702854"/>
            <a:ext cx="1446053" cy="1841616"/>
            <a:chOff x="5556111" y="2569411"/>
            <a:chExt cx="1533231" cy="19356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139A84-8D7C-5900-D381-6A0104DF90E1}"/>
                </a:ext>
              </a:extLst>
            </p:cNvPr>
            <p:cNvSpPr/>
            <p:nvPr/>
          </p:nvSpPr>
          <p:spPr>
            <a:xfrm>
              <a:off x="5556111" y="2571750"/>
              <a:ext cx="1533231" cy="19333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4F8BF7-6540-08FD-C495-3769A82E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7436" y="2569411"/>
              <a:ext cx="1493030" cy="193567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FA59BD-6418-C0D0-B31F-343CC854E40B}"/>
              </a:ext>
            </a:extLst>
          </p:cNvPr>
          <p:cNvGrpSpPr/>
          <p:nvPr/>
        </p:nvGrpSpPr>
        <p:grpSpPr>
          <a:xfrm>
            <a:off x="2040234" y="2702854"/>
            <a:ext cx="1493030" cy="1933337"/>
            <a:chOff x="4456962" y="2445124"/>
            <a:chExt cx="1697781" cy="21265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A4D431-9153-6505-CFBC-BC941E2974AA}"/>
                </a:ext>
              </a:extLst>
            </p:cNvPr>
            <p:cNvSpPr/>
            <p:nvPr/>
          </p:nvSpPr>
          <p:spPr>
            <a:xfrm>
              <a:off x="4474346" y="2445124"/>
              <a:ext cx="1663015" cy="2103958"/>
            </a:xfrm>
            <a:prstGeom prst="rect">
              <a:avLst/>
            </a:prstGeom>
            <a:solidFill>
              <a:srgbClr val="FFFF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4CE90A-4013-C538-8CC1-90509C592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56962" y="2445124"/>
              <a:ext cx="1697781" cy="2126549"/>
            </a:xfrm>
            <a:prstGeom prst="rect">
              <a:avLst/>
            </a:prstGeom>
          </p:spPr>
        </p:pic>
      </p:grpSp>
      <p:sp>
        <p:nvSpPr>
          <p:cNvPr id="17" name="Text Box 126">
            <a:extLst>
              <a:ext uri="{FF2B5EF4-FFF2-40B4-BE49-F238E27FC236}">
                <a16:creationId xmlns:a16="http://schemas.microsoft.com/office/drawing/2014/main" id="{6FDAD946-4FC4-7A85-1076-6CF40F3E970F}"/>
              </a:ext>
            </a:extLst>
          </p:cNvPr>
          <p:cNvSpPr txBox="1"/>
          <p:nvPr/>
        </p:nvSpPr>
        <p:spPr>
          <a:xfrm>
            <a:off x="3949230" y="3477983"/>
            <a:ext cx="4039567" cy="109195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These forms are available in modified versions for </a:t>
            </a:r>
            <a:br>
              <a:rPr lang="en-US" sz="1600" b="1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Counselors, Librarians, Psychologists, Social Workers, and Speech Language Therapists.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48A99-7E18-D39E-6C13-4D740F888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620" y="1091809"/>
            <a:ext cx="1295782" cy="18981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5B02DC7-DA9A-E819-19A0-C1E0FCC4D2A0}"/>
              </a:ext>
            </a:extLst>
          </p:cNvPr>
          <p:cNvSpPr/>
          <p:nvPr/>
        </p:nvSpPr>
        <p:spPr>
          <a:xfrm>
            <a:off x="6194536" y="1461377"/>
            <a:ext cx="1374664" cy="846393"/>
          </a:xfrm>
          <a:prstGeom prst="wedgeEllipseCallout">
            <a:avLst>
              <a:gd name="adj1" fmla="val 63943"/>
              <a:gd name="adj2" fmla="val 436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Quattrocento Sans" panose="020B0502050000020003" pitchFamily="34" charset="0"/>
              </a:rPr>
              <a:t>Ready to help!</a:t>
            </a:r>
          </a:p>
        </p:txBody>
      </p:sp>
    </p:spTree>
    <p:extLst>
      <p:ext uri="{BB962C8B-B14F-4D97-AF65-F5344CB8AC3E}">
        <p14:creationId xmlns:p14="http://schemas.microsoft.com/office/powerpoint/2010/main" val="40047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5809-5D6C-1248-EC69-3F4CE170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34317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  <a:t>FAQ #1: What happens when an Intern is Uncertified?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Quattrocento Sans" panose="020B050205000002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F7CB4-098A-2D58-DE40-25FC50CD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36" y="1390596"/>
            <a:ext cx="5952569" cy="3144460"/>
          </a:xfrm>
        </p:spPr>
        <p:txBody>
          <a:bodyPr>
            <a:normAutofit/>
          </a:bodyPr>
          <a:lstStyle/>
          <a:p>
            <a:r>
              <a:rPr lang="en-US" sz="2000" dirty="0"/>
              <a:t>Most uncertified hires are in PeopleSoft as “Contract Substitute” (code “REGS </a:t>
            </a:r>
            <a:r>
              <a:rPr lang="en-US" sz="2000" dirty="0" err="1"/>
              <a:t>or“REGU</a:t>
            </a:r>
            <a:r>
              <a:rPr lang="en-US" sz="2000" dirty="0"/>
              <a:t>”) </a:t>
            </a:r>
          </a:p>
          <a:p>
            <a:r>
              <a:rPr lang="en-US" sz="2000" dirty="0"/>
              <a:t>Office of Human Capital’s Director of Staff &amp; Educator Effectiveness </a:t>
            </a:r>
            <a:r>
              <a:rPr lang="en-US" sz="2000" dirty="0">
                <a:hlinkClick r:id="rId3"/>
              </a:rPr>
              <a:t>Kara Reidy-Vedder</a:t>
            </a:r>
            <a:endParaRPr lang="en-US" sz="2000" dirty="0"/>
          </a:p>
          <a:p>
            <a:r>
              <a:rPr lang="en-US" sz="2000" dirty="0">
                <a:hlinkClick r:id="rId4"/>
              </a:rPr>
              <a:t>Tuition Reimbursement </a:t>
            </a:r>
            <a:r>
              <a:rPr lang="en-US" sz="2000" dirty="0"/>
              <a:t>only through </a:t>
            </a:r>
            <a:br>
              <a:rPr lang="en-US" sz="2000" dirty="0"/>
            </a:br>
            <a:r>
              <a:rPr lang="en-US" sz="2000" dirty="0"/>
              <a:t>December 2023 toward “Initial Certificate.” </a:t>
            </a:r>
            <a:br>
              <a:rPr lang="en-US" sz="2000" dirty="0"/>
            </a:br>
            <a:r>
              <a:rPr lang="en-US" sz="2000" dirty="0"/>
              <a:t>TR will continue to be available toward “Professional Certificate.”</a:t>
            </a:r>
          </a:p>
          <a:p>
            <a:r>
              <a:rPr lang="en-US" sz="2000" dirty="0"/>
              <a:t>Info at CIT Website:</a:t>
            </a:r>
            <a:r>
              <a:rPr lang="en-US" sz="1400" dirty="0"/>
              <a:t> </a:t>
            </a:r>
            <a:r>
              <a:rPr lang="en-US" sz="1600" dirty="0">
                <a:hlinkClick r:id="rId5"/>
              </a:rPr>
              <a:t>www.rcsdk12.org/CIT/Certification</a:t>
            </a:r>
            <a:r>
              <a:rPr lang="en-US" sz="2400" dirty="0"/>
              <a:t>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1B590-5EDD-CF88-5260-F7ED506C1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34" y="808704"/>
            <a:ext cx="1939771" cy="2241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B92E3-EC02-8338-A499-4E0CAE2C2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517" y="2371128"/>
            <a:ext cx="1861283" cy="22925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C8AB6F-84DE-7652-844E-A19BB76615C1}"/>
              </a:ext>
            </a:extLst>
          </p:cNvPr>
          <p:cNvSpPr txBox="1">
            <a:spLocks/>
          </p:cNvSpPr>
          <p:nvPr/>
        </p:nvSpPr>
        <p:spPr>
          <a:xfrm>
            <a:off x="123837" y="832317"/>
            <a:ext cx="5952569" cy="73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/>
              <a:t>Most uncertified </a:t>
            </a:r>
            <a:r>
              <a:rPr lang="en-US" sz="2000"/>
              <a:t>hires have a </a:t>
            </a:r>
            <a:r>
              <a:rPr lang="en-US" sz="2000" dirty="0"/>
              <a:t>“Teacher Certification Action Plan” or </a:t>
            </a:r>
            <a:r>
              <a:rPr lang="en-US" sz="2000"/>
              <a:t>“</a:t>
            </a:r>
            <a:r>
              <a:rPr lang="en-US" sz="2000" b="1"/>
              <a:t>TCAP”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2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5809-5D6C-1248-EC69-3F4CE170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88831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Quattrocento Sans" panose="020B0502050000020003" pitchFamily="34" charset="0"/>
              </a:rPr>
              <a:t>“CIT Intern” or “PS Uncertified?”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Quattrocento Sans" panose="020B0502050000020003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2B4848-31FA-A912-309F-8CDFF4F4D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47648"/>
              </p:ext>
            </p:extLst>
          </p:nvPr>
        </p:nvGraphicFramePr>
        <p:xfrm>
          <a:off x="457200" y="879846"/>
          <a:ext cx="8345056" cy="37466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172528">
                  <a:extLst>
                    <a:ext uri="{9D8B030D-6E8A-4147-A177-3AD203B41FA5}">
                      <a16:colId xmlns:a16="http://schemas.microsoft.com/office/drawing/2014/main" val="249449679"/>
                    </a:ext>
                  </a:extLst>
                </a:gridCol>
                <a:gridCol w="4172528">
                  <a:extLst>
                    <a:ext uri="{9D8B030D-6E8A-4147-A177-3AD203B41FA5}">
                      <a16:colId xmlns:a16="http://schemas.microsoft.com/office/drawing/2014/main" val="333894108"/>
                    </a:ext>
                  </a:extLst>
                </a:gridCol>
              </a:tblGrid>
              <a:tr h="33011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Certified or Almost Certified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Won’t be Certified by Sept 2024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322871"/>
                  </a:ext>
                </a:extLst>
              </a:tr>
              <a:tr h="340509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“Intern” Support</a:t>
                      </a:r>
                      <a:endParaRPr lang="en-US" sz="1800" b="0" dirty="0">
                        <a:effectLst/>
                      </a:endParaRPr>
                    </a:p>
                    <a:p>
                      <a:pPr marL="342900" indent="-342900" algn="l" rtl="0" fontAlgn="base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Intern Status Reports &amp; 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Intern Final Report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“PS Uncertified” or “PS Per Diem”</a:t>
                      </a:r>
                    </a:p>
                    <a:p>
                      <a:pPr marL="342900" marR="0" indent="-342900" algn="l" rtl="0" fontAlgn="base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Intake Form &amp; Semester Reports (January, June)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872014"/>
                  </a:ext>
                </a:extLst>
              </a:tr>
              <a:tr h="482759">
                <a:tc>
                  <a:txBody>
                    <a:bodyPr/>
                    <a:lstStyle/>
                    <a:p>
                      <a:pPr marL="342900" indent="-34290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Comprehensive formative feedback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Address Immediate Needs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Support (Time) same as Intern.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216593"/>
                  </a:ext>
                </a:extLst>
              </a:tr>
              <a:tr h="4827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Support with completing Certification process (if needed)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Support with Certification process.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822689"/>
                  </a:ext>
                </a:extLst>
              </a:tr>
              <a:tr h="482759">
                <a:tc>
                  <a:txBody>
                    <a:bodyPr/>
                    <a:lstStyle/>
                    <a:p>
                      <a:pPr marL="342900" indent="-34290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Monthly Admin Contact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Monthly Admin Contact</a:t>
                      </a:r>
                      <a:b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(same as CIT Intern)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327271"/>
                  </a:ext>
                </a:extLst>
              </a:tr>
              <a:tr h="4827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DEFAULT to CIT Intern to start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7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06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5DC-E2E8-B207-C3B1-1D17B2C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Significant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58774-EE1F-A9D3-5155-81E0C86F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3377"/>
            <a:ext cx="8229600" cy="3480913"/>
          </a:xfrm>
        </p:spPr>
        <p:txBody>
          <a:bodyPr>
            <a:normAutofit fontScale="92500" lnSpcReduction="10000"/>
          </a:bodyPr>
          <a:lstStyle/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Teacher Evaluation</a:t>
            </a:r>
            <a:endParaRPr lang="en-US" sz="19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1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Should be completed by Supervisor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1" rtl="0" fontAlgn="base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Important for reducing Probationary Period once certified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What happens in</a:t>
            </a:r>
            <a:r>
              <a:rPr lang="en-US" sz="2684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 </a:t>
            </a: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June?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1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Goal is to support, grow, and retain promising teachers.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1" rtl="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TCAPs for Contract Subs revisited in June before rehiring</a:t>
            </a:r>
            <a:endParaRPr lang="en-US" sz="1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36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Quattrocento Sans" panose="020B0502050000020003" pitchFamily="34" charset="0"/>
              </a:rPr>
              <a:t>CIT Office will check in with mentors supporting “uncertified” folks in a few weeks to confirm status.</a:t>
            </a:r>
          </a:p>
          <a:p>
            <a:pPr marL="114300" indent="0" algn="ctr" rtl="0" fontAlgn="base">
              <a:spcBef>
                <a:spcPts val="36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Quattrocento Sans" panose="020B0502050000020003" pitchFamily="34" charset="0"/>
                <a:hlinkClick r:id="rId2"/>
              </a:rPr>
              <a:t>www.rcsdk12.org/CIT/Certification</a:t>
            </a:r>
            <a:r>
              <a:rPr lang="en-US" sz="2600" dirty="0">
                <a:solidFill>
                  <a:srgbClr val="000000"/>
                </a:solidFill>
                <a:latin typeface="Quattrocento Sans" panose="020B05020500000200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0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5DC-E2E8-B207-C3B1-1D17B2C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FAQ #2: What if the “CIT Intern” already 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has significant teaching experience elsewhere?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58774-EE1F-A9D3-5155-81E0C86F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063377"/>
            <a:ext cx="8345055" cy="3656405"/>
          </a:xfrm>
        </p:spPr>
        <p:txBody>
          <a:bodyPr>
            <a:normAutofit fontScale="85000" lnSpcReduction="20000"/>
          </a:bodyPr>
          <a:lstStyle/>
          <a:p>
            <a:pPr rtl="0" fontAlgn="bas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Almost always starts as “CIT Intern,” even if experienced prior to coming to RCSD.</a:t>
            </a:r>
          </a:p>
          <a:p>
            <a:pPr rtl="0" fontAlgn="bas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CIT Mentor needs to </a:t>
            </a:r>
            <a:r>
              <a:rPr lang="en-US" sz="2900" dirty="0">
                <a:solidFill>
                  <a:srgbClr val="000000"/>
                </a:solidFill>
                <a:latin typeface="Quattrocento Sans" panose="020B0502050000020003" pitchFamily="34" charset="0"/>
              </a:rPr>
              <a:t>observe work with students. </a:t>
            </a:r>
          </a:p>
          <a:p>
            <a:pPr rtl="0" fontAlgn="bas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Quattrocento Sans" panose="020B0502050000020003" pitchFamily="34" charset="0"/>
              </a:rPr>
              <a:t>If Intern has prior experience and demonstrates “effective” practice in all domains, collaborate on setting goals and providing support for continuing growth. </a:t>
            </a:r>
          </a:p>
          <a:p>
            <a:pPr rtl="0" fontAlgn="bas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If first “Intern Status Report” shows Intern to be “Effective” in all domains, you may wish to reach out to CIT Director to discuss shifting level of CIT support. </a:t>
            </a:r>
          </a:p>
        </p:txBody>
      </p:sp>
    </p:spTree>
    <p:extLst>
      <p:ext uri="{BB962C8B-B14F-4D97-AF65-F5344CB8AC3E}">
        <p14:creationId xmlns:p14="http://schemas.microsoft.com/office/powerpoint/2010/main" val="36336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5DC-E2E8-B207-C3B1-1D17B2C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FAQ #3: What’s the deal with the “New Educator Orientation Requirement?”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58774-EE1F-A9D3-5155-81E0C86F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1923"/>
            <a:ext cx="5915891" cy="1027938"/>
          </a:xfrm>
        </p:spPr>
        <p:txBody>
          <a:bodyPr>
            <a:normAutofit fontScale="62500" lnSpcReduction="20000"/>
          </a:bodyPr>
          <a:lstStyle/>
          <a:p>
            <a:pPr marL="114300" indent="0" rtl="0" fontAlgn="base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Quattrocento Sans" panose="020B0502050000020003" pitchFamily="34" charset="0"/>
              </a:rPr>
              <a:t>The August “New Educator Orientation” program meets a contractual requirement for all teacher hires per RTA-RCSD Contract Section 15.2 for “up to five days . . . of orientation and in-services.” </a:t>
            </a:r>
            <a:endParaRPr lang="en-US" sz="2300" b="0" i="0" u="none" strike="noStrike" dirty="0">
              <a:solidFill>
                <a:srgbClr val="000000"/>
              </a:solidFill>
              <a:effectLst/>
              <a:latin typeface="Quattrocento Sans" panose="020B05020500000200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493F3-53EC-9408-16DD-36AB2AEA6F1B}"/>
              </a:ext>
            </a:extLst>
          </p:cNvPr>
          <p:cNvSpPr txBox="1"/>
          <p:nvPr/>
        </p:nvSpPr>
        <p:spPr>
          <a:xfrm>
            <a:off x="2286000" y="418758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 rtl="0" fontAlgn="base">
              <a:spcBef>
                <a:spcPts val="36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Quattrocento Sans" panose="020B0502050000020003" pitchFamily="34" charset="0"/>
                <a:hlinkClick r:id="rId2"/>
              </a:rPr>
              <a:t>http://www.rcsdk12.org/CIT/NTO</a:t>
            </a:r>
            <a:r>
              <a:rPr lang="en-US" sz="2000" b="1" dirty="0">
                <a:solidFill>
                  <a:srgbClr val="000000"/>
                </a:solidFill>
                <a:latin typeface="Quattrocento Sans" panose="020B0502050000020003" pitchFamily="34" charset="0"/>
              </a:rPr>
              <a:t> 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DFFC649-8B95-7716-0989-64CDF3B0E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38241"/>
              </p:ext>
            </p:extLst>
          </p:nvPr>
        </p:nvGraphicFramePr>
        <p:xfrm>
          <a:off x="693059" y="2291899"/>
          <a:ext cx="2491508" cy="8229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62018">
                  <a:extLst>
                    <a:ext uri="{9D8B030D-6E8A-4147-A177-3AD203B41FA5}">
                      <a16:colId xmlns:a16="http://schemas.microsoft.com/office/drawing/2014/main" val="321991797"/>
                    </a:ext>
                  </a:extLst>
                </a:gridCol>
                <a:gridCol w="429490">
                  <a:extLst>
                    <a:ext uri="{9D8B030D-6E8A-4147-A177-3AD203B41FA5}">
                      <a16:colId xmlns:a16="http://schemas.microsoft.com/office/drawing/2014/main" val="16441847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Total Attendance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196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066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/>
                        <a:t>Incomplete (missed sessions)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131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/>
                        <a:t>New Educators missed NEO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6290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D78FFAA-B616-9CCD-2823-711BC6470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228" y="822793"/>
            <a:ext cx="1635572" cy="206818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65B647-AC14-59DA-AC53-54600EFF3D89}"/>
              </a:ext>
            </a:extLst>
          </p:cNvPr>
          <p:cNvSpPr txBox="1">
            <a:spLocks/>
          </p:cNvSpPr>
          <p:nvPr/>
        </p:nvSpPr>
        <p:spPr>
          <a:xfrm>
            <a:off x="1118938" y="3364500"/>
            <a:ext cx="6906123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fontAlgn="base">
              <a:buFont typeface="Arial"/>
              <a:buNone/>
            </a:pPr>
            <a:r>
              <a:rPr lang="en-US" sz="2200" b="1" dirty="0">
                <a:solidFill>
                  <a:srgbClr val="000000"/>
                </a:solidFill>
                <a:latin typeface="Quattrocento Sans" panose="020B0502050000020003" pitchFamily="34" charset="0"/>
              </a:rPr>
              <a:t>CIT will be sending out information about meeting the contractual requirement by the end of September.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4E1A8-CAD4-6AFA-46DB-31F732D08800}"/>
              </a:ext>
            </a:extLst>
          </p:cNvPr>
          <p:cNvSpPr txBox="1"/>
          <p:nvPr/>
        </p:nvSpPr>
        <p:spPr>
          <a:xfrm>
            <a:off x="3522937" y="2291899"/>
            <a:ext cx="3189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>
                <a:solidFill>
                  <a:srgbClr val="FF0000"/>
                </a:solidFill>
              </a:rPr>
              <a:t>NOT to be confused with </a:t>
            </a:r>
            <a:r>
              <a:rPr lang="en-US" dirty="0"/>
              <a:t>the Office of Human Capital’s “Onboarding” or monthly Friday “New Hire Sessions.”)</a:t>
            </a:r>
          </a:p>
        </p:txBody>
      </p:sp>
    </p:spTree>
    <p:extLst>
      <p:ext uri="{BB962C8B-B14F-4D97-AF65-F5344CB8AC3E}">
        <p14:creationId xmlns:p14="http://schemas.microsoft.com/office/powerpoint/2010/main" val="7278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5DC-E2E8-B207-C3B1-1D17B2C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FAQ #4: What’s going to happen with this dramatic district reconfiguration?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E16E43-6B6D-BB26-0A59-146611D34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4523174" cy="3416238"/>
          </a:xfrm>
        </p:spPr>
        <p:txBody>
          <a:bodyPr>
            <a:normAutofit/>
          </a:bodyPr>
          <a:lstStyle/>
          <a:p>
            <a:r>
              <a:rPr lang="en-US" dirty="0"/>
              <a:t>What’s the buzz?</a:t>
            </a:r>
          </a:p>
          <a:p>
            <a:r>
              <a:rPr lang="en-US" dirty="0"/>
              <a:t>How to approach?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Calm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Acknowledge and validate feelings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Avoid speculation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Provide perspective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Don’t lose focus on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Don’t dismiss your own valid emotional response. </a:t>
            </a:r>
          </a:p>
          <a:p>
            <a:endParaRPr lang="en-US" dirty="0"/>
          </a:p>
        </p:txBody>
      </p:sp>
      <p:pic>
        <p:nvPicPr>
          <p:cNvPr id="10" name="Google Shape;392;p54">
            <a:extLst>
              <a:ext uri="{FF2B5EF4-FFF2-40B4-BE49-F238E27FC236}">
                <a16:creationId xmlns:a16="http://schemas.microsoft.com/office/drawing/2014/main" id="{EC4536B2-607F-6876-560B-52D30D044C8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430" y="1200151"/>
            <a:ext cx="3928370" cy="2643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5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5DC-E2E8-B207-C3B1-1D17B2C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FAQ #5: Show me the Money?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3A717-2C26-A18E-80BA-25B54815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076" y="1110507"/>
            <a:ext cx="7004482" cy="208458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are activated, the CIT Mentor Stipend will typically appear in your paychecks in mid-October, with retroactive pay appearing in the subsequent paycheck.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Mr Moneybags | Monopoly man, Funny cartoon characters ...">
            <a:extLst>
              <a:ext uri="{FF2B5EF4-FFF2-40B4-BE49-F238E27FC236}">
                <a16:creationId xmlns:a16="http://schemas.microsoft.com/office/drawing/2014/main" id="{E46FBA53-02DA-CADC-9B81-9AC4C37D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86" y="9817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C719F-B444-A571-4B81-406768E3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7429"/>
            <a:ext cx="6411652" cy="3079896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5C13592-B072-4C59-0161-36EE292D0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34779" r="19026"/>
          <a:stretch/>
        </p:blipFill>
        <p:spPr bwMode="auto">
          <a:xfrm>
            <a:off x="4804347" y="1571963"/>
            <a:ext cx="3882453" cy="189477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26CFE-5F18-F9F9-704E-2B45B64C6A54}"/>
              </a:ext>
            </a:extLst>
          </p:cNvPr>
          <p:cNvSpPr txBox="1"/>
          <p:nvPr/>
        </p:nvSpPr>
        <p:spPr>
          <a:xfrm>
            <a:off x="5902377" y="1248629"/>
            <a:ext cx="1555231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Compare to 2022</a:t>
            </a:r>
          </a:p>
        </p:txBody>
      </p:sp>
    </p:spTree>
    <p:extLst>
      <p:ext uri="{BB962C8B-B14F-4D97-AF65-F5344CB8AC3E}">
        <p14:creationId xmlns:p14="http://schemas.microsoft.com/office/powerpoint/2010/main" val="36341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0B33C-390C-C9F5-F6BB-7F2A0F6F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7785"/>
            <a:ext cx="4038600" cy="763561"/>
          </a:xfrm>
        </p:spPr>
        <p:txBody>
          <a:bodyPr>
            <a:normAutofit fontScale="55000" lnSpcReduction="20000"/>
          </a:bodyPr>
          <a:lstStyle/>
          <a:p>
            <a:pPr marL="50800" indent="0">
              <a:buNone/>
            </a:pPr>
            <a:r>
              <a:rPr lang="en-US" dirty="0"/>
              <a:t>Over the course of the school year, my mentor </a:t>
            </a:r>
            <a:r>
              <a:rPr lang="en-US" b="1" dirty="0">
                <a:solidFill>
                  <a:srgbClr val="FF0000"/>
                </a:solidFill>
              </a:rPr>
              <a:t>visited me to observe my work </a:t>
            </a:r>
            <a:r>
              <a:rPr lang="en-US" dirty="0"/>
              <a:t>(via Zoom or in person) approximately: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72DE5-513D-1BC4-8649-998E5E2926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48797" y="1761346"/>
            <a:ext cx="2157332" cy="404719"/>
          </a:xfrm>
        </p:spPr>
        <p:txBody>
          <a:bodyPr>
            <a:normAutofit fontScale="62500" lnSpcReduction="20000"/>
          </a:bodyPr>
          <a:lstStyle/>
          <a:p>
            <a:pPr marL="50800" indent="0">
              <a:buNone/>
            </a:pPr>
            <a:r>
              <a:rPr lang="en-US" dirty="0"/>
              <a:t>Compare to 2022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849D2D-98D6-4B98-E979-85E80D302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1365"/>
            <a:ext cx="4314275" cy="24958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31BEFB-FE0A-6CC9-191D-89F8E5EE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18" y="2186051"/>
            <a:ext cx="3413690" cy="21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EDB7BA-D321-BFF1-41EE-F4BEB46366FB}"/>
              </a:ext>
            </a:extLst>
          </p:cNvPr>
          <p:cNvSpPr txBox="1"/>
          <p:nvPr/>
        </p:nvSpPr>
        <p:spPr>
          <a:xfrm>
            <a:off x="5020618" y="1004356"/>
            <a:ext cx="3112800" cy="5847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OBSERVATIONS</a:t>
            </a:r>
            <a:endParaRPr lang="en-US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1"/>
          <p:cNvSpPr txBox="1">
            <a:spLocks noGrp="1"/>
          </p:cNvSpPr>
          <p:nvPr>
            <p:ph type="title"/>
          </p:nvPr>
        </p:nvSpPr>
        <p:spPr>
          <a:xfrm>
            <a:off x="308400" y="205975"/>
            <a:ext cx="8580000" cy="63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42" b="1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CIT Mentor Forum</a:t>
            </a:r>
            <a:r>
              <a:rPr lang="en" sz="2642" b="1">
                <a:solidFill>
                  <a:srgbClr val="99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- </a:t>
            </a:r>
            <a:r>
              <a:rPr lang="en" sz="2642" b="1">
                <a:solidFill>
                  <a:srgbClr val="CC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September 18, 2023</a:t>
            </a:r>
            <a:endParaRPr sz="1842" b="1" i="1">
              <a:solidFill>
                <a:srgbClr val="0000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9" name="Google Shape;369;p51"/>
          <p:cNvSpPr txBox="1"/>
          <p:nvPr/>
        </p:nvSpPr>
        <p:spPr>
          <a:xfrm>
            <a:off x="1913225" y="3676073"/>
            <a:ext cx="6902700" cy="9579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I just figured out Zoom!</a:t>
            </a:r>
            <a:endParaRPr sz="1800" b="1">
              <a:solidFill>
                <a:srgbClr val="BF9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 issues during this Microsoft Teams meeting? </a:t>
            </a:r>
            <a:br>
              <a:rPr lang="en" sz="1800" b="1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 b="1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email </a:t>
            </a:r>
            <a:r>
              <a:rPr lang="en" sz="1800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Anna.Leone-Tobar@rcsdk12.org</a:t>
            </a:r>
            <a:r>
              <a:rPr lang="en" sz="1800" b="1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endParaRPr sz="1800" b="1">
              <a:solidFill>
                <a:srgbClr val="BF9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51"/>
          <p:cNvSpPr txBox="1"/>
          <p:nvPr/>
        </p:nvSpPr>
        <p:spPr>
          <a:xfrm>
            <a:off x="5181600" y="1203324"/>
            <a:ext cx="3527700" cy="2038639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9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How’s it going so far?</a:t>
            </a:r>
            <a:br>
              <a:rPr lang="en" sz="2400" b="1" dirty="0">
                <a:solidFill>
                  <a:srgbClr val="9900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Complete the poll using either the poll notification pop-up or in the Chat window.</a:t>
            </a: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2" name="Google Shape;372;p51"/>
          <p:cNvSpPr txBox="1"/>
          <p:nvPr/>
        </p:nvSpPr>
        <p:spPr>
          <a:xfrm>
            <a:off x="433925" y="1090075"/>
            <a:ext cx="3810000" cy="20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3" name="Google Shape;373;p51"/>
          <p:cNvSpPr txBox="1"/>
          <p:nvPr/>
        </p:nvSpPr>
        <p:spPr>
          <a:xfrm>
            <a:off x="255600" y="642851"/>
            <a:ext cx="4796691" cy="2932048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rgbClr val="4A86E8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TODAY’S AGENDA:</a:t>
            </a:r>
            <a:endParaRPr sz="16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Checking in via . . . Microsoft Teams?!?</a:t>
            </a:r>
            <a:endParaRPr sz="16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17500"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Connect </a:t>
            </a:r>
            <a:r>
              <a:rPr lang="en-US" sz="1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wi</a:t>
            </a: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th a Mentor - Rose &amp; Thorn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CIT Data &amp; Reminders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Certified? 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O</a:t>
            </a: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r Certifiable? FAQ Info &amp; Resources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Navigating Reconfiguration Repercussions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How’d we do? I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sights from 2023 CIT Program Evaluation Survey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Supporting Each Other: Advice for the Rookies and Problem-Solving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CIT Paperwork Pilot in Google Shared Drive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Char char="●"/>
            </a:pPr>
            <a:r>
              <a:rPr lang="en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Meet the Panel!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72DE5-513D-1BC4-8649-998E5E2926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3400" y="1019734"/>
            <a:ext cx="4038600" cy="958434"/>
          </a:xfrm>
        </p:spPr>
        <p:txBody>
          <a:bodyPr>
            <a:normAutofit fontScale="55000" lnSpcReduction="20000"/>
          </a:bodyPr>
          <a:lstStyle/>
          <a:p>
            <a:pPr marL="50800" indent="0">
              <a:buNone/>
            </a:pPr>
            <a:r>
              <a:rPr lang="en-US" dirty="0"/>
              <a:t>My mentor </a:t>
            </a:r>
            <a:r>
              <a:rPr lang="en-US" b="1" dirty="0">
                <a:solidFill>
                  <a:srgbClr val="FF0000"/>
                </a:solidFill>
              </a:rPr>
              <a:t>was in contact with me </a:t>
            </a:r>
            <a:r>
              <a:rPr lang="en-US" dirty="0"/>
              <a:t>approximately (include classroom/office visits, Zoom visits, phone calls, emails, texts, meetings outside of classroom)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AD873C-A09E-9E99-BDAA-5C7D0D2BE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0" y="1890102"/>
            <a:ext cx="4306589" cy="22185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63A8A-8BCE-B636-56A5-CA79AC4A8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6538" y="1965720"/>
            <a:ext cx="2920000" cy="418383"/>
          </a:xfrm>
        </p:spPr>
        <p:txBody>
          <a:bodyPr>
            <a:normAutofit fontScale="70000" lnSpcReduction="20000"/>
          </a:bodyPr>
          <a:lstStyle/>
          <a:p>
            <a:pPr marL="50800" indent="0">
              <a:buNone/>
            </a:pPr>
            <a:r>
              <a:rPr lang="en-US" dirty="0"/>
              <a:t>Compare to 2022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5F94B8-F9D0-FED5-7C18-6FEF0EC1D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3" r="14295"/>
          <a:stretch/>
        </p:blipFill>
        <p:spPr bwMode="auto">
          <a:xfrm>
            <a:off x="4700873" y="2445981"/>
            <a:ext cx="4177717" cy="17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8251F-01A6-6DFD-7756-6A7569713573}"/>
              </a:ext>
            </a:extLst>
          </p:cNvPr>
          <p:cNvSpPr txBox="1"/>
          <p:nvPr/>
        </p:nvSpPr>
        <p:spPr>
          <a:xfrm>
            <a:off x="5020618" y="1004356"/>
            <a:ext cx="2301839" cy="5847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CONTACT</a:t>
            </a:r>
            <a:endParaRPr lang="en-US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0B33C-390C-C9F5-F6BB-7F2A0F6F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973" y="951873"/>
            <a:ext cx="4038600" cy="763561"/>
          </a:xfrm>
        </p:spPr>
        <p:txBody>
          <a:bodyPr>
            <a:normAutofit fontScale="85000" lnSpcReduction="20000"/>
          </a:bodyPr>
          <a:lstStyle/>
          <a:p>
            <a:pPr marL="50800" indent="0">
              <a:buNone/>
            </a:pPr>
            <a:r>
              <a:rPr lang="en-US" dirty="0"/>
              <a:t>The frequency of contact with my mentor was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C42A00-C35B-86B1-4FC3-95014CBC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99" y="1715591"/>
            <a:ext cx="3769194" cy="19869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3D4216-3D7A-6A29-68E7-D0A1847D455A}"/>
              </a:ext>
            </a:extLst>
          </p:cNvPr>
          <p:cNvSpPr txBox="1"/>
          <p:nvPr/>
        </p:nvSpPr>
        <p:spPr>
          <a:xfrm>
            <a:off x="4245454" y="1027794"/>
            <a:ext cx="4228165" cy="52322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FREQUENCY of CONTACT</a:t>
            </a:r>
            <a:endParaRPr lang="en-US" sz="1200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991210-AC5C-7999-6DCD-A410CDF504B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99022" y="1885194"/>
            <a:ext cx="3387777" cy="393311"/>
          </a:xfrm>
        </p:spPr>
        <p:txBody>
          <a:bodyPr>
            <a:normAutofit fontScale="62500" lnSpcReduction="20000"/>
          </a:bodyPr>
          <a:lstStyle/>
          <a:p>
            <a:pPr marL="50800" indent="0">
              <a:buNone/>
            </a:pPr>
            <a:r>
              <a:rPr lang="en-US" dirty="0"/>
              <a:t>Compare to 2022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4DD021-36DE-B14B-B728-B6CCD4973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1" r="13167"/>
          <a:stretch/>
        </p:blipFill>
        <p:spPr bwMode="auto">
          <a:xfrm>
            <a:off x="4975056" y="2278505"/>
            <a:ext cx="3498563" cy="21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72DE5-513D-1BC4-8649-998E5E2926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7552" y="1027794"/>
            <a:ext cx="4038600" cy="958434"/>
          </a:xfrm>
        </p:spPr>
        <p:txBody>
          <a:bodyPr>
            <a:normAutofit fontScale="62500" lnSpcReduction="20000"/>
          </a:bodyPr>
          <a:lstStyle/>
          <a:p>
            <a:pPr marL="50800" indent="0">
              <a:buNone/>
            </a:pPr>
            <a:r>
              <a:rPr lang="en-US" dirty="0"/>
              <a:t>Which of the following best describes your relationship with your assigned Lead Teacher-Mentor?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399B41-B4D6-86DB-467B-D9BFBAC4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50" y="1885194"/>
            <a:ext cx="3897204" cy="2308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F090A-91D4-951A-53D6-E5DA140C39D2}"/>
              </a:ext>
            </a:extLst>
          </p:cNvPr>
          <p:cNvSpPr txBox="1"/>
          <p:nvPr/>
        </p:nvSpPr>
        <p:spPr>
          <a:xfrm>
            <a:off x="4316152" y="1049811"/>
            <a:ext cx="4479597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RELATIONSHIP with MENTOR</a:t>
            </a:r>
            <a:endParaRPr lang="en-US" sz="1100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EB02F-1E56-9995-0FBF-B77747F88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557" y="1850749"/>
            <a:ext cx="2278505" cy="433778"/>
          </a:xfrm>
        </p:spPr>
        <p:txBody>
          <a:bodyPr>
            <a:normAutofit fontScale="70000" lnSpcReduction="20000"/>
          </a:bodyPr>
          <a:lstStyle/>
          <a:p>
            <a:pPr marL="50800" indent="0">
              <a:buNone/>
            </a:pPr>
            <a:r>
              <a:rPr lang="en-US" dirty="0"/>
              <a:t>Compare to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6A971-1E76-99D0-CBD6-21F07584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622" y="2211478"/>
            <a:ext cx="3686819" cy="208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0B33C-390C-C9F5-F6BB-7F2A0F6F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774" y="951873"/>
            <a:ext cx="4303424" cy="857400"/>
          </a:xfrm>
        </p:spPr>
        <p:txBody>
          <a:bodyPr>
            <a:normAutofit fontScale="62500" lnSpcReduction="20000"/>
          </a:bodyPr>
          <a:lstStyle/>
          <a:p>
            <a:pPr marL="50800" indent="0" algn="l">
              <a:buNone/>
            </a:pP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Which of the following best describes your interactions with your assigned Lead Teacher-Mentor?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F419B-6527-7EE5-3025-76438626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99" y="1800518"/>
            <a:ext cx="3801005" cy="2391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C79DAB-6D3D-F26C-AE55-221CD99A2B74}"/>
              </a:ext>
            </a:extLst>
          </p:cNvPr>
          <p:cNvSpPr txBox="1"/>
          <p:nvPr/>
        </p:nvSpPr>
        <p:spPr>
          <a:xfrm>
            <a:off x="4648198" y="952373"/>
            <a:ext cx="4259100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INTERACTIONS with MENTOR</a:t>
            </a:r>
            <a:endParaRPr lang="en-US" sz="1100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C767A-85F3-4973-41F9-ED27C3A85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67" y="2571750"/>
            <a:ext cx="3543832" cy="2040159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C9C09B-7C7B-B2ED-81F3-B9A74589B65A}"/>
              </a:ext>
            </a:extLst>
          </p:cNvPr>
          <p:cNvSpPr txBox="1">
            <a:spLocks/>
          </p:cNvSpPr>
          <p:nvPr/>
        </p:nvSpPr>
        <p:spPr>
          <a:xfrm>
            <a:off x="5625730" y="2137972"/>
            <a:ext cx="2278505" cy="433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Font typeface="Arial"/>
              <a:buNone/>
            </a:pPr>
            <a:r>
              <a:rPr lang="en-US" dirty="0"/>
              <a:t>Compare to 2022</a:t>
            </a:r>
          </a:p>
        </p:txBody>
      </p:sp>
    </p:spTree>
    <p:extLst>
      <p:ext uri="{BB962C8B-B14F-4D97-AF65-F5344CB8AC3E}">
        <p14:creationId xmlns:p14="http://schemas.microsoft.com/office/powerpoint/2010/main" val="7088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4572DE5-513D-1BC4-8649-998E5E2926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5513" y="956865"/>
            <a:ext cx="4038600" cy="704540"/>
          </a:xfrm>
        </p:spPr>
        <p:txBody>
          <a:bodyPr>
            <a:normAutofit fontScale="70000" lnSpcReduction="20000"/>
          </a:bodyPr>
          <a:lstStyle/>
          <a:p>
            <a:pPr marL="50800" indent="0">
              <a:buNone/>
            </a:pPr>
            <a:r>
              <a:rPr lang="en-US" dirty="0"/>
              <a:t>Which of the following describes your use of written feedback?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9C87A-CE6A-8690-66FE-46CD3E81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41217"/>
            <a:ext cx="4168583" cy="2545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4D2BB8-6192-F8B0-E70A-F465B725FFD6}"/>
              </a:ext>
            </a:extLst>
          </p:cNvPr>
          <p:cNvSpPr txBox="1"/>
          <p:nvPr/>
        </p:nvSpPr>
        <p:spPr>
          <a:xfrm>
            <a:off x="5247636" y="1121465"/>
            <a:ext cx="3049206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WRITTEN FEEDBACK</a:t>
            </a:r>
            <a:endParaRPr lang="en-US" sz="1100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3CD780-F0DF-C5BD-C5A2-A7E590A28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491" y="2717187"/>
            <a:ext cx="3681309" cy="1956978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32E0C6-7A9E-DB79-2D2F-42F8BB908A65}"/>
              </a:ext>
            </a:extLst>
          </p:cNvPr>
          <p:cNvSpPr txBox="1">
            <a:spLocks/>
          </p:cNvSpPr>
          <p:nvPr/>
        </p:nvSpPr>
        <p:spPr>
          <a:xfrm>
            <a:off x="5632987" y="2286130"/>
            <a:ext cx="2278505" cy="433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Font typeface="Arial"/>
              <a:buNone/>
            </a:pPr>
            <a:r>
              <a:rPr lang="en-US" dirty="0"/>
              <a:t>Compare to 2022</a:t>
            </a:r>
          </a:p>
        </p:txBody>
      </p:sp>
    </p:spTree>
    <p:extLst>
      <p:ext uri="{BB962C8B-B14F-4D97-AF65-F5344CB8AC3E}">
        <p14:creationId xmlns:p14="http://schemas.microsoft.com/office/powerpoint/2010/main" val="24677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3E0-6718-7D3E-A6BD-081031CD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CIT Program Evaluation Survey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D2BB8-6192-F8B0-E70A-F465B725FFD6}"/>
              </a:ext>
            </a:extLst>
          </p:cNvPr>
          <p:cNvSpPr txBox="1"/>
          <p:nvPr/>
        </p:nvSpPr>
        <p:spPr>
          <a:xfrm>
            <a:off x="733694" y="1063378"/>
            <a:ext cx="2981963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Quattrocento Sans" panose="020B0502050000020003" pitchFamily="34" charset="0"/>
              </a:rPr>
              <a:t>Did your Mentor . . . </a:t>
            </a:r>
            <a:endParaRPr lang="en-US" sz="1100" b="1" dirty="0">
              <a:solidFill>
                <a:schemeClr val="accent4"/>
              </a:solidFill>
              <a:latin typeface="Quattrocento Sans" panose="020B05020500000200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A1411-1B1D-74C7-D250-5E32309DB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1" y="1596571"/>
            <a:ext cx="3763834" cy="2877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664829-82A5-62A7-C1DE-F84D74AF8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85" y="1531257"/>
            <a:ext cx="3029656" cy="2943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62F806-1EC0-C0CC-D94C-8F309A79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785" y="4453259"/>
            <a:ext cx="3029656" cy="1395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5B66EE-6474-1FE4-1CC0-356184858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50691"/>
            <a:ext cx="2567871" cy="3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5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36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/>
              <a:t>2022 CIT Program Evaluation Survey</a:t>
            </a:r>
            <a:endParaRPr sz="3200" dirty="0"/>
          </a:p>
        </p:txBody>
      </p:sp>
      <p:pic>
        <p:nvPicPr>
          <p:cNvPr id="696" name="Google Shape;69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588" y="510763"/>
            <a:ext cx="4867275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5050" y="1009800"/>
            <a:ext cx="2105862" cy="2059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8" name="Google Shape;698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8225" y="1183500"/>
            <a:ext cx="3293175" cy="32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0" name="Google Shape;520;p68"/>
          <p:cNvGraphicFramePr/>
          <p:nvPr>
            <p:extLst>
              <p:ext uri="{D42A27DB-BD31-4B8C-83A1-F6EECF244321}">
                <p14:modId xmlns:p14="http://schemas.microsoft.com/office/powerpoint/2010/main" val="1823118585"/>
              </p:ext>
            </p:extLst>
          </p:nvPr>
        </p:nvGraphicFramePr>
        <p:xfrm>
          <a:off x="1079212" y="1063380"/>
          <a:ext cx="6963012" cy="3266707"/>
        </p:xfrm>
        <a:graphic>
          <a:graphicData uri="http://schemas.openxmlformats.org/drawingml/2006/table">
            <a:tbl>
              <a:tblPr>
                <a:noFill/>
                <a:tableStyleId>{120100C8-12F7-4CF8-A09A-90B46945A9AE}</a:tableStyleId>
              </a:tblPr>
              <a:tblGrid>
                <a:gridCol w="141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4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of comments to review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Survey Questions</a:t>
                      </a:r>
                      <a:endParaRPr sz="12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Start here if your last name begins with . . .</a:t>
                      </a:r>
                      <a:endParaRPr sz="12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09">
                <a:tc>
                  <a:txBody>
                    <a:bodyPr/>
                    <a:lstStyle/>
                    <a:p>
                      <a:pPr marL="508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1-12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Frequency &amp; Quality of Contacts; Additional Comments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 through D</a:t>
                      </a:r>
                      <a:endParaRPr sz="12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33">
                <a:tc>
                  <a:txBody>
                    <a:bodyPr/>
                    <a:lstStyle/>
                    <a:p>
                      <a:pPr marL="5080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13-19</a:t>
                      </a:r>
                    </a:p>
                    <a:p>
                      <a:pPr marL="5080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20-24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Overall Quality of Support; How CIT Mentor Helped You Most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What Could Be Improved-CIT?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 through L</a:t>
                      </a:r>
                      <a:endParaRPr sz="12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90">
                <a:tc rowSpan="2">
                  <a:txBody>
                    <a:bodyPr/>
                    <a:lstStyle/>
                    <a:p>
                      <a:pPr marL="508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25-29</a:t>
                      </a:r>
                    </a:p>
                    <a:p>
                      <a:pPr marL="5080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30-35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What Helped you Most Besides Mentor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What Could Be Improved-District?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 through P</a:t>
                      </a:r>
                      <a:endParaRPr sz="12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690">
                <a:tc rowSpan="2">
                  <a:txBody>
                    <a:bodyPr/>
                    <a:lstStyle/>
                    <a:p>
                      <a:pPr marL="508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36-42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508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43-44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508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PAGES 45-65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Considered resigning? Reasons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Did your Mentor  . . . ?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Planning; Environment; Instruction; Prof Resp; Cult Resp Practices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 through Z</a:t>
                      </a:r>
                      <a:endParaRPr sz="12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271">
                <a:tc gridSpan="3">
                  <a:txBody>
                    <a:bodyPr/>
                    <a:lstStyle/>
                    <a:p>
                      <a:pPr marL="508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What confirmed, challenged, or extended your thinking about our Mentoring work?</a:t>
                      </a:r>
                      <a:endParaRPr sz="12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508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What surprised you?  What questions were raised?  Add your comments on the following slides</a:t>
                      </a:r>
                      <a:endParaRPr sz="12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1" name="Google Shape;521;p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Review the Comments in the CIT Program Evaluation Survey:</a:t>
            </a:r>
            <a:br>
              <a:rPr lang="en" sz="2400" dirty="0"/>
            </a:br>
            <a:r>
              <a:rPr lang="en" sz="2400" u="sng" dirty="0">
                <a:solidFill>
                  <a:schemeClr val="hlink"/>
                </a:solidFill>
                <a:hlinkClick r:id="rId3"/>
              </a:rPr>
              <a:t>2023_CIT_Intern_Program_Evaluation Survey</a:t>
            </a:r>
            <a:r>
              <a:rPr lang="en" sz="3100" dirty="0">
                <a:hlinkClick r:id="rId3"/>
              </a:rPr>
              <a:t> </a:t>
            </a:r>
            <a:endParaRPr sz="3100" dirty="0"/>
          </a:p>
        </p:txBody>
      </p:sp>
      <p:sp>
        <p:nvSpPr>
          <p:cNvPr id="522" name="Google Shape;522;p68"/>
          <p:cNvSpPr txBox="1"/>
          <p:nvPr/>
        </p:nvSpPr>
        <p:spPr>
          <a:xfrm>
            <a:off x="374754" y="4251647"/>
            <a:ext cx="839449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Find Link here and in Chat for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CIT Program Evaluation Survey Analysis PADLET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endParaRPr sz="11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713" name="Google Shape;713;p77"/>
          <p:cNvSpPr txBox="1"/>
          <p:nvPr/>
        </p:nvSpPr>
        <p:spPr>
          <a:xfrm>
            <a:off x="380550" y="259143"/>
            <a:ext cx="8382900" cy="4418400"/>
          </a:xfrm>
          <a:prstGeom prst="rect">
            <a:avLst/>
          </a:prstGeom>
          <a:solidFill>
            <a:srgbClr val="CFD8EB"/>
          </a:solidFill>
          <a:ln w="9525" cap="flat" cmpd="sng">
            <a:solidFill>
              <a:srgbClr val="C050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600" b="1" u="sng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 you are in your Breakout Rooms</a:t>
            </a:r>
            <a:r>
              <a:rPr lang="en" sz="1600" b="1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700" dirty="0">
              <a:solidFill>
                <a:srgbClr val="0000FF"/>
              </a:solidFill>
            </a:endParaRPr>
          </a:p>
          <a:p>
            <a:pPr marL="19050" marR="0" lvl="0" algn="l" rtl="0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0000FF"/>
              </a:buClr>
              <a:buSzPts val="1900"/>
            </a:pPr>
            <a:r>
              <a:rPr lang="en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select one person in your Breakout Room to copy and open the </a:t>
            </a:r>
            <a:r>
              <a:rPr lang="en" b="1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Breakout Room Instructions</a:t>
            </a:r>
            <a:r>
              <a:rPr lang="en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(dropped into the ‘Chat’) with detailed instructions, and then “Share Screen” with the rest of the group. You will have </a:t>
            </a:r>
            <a:r>
              <a:rPr lang="en" b="1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minutes</a:t>
            </a:r>
            <a:r>
              <a:rPr lang="en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to:</a:t>
            </a:r>
            <a:endParaRPr dirty="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884273" lvl="1" indent="-266700" algn="l" rtl="0">
              <a:lnSpc>
                <a:spcPct val="100000"/>
              </a:lnSpc>
              <a:spcAft>
                <a:spcPts val="300"/>
              </a:spcAft>
              <a:buClr>
                <a:srgbClr val="0000FF"/>
              </a:buClr>
              <a:buSzPts val="1600"/>
              <a:buFont typeface="Century Gothic"/>
              <a:buChar char="➢"/>
            </a:pPr>
            <a:r>
              <a:rPr lang="en" sz="12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Introduce yourselves. (~4 minutes)</a:t>
            </a:r>
            <a:endParaRPr sz="1200" dirty="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1284847" lvl="1" indent="-266700" algn="l" rtl="0">
              <a:lnSpc>
                <a:spcPct val="100000"/>
              </a:lnSpc>
              <a:spcAft>
                <a:spcPts val="300"/>
              </a:spcAft>
              <a:buClr>
                <a:srgbClr val="0000FF"/>
              </a:buClr>
              <a:buSzPts val="1600"/>
              <a:buFont typeface="Century Gothic"/>
              <a:buChar char="➢"/>
            </a:pPr>
            <a:r>
              <a:rPr lang="en-US" sz="12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some experience, questions, and challenges.</a:t>
            </a:r>
          </a:p>
          <a:p>
            <a:pPr marL="419100" marR="1284847" lvl="5" indent="-457200">
              <a:spcAft>
                <a:spcPts val="300"/>
              </a:spcAft>
              <a:buClr>
                <a:srgbClr val="0000FF"/>
              </a:buClr>
              <a:buSzPts val="1600"/>
            </a:pPr>
            <a:r>
              <a:rPr lang="en-US" sz="12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New Mentors First: </a:t>
            </a:r>
          </a:p>
          <a:p>
            <a:pPr marL="704850" marR="1284847" lvl="5" indent="-285750">
              <a:spcAft>
                <a:spcPts val="300"/>
              </a:spcAft>
              <a:buClr>
                <a:srgbClr val="0000F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about your experience as a CIT Mentor so far AND/OR</a:t>
            </a:r>
          </a:p>
          <a:p>
            <a:pPr marL="704850" marR="1284847" lvl="5" indent="-285750">
              <a:spcAft>
                <a:spcPts val="300"/>
              </a:spcAft>
              <a:buClr>
                <a:srgbClr val="0000F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a question about mentoring work that you would like to have answered, or share a current mentoring challenge that you would like some help addressing.</a:t>
            </a:r>
          </a:p>
          <a:p>
            <a:pPr marL="419100" marR="1284847" lvl="1" algn="l" rtl="0">
              <a:lnSpc>
                <a:spcPct val="100000"/>
              </a:lnSpc>
              <a:spcAft>
                <a:spcPts val="300"/>
              </a:spcAft>
              <a:buClr>
                <a:srgbClr val="0000FF"/>
              </a:buClr>
              <a:buSzPts val="1600"/>
            </a:pPr>
            <a:r>
              <a:rPr lang="en-US" sz="12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Experienced Mentors</a:t>
            </a:r>
          </a:p>
          <a:p>
            <a:pPr marL="704850" marR="1284847" lvl="1" indent="-285750" algn="l" rtl="0">
              <a:lnSpc>
                <a:spcPct val="100000"/>
              </a:lnSpc>
              <a:spcAft>
                <a:spcPts val="300"/>
              </a:spcAft>
              <a:buClr>
                <a:srgbClr val="0000F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what you enjoy most about being a Mentor AND</a:t>
            </a:r>
          </a:p>
          <a:p>
            <a:pPr marL="704850" marR="1284847" lvl="1" indent="-285750" algn="l" rtl="0">
              <a:lnSpc>
                <a:spcPct val="100000"/>
              </a:lnSpc>
              <a:spcAft>
                <a:spcPts val="300"/>
              </a:spcAft>
              <a:buClr>
                <a:srgbClr val="0000F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the advice you wish you had received when you first started as a Mentor (“If I knew then what I know now . . .“).</a:t>
            </a:r>
          </a:p>
          <a:p>
            <a:pPr marL="228600" marR="0" lvl="0" indent="-209550" algn="l" rtl="0">
              <a:lnSpc>
                <a:spcPct val="95000"/>
              </a:lnSpc>
              <a:spcBef>
                <a:spcPts val="1000"/>
              </a:spcBef>
              <a:spcAft>
                <a:spcPts val="800"/>
              </a:spcAft>
              <a:buClr>
                <a:srgbClr val="0000FF"/>
              </a:buClr>
              <a:buSzPts val="1900"/>
              <a:buFont typeface="Century Gothic"/>
              <a:buChar char="•"/>
            </a:pPr>
            <a:r>
              <a:rPr lang="en" sz="17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. . . </a:t>
            </a:r>
            <a:r>
              <a:rPr lang="en" sz="13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sure to give everyone an opportunity to speak and to listen.</a:t>
            </a:r>
            <a:br>
              <a:rPr lang="en" sz="13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3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share what you feel comfortable sharing, you always have the option to pass. </a:t>
            </a:r>
            <a:br>
              <a:rPr lang="en" sz="13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3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respect the privacy of the others in your Breakout Room.</a:t>
            </a:r>
            <a:br>
              <a:rPr lang="en" sz="13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3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welcome to leave the Breakout Room to return to the main room at any time.</a:t>
            </a:r>
            <a:endParaRPr sz="1700" b="1" dirty="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4" name="Google Shape;714;p77" descr="sit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3118" y="2962930"/>
            <a:ext cx="1143150" cy="10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4"/>
          <p:cNvSpPr txBox="1"/>
          <p:nvPr/>
        </p:nvSpPr>
        <p:spPr>
          <a:xfrm>
            <a:off x="762199" y="105375"/>
            <a:ext cx="68076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351C7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Brief Discussion Debrief </a:t>
            </a:r>
            <a:endParaRPr sz="3300" b="1">
              <a:solidFill>
                <a:srgbClr val="351C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4"/>
          <p:cNvSpPr txBox="1">
            <a:spLocks noGrp="1"/>
          </p:cNvSpPr>
          <p:nvPr>
            <p:ph type="body" idx="1"/>
          </p:nvPr>
        </p:nvSpPr>
        <p:spPr>
          <a:xfrm>
            <a:off x="278924" y="791775"/>
            <a:ext cx="6873300" cy="137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n" sz="2600" b="1" dirty="0">
                <a:solidFill>
                  <a:srgbClr val="351C75"/>
                </a:solidFill>
              </a:rPr>
              <a:t>How was the discussion process for you?</a:t>
            </a:r>
            <a:endParaRPr sz="2600" b="1" dirty="0">
              <a:solidFill>
                <a:srgbClr val="351C75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n" sz="2600" b="1" dirty="0">
                <a:solidFill>
                  <a:srgbClr val="351C75"/>
                </a:solidFill>
              </a:rPr>
              <a:t>Did you gain some helpful ideas? </a:t>
            </a:r>
            <a:endParaRPr sz="2600" b="1" dirty="0">
              <a:solidFill>
                <a:srgbClr val="351C75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en" sz="2600" b="1" dirty="0">
                <a:solidFill>
                  <a:srgbClr val="351C75"/>
                </a:solidFill>
              </a:rPr>
              <a:t>Any themes emerge? Any surprises?</a:t>
            </a:r>
            <a:endParaRPr sz="2600" b="1" dirty="0">
              <a:solidFill>
                <a:srgbClr val="351C75"/>
              </a:solidFill>
            </a:endParaRPr>
          </a:p>
        </p:txBody>
      </p:sp>
      <p:sp>
        <p:nvSpPr>
          <p:cNvPr id="451" name="Google Shape;451;p64"/>
          <p:cNvSpPr txBox="1"/>
          <p:nvPr/>
        </p:nvSpPr>
        <p:spPr>
          <a:xfrm>
            <a:off x="653575" y="2205875"/>
            <a:ext cx="7453500" cy="1226400"/>
          </a:xfrm>
          <a:prstGeom prst="rect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“raise your hand” </a:t>
            </a:r>
            <a:br>
              <a:rPr lang="en" sz="27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7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drop your comments into the ‘Chat’.</a:t>
            </a:r>
            <a:endParaRPr sz="27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(We can share comments with the group after the Forum.)</a:t>
            </a:r>
            <a:endParaRPr sz="19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4"/>
          <p:cNvSpPr txBox="1"/>
          <p:nvPr/>
        </p:nvSpPr>
        <p:spPr>
          <a:xfrm>
            <a:off x="1918800" y="3478350"/>
            <a:ext cx="530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You will be invited to share reactions and insights in the Survey </a:t>
            </a:r>
            <a:br>
              <a:rPr lang="en" sz="2000" b="1" dirty="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000" b="1" dirty="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after the session.</a:t>
            </a:r>
            <a:endParaRPr sz="1900" dirty="0"/>
          </a:p>
        </p:txBody>
      </p:sp>
      <p:pic>
        <p:nvPicPr>
          <p:cNvPr id="453" name="Google Shape;45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600" y="2247862"/>
            <a:ext cx="2873750" cy="4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474" y="277876"/>
            <a:ext cx="1507051" cy="18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46FF96D-5AB8-6771-F8C7-A5F27961B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90"/>
          <a:stretch/>
        </p:blipFill>
        <p:spPr>
          <a:xfrm>
            <a:off x="2332406" y="1003175"/>
            <a:ext cx="4248368" cy="28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6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0399-13A9-3CE0-9F76-9E209794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 Forms on Google Shared Drive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E48A7-ACC6-6981-C695-432B00E45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4288"/>
            <a:ext cx="2985792" cy="1929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34F2C-59F4-9228-4366-0DA67EF3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896" y="1129264"/>
            <a:ext cx="2574683" cy="1196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4BF7A-3A27-139F-0E8A-83A62DF0F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273" y="1362207"/>
            <a:ext cx="2273417" cy="2171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71E63F-D8A8-1520-6385-A069635DA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896" y="2420071"/>
            <a:ext cx="3080151" cy="1318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F59F6C-4EC6-C109-8A8E-28E3592B518F}"/>
              </a:ext>
            </a:extLst>
          </p:cNvPr>
          <p:cNvSpPr txBox="1"/>
          <p:nvPr/>
        </p:nvSpPr>
        <p:spPr>
          <a:xfrm>
            <a:off x="457200" y="3832848"/>
            <a:ext cx="729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Visit the Google Shared Drive: </a:t>
            </a:r>
            <a:r>
              <a:rPr lang="en-US" sz="1800" b="1" dirty="0">
                <a:hlinkClick r:id="rId6"/>
              </a:rPr>
              <a:t>SAMPLE – CIT Mentor Reports</a:t>
            </a:r>
            <a:endParaRPr lang="en-US" sz="1800" b="1" dirty="0"/>
          </a:p>
          <a:p>
            <a:r>
              <a:rPr lang="en-US" sz="1800" b="1" dirty="0"/>
              <a:t>Stay tuned!</a:t>
            </a:r>
          </a:p>
        </p:txBody>
      </p:sp>
    </p:spTree>
    <p:extLst>
      <p:ext uri="{BB962C8B-B14F-4D97-AF65-F5344CB8AC3E}">
        <p14:creationId xmlns:p14="http://schemas.microsoft.com/office/powerpoint/2010/main" val="235877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97"/>
          <p:cNvSpPr txBox="1">
            <a:spLocks noGrp="1"/>
          </p:cNvSpPr>
          <p:nvPr>
            <p:ph type="title"/>
          </p:nvPr>
        </p:nvSpPr>
        <p:spPr>
          <a:xfrm>
            <a:off x="785018" y="297542"/>
            <a:ext cx="7676400" cy="80482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CIT Joint Governing Panel</a:t>
            </a:r>
            <a:endParaRPr dirty="0"/>
          </a:p>
        </p:txBody>
      </p:sp>
      <p:pic>
        <p:nvPicPr>
          <p:cNvPr id="988" name="Google Shape;98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866" y="1082575"/>
            <a:ext cx="3245495" cy="29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6D053-1377-3A88-CF9F-605BE16F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25" y="1159329"/>
            <a:ext cx="5296980" cy="306165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98"/>
          <p:cNvSpPr txBox="1">
            <a:spLocks noGrp="1"/>
          </p:cNvSpPr>
          <p:nvPr>
            <p:ph type="title"/>
          </p:nvPr>
        </p:nvSpPr>
        <p:spPr>
          <a:xfrm>
            <a:off x="786819" y="267334"/>
            <a:ext cx="3535800" cy="6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dirty="0"/>
              <a:t>CIT Governing Panel</a:t>
            </a:r>
            <a:endParaRPr sz="2800" dirty="0"/>
          </a:p>
        </p:txBody>
      </p:sp>
      <p:pic>
        <p:nvPicPr>
          <p:cNvPr id="996" name="Google Shape;99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887" y="204300"/>
            <a:ext cx="3905939" cy="45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98"/>
          <p:cNvSpPr txBox="1">
            <a:spLocks noGrp="1"/>
          </p:cNvSpPr>
          <p:nvPr>
            <p:ph type="body" idx="1"/>
          </p:nvPr>
        </p:nvSpPr>
        <p:spPr>
          <a:xfrm>
            <a:off x="192225" y="980575"/>
            <a:ext cx="45321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 YOUR PANEL MEMBER’s BREAKOUT ROOM to . . . 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Introductions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the Role of the CIT Governing Panel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Expectations and Procedures for Activated Mentors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Whatever Might Seem Relevant or Helpful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518" y="174635"/>
            <a:ext cx="6718964" cy="8965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Let’s Reflect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2" y="1044838"/>
            <a:ext cx="7886700" cy="10720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In Breakout Rooms, reflect with a partner about your experience of this new school year. </a:t>
            </a:r>
            <a:br>
              <a:rPr lang="en-US" dirty="0"/>
            </a:br>
            <a:r>
              <a:rPr lang="en-US" dirty="0"/>
              <a:t>Take 5 minutes to share.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Ro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800">
            <a:off x="7943960" y="363350"/>
            <a:ext cx="692834" cy="11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8650" y="2158709"/>
          <a:ext cx="7661727" cy="22832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53909">
                  <a:extLst>
                    <a:ext uri="{9D8B030D-6E8A-4147-A177-3AD203B41FA5}">
                      <a16:colId xmlns:a16="http://schemas.microsoft.com/office/drawing/2014/main" val="2310505458"/>
                    </a:ext>
                  </a:extLst>
                </a:gridCol>
                <a:gridCol w="2553909">
                  <a:extLst>
                    <a:ext uri="{9D8B030D-6E8A-4147-A177-3AD203B41FA5}">
                      <a16:colId xmlns:a16="http://schemas.microsoft.com/office/drawing/2014/main" val="710682757"/>
                    </a:ext>
                  </a:extLst>
                </a:gridCol>
                <a:gridCol w="2553909">
                  <a:extLst>
                    <a:ext uri="{9D8B030D-6E8A-4147-A177-3AD203B41FA5}">
                      <a16:colId xmlns:a16="http://schemas.microsoft.com/office/drawing/2014/main" val="3015675437"/>
                    </a:ext>
                  </a:extLst>
                </a:gridCol>
              </a:tblGrid>
              <a:tr h="741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ROSE </a:t>
                      </a:r>
                      <a:br>
                        <a:rPr kumimoji="0" 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</a:br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Share a highlight</a:t>
                      </a:r>
                      <a:endParaRPr lang="en-US" sz="27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THORN</a:t>
                      </a:r>
                      <a:br>
                        <a:rPr kumimoji="0" lang="en-US" sz="2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</a:br>
                      <a:r>
                        <a:rPr kumimoji="0" lang="en-US" sz="2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Share a struggle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BUD</a:t>
                      </a:r>
                      <a:br>
                        <a:rPr kumimoji="0" lang="en-US" sz="2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</a:br>
                      <a:r>
                        <a:rPr kumimoji="0" lang="en-US" sz="2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egoe Print" pitchFamily="2" charset="0"/>
                          <a:ea typeface="+mn-ea"/>
                          <a:cs typeface="+mn-cs"/>
                        </a:rPr>
                        <a:t>Share a Goal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8917594"/>
                  </a:ext>
                </a:extLst>
              </a:tr>
              <a:tr h="154128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3023752"/>
                  </a:ext>
                </a:extLst>
              </a:tr>
            </a:tbl>
          </a:graphicData>
        </a:graphic>
      </p:graphicFrame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7" y="2739913"/>
            <a:ext cx="1105075" cy="14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gstock-Rose-thorns-1502819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7429">
            <a:off x="2718776" y="3091021"/>
            <a:ext cx="1338401" cy="9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Rose Bud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0"/>
          <a:stretch/>
        </p:blipFill>
        <p:spPr bwMode="auto">
          <a:xfrm>
            <a:off x="5267203" y="2721295"/>
            <a:ext cx="1408872" cy="15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Ro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800">
            <a:off x="495900" y="432118"/>
            <a:ext cx="667570" cy="10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8C519-8D73-D189-D31E-E1E52773F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60351"/>
            <a:ext cx="6068291" cy="44533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DB59-0626-1914-5616-725BC91C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236292"/>
            <a:ext cx="7985464" cy="835717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As we start the year supporting a colleague, remember . . .</a:t>
            </a:r>
          </a:p>
        </p:txBody>
      </p:sp>
      <p:pic>
        <p:nvPicPr>
          <p:cNvPr id="5" name="Picture 4" descr="A diagram of a teacher's attitude toward teachers&#10;&#10;Description automatically generated">
            <a:extLst>
              <a:ext uri="{FF2B5EF4-FFF2-40B4-BE49-F238E27FC236}">
                <a16:creationId xmlns:a16="http://schemas.microsoft.com/office/drawing/2014/main" id="{82E89152-E2D8-DD38-CAE0-1E1C59899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1694"/>
            <a:ext cx="4896035" cy="3346238"/>
          </a:xfrm>
          <a:prstGeom prst="rect">
            <a:avLst/>
          </a:prstGeom>
        </p:spPr>
      </p:pic>
      <p:pic>
        <p:nvPicPr>
          <p:cNvPr id="4" name="Picture 3" descr="A blue cover with white text&#10;&#10;Description automatically generated">
            <a:extLst>
              <a:ext uri="{FF2B5EF4-FFF2-40B4-BE49-F238E27FC236}">
                <a16:creationId xmlns:a16="http://schemas.microsoft.com/office/drawing/2014/main" id="{F50BF3BD-22A9-85E2-2A1C-E391AFBC8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67" y="295174"/>
            <a:ext cx="1167414" cy="1493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AF754B-4A4F-A6D0-E9E5-A5BF51310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323" y="1877784"/>
            <a:ext cx="3113477" cy="25101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428CAB-7A61-4146-C959-B180F790C3A0}"/>
              </a:ext>
            </a:extLst>
          </p:cNvPr>
          <p:cNvSpPr txBox="1"/>
          <p:nvPr/>
        </p:nvSpPr>
        <p:spPr>
          <a:xfrm>
            <a:off x="7617041" y="1480436"/>
            <a:ext cx="945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422771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1"/>
          <p:cNvSpPr txBox="1">
            <a:spLocks noGrp="1"/>
          </p:cNvSpPr>
          <p:nvPr>
            <p:ph type="title"/>
          </p:nvPr>
        </p:nvSpPr>
        <p:spPr>
          <a:xfrm>
            <a:off x="1285025" y="205975"/>
            <a:ext cx="6428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 dirty="0"/>
              <a:t>At the back of the </a:t>
            </a:r>
            <a:r>
              <a:rPr lang="en" sz="2700" i="1" dirty="0"/>
              <a:t>Mentor Handbook</a:t>
            </a:r>
            <a:endParaRPr sz="2400" i="1" dirty="0"/>
          </a:p>
        </p:txBody>
      </p:sp>
      <p:pic>
        <p:nvPicPr>
          <p:cNvPr id="460" name="Google Shape;4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398" y="884100"/>
            <a:ext cx="2917837" cy="377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A01752-AF22-E499-52E1-66573F8E9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767" y="884100"/>
            <a:ext cx="2921935" cy="3775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So when you have questions . . . 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11"/>
              <a:t>Start with the CIT Website: </a:t>
            </a:r>
            <a:r>
              <a:rPr lang="en" sz="2411" u="sng">
                <a:solidFill>
                  <a:schemeClr val="hlink"/>
                </a:solidFill>
                <a:hlinkClick r:id="rId3"/>
              </a:rPr>
              <a:t>www.rcsdk12.org/CIT</a:t>
            </a:r>
            <a:r>
              <a:rPr lang="en" sz="2411"/>
              <a:t>.</a:t>
            </a:r>
            <a:endParaRPr sz="2411"/>
          </a:p>
        </p:txBody>
      </p:sp>
      <p:pic>
        <p:nvPicPr>
          <p:cNvPr id="419" name="Google Shape;41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63375"/>
            <a:ext cx="3874879" cy="35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7"/>
          <p:cNvSpPr/>
          <p:nvPr/>
        </p:nvSpPr>
        <p:spPr>
          <a:xfrm>
            <a:off x="263600" y="3239025"/>
            <a:ext cx="1141800" cy="1482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7"/>
          <p:cNvSpPr txBox="1">
            <a:spLocks noGrp="1"/>
          </p:cNvSpPr>
          <p:nvPr>
            <p:ph type="body" idx="1"/>
          </p:nvPr>
        </p:nvSpPr>
        <p:spPr>
          <a:xfrm>
            <a:off x="4186575" y="1175950"/>
            <a:ext cx="4500300" cy="334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Tuition Reimbursement</a:t>
            </a:r>
            <a:endParaRPr sz="2200" b="1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 b="1"/>
              <a:t>APPR Evaluation</a:t>
            </a:r>
            <a:r>
              <a:rPr lang="en" sz="2200"/>
              <a:t> Process Info</a:t>
            </a:r>
            <a:endParaRPr sz="2200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 i="1"/>
              <a:t>Teacher Evaluation Guide</a:t>
            </a:r>
            <a:endParaRPr sz="2200" i="1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Staff Development </a:t>
            </a:r>
            <a:br>
              <a:rPr lang="en" sz="2200"/>
            </a:br>
            <a:r>
              <a:rPr lang="en" sz="2200"/>
              <a:t>(PD Recommendations)</a:t>
            </a:r>
            <a:endParaRPr sz="2200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 i="1"/>
              <a:t>Intern &amp; Prof Support Guidebook</a:t>
            </a:r>
            <a:endParaRPr sz="2200" i="1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Links for </a:t>
            </a:r>
            <a:r>
              <a:rPr lang="en" sz="2200" b="1"/>
              <a:t>Teacher Certification</a:t>
            </a:r>
            <a:endParaRPr sz="2200" b="1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Links for PD Incentive and NYS PD Requirements</a:t>
            </a:r>
            <a:endParaRPr sz="2200"/>
          </a:p>
          <a:p>
            <a:pPr marL="22860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ts val="2200"/>
              <a:buChar char="•"/>
            </a:pPr>
            <a:r>
              <a:rPr lang="en" sz="2200"/>
              <a:t>Self-care Resources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Calendars, Forms, and More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/>
              <a:t>@ </a:t>
            </a:r>
            <a:r>
              <a:rPr lang="en" sz="3188" u="sng">
                <a:solidFill>
                  <a:schemeClr val="hlink"/>
                </a:solidFill>
                <a:hlinkClick r:id="rId3"/>
              </a:rPr>
              <a:t>www.rcsdk12.org/CIT/Resources</a:t>
            </a:r>
            <a:r>
              <a:rPr lang="en" sz="3188"/>
              <a:t> </a:t>
            </a:r>
            <a:endParaRPr sz="3188"/>
          </a:p>
        </p:txBody>
      </p:sp>
      <p:pic>
        <p:nvPicPr>
          <p:cNvPr id="442" name="Google Shape;44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150" y="1163100"/>
            <a:ext cx="295275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9"/>
          <p:cNvSpPr/>
          <p:nvPr/>
        </p:nvSpPr>
        <p:spPr>
          <a:xfrm>
            <a:off x="379075" y="1163150"/>
            <a:ext cx="2952900" cy="600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5" name="Google Shape;44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915575"/>
            <a:ext cx="3483875" cy="25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17037-4736-A97E-09C4-79B878D51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832" y="1163100"/>
            <a:ext cx="4814017" cy="296555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1685</Words>
  <Application>Microsoft Office PowerPoint</Application>
  <PresentationFormat>On-screen Show (16:9)</PresentationFormat>
  <Paragraphs>198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Calibri</vt:lpstr>
      <vt:lpstr>Segoe Print</vt:lpstr>
      <vt:lpstr>Lato</vt:lpstr>
      <vt:lpstr>National2</vt:lpstr>
      <vt:lpstr>Century Gothic</vt:lpstr>
      <vt:lpstr>Arial</vt:lpstr>
      <vt:lpstr>Footlight MT Light</vt:lpstr>
      <vt:lpstr>Wingdings</vt:lpstr>
      <vt:lpstr>Times New Roman</vt:lpstr>
      <vt:lpstr>Quattrocento Sans</vt:lpstr>
      <vt:lpstr>Palatino Linotype</vt:lpstr>
      <vt:lpstr>1_Office Theme</vt:lpstr>
      <vt:lpstr>1_Office Theme</vt:lpstr>
      <vt:lpstr>CIT Mentor Forum September 18, 2023</vt:lpstr>
      <vt:lpstr>CIT Mentor Forum - September 18, 2023</vt:lpstr>
      <vt:lpstr>PowerPoint Presentation</vt:lpstr>
      <vt:lpstr>Let’s Reflect . . .</vt:lpstr>
      <vt:lpstr>PowerPoint Presentation</vt:lpstr>
      <vt:lpstr>As we start the year supporting a colleague, remember . . .</vt:lpstr>
      <vt:lpstr>At the back of the Mentor Handbook</vt:lpstr>
      <vt:lpstr>So when you have questions . . .  Start with the CIT Website: www.rcsdk12.org/CIT.</vt:lpstr>
      <vt:lpstr>Calendars, Forms, and More @ www.rcsdk12.org/CIT/Resources </vt:lpstr>
      <vt:lpstr>At the CIT Office . . .</vt:lpstr>
      <vt:lpstr>FAQ #1: What happens when an Intern is Uncertified?</vt:lpstr>
      <vt:lpstr>“CIT Intern” or “PS Uncertified?”</vt:lpstr>
      <vt:lpstr>Other Significant Info</vt:lpstr>
      <vt:lpstr>FAQ #2: What if the “CIT Intern” already  has significant teaching experience elsewhere?</vt:lpstr>
      <vt:lpstr>FAQ #3: What’s the deal with the “New Educator Orientation Requirement?”</vt:lpstr>
      <vt:lpstr>FAQ #4: What’s going to happen with this dramatic district reconfiguration?</vt:lpstr>
      <vt:lpstr>FAQ #5: Show me the Money?</vt:lpstr>
      <vt:lpstr>2023 CIT Program Evaluation Survey</vt:lpstr>
      <vt:lpstr>2023 CIT Program Evaluation Survey</vt:lpstr>
      <vt:lpstr>2023 CIT Program Evaluation Survey</vt:lpstr>
      <vt:lpstr>2023 CIT Program Evaluation Survey</vt:lpstr>
      <vt:lpstr>2023 CIT Program Evaluation Survey</vt:lpstr>
      <vt:lpstr>2023 CIT Program Evaluation Survey</vt:lpstr>
      <vt:lpstr>2023 CIT Program Evaluation Survey</vt:lpstr>
      <vt:lpstr>2023 CIT Program Evaluation Survey</vt:lpstr>
      <vt:lpstr>2022 CIT Program Evaluation Survey</vt:lpstr>
      <vt:lpstr>Review the Comments in the CIT Program Evaluation Survey: 2023_CIT_Intern_Program_Evaluation Survey </vt:lpstr>
      <vt:lpstr>Instructions</vt:lpstr>
      <vt:lpstr>PowerPoint Presentation</vt:lpstr>
      <vt:lpstr>CIT Forms on Google Shared Drive</vt:lpstr>
      <vt:lpstr>Our CIT Joint Governing Panel</vt:lpstr>
      <vt:lpstr>CIT Governing Panel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 Mentor Forum September 18, 2023</dc:title>
  <cp:lastModifiedBy>Cohen, Stefan L</cp:lastModifiedBy>
  <cp:revision>2</cp:revision>
  <dcterms:modified xsi:type="dcterms:W3CDTF">2023-09-19T04:33:34Z</dcterms:modified>
</cp:coreProperties>
</file>