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0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54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5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08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7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5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8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7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3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1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0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C42E1-962C-0B40-BE88-9F9174F9D39C}" type="datetimeFigureOut">
              <a:rPr lang="en-US" smtClean="0"/>
              <a:t>9/8/13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24CC6-F0AC-6044-8592-1400CD9F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5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8-20 at 9.28.11 PM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49"/>
            <a:ext cx="9144000" cy="68510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62764" y="1407403"/>
            <a:ext cx="7772400" cy="1470025"/>
          </a:xfrm>
        </p:spPr>
        <p:txBody>
          <a:bodyPr/>
          <a:lstStyle/>
          <a:p>
            <a:r>
              <a:rPr lang="en-US" dirty="0" smtClean="0"/>
              <a:t>Geometry- Lesson </a:t>
            </a:r>
            <a:r>
              <a:rPr lang="en-US" dirty="0"/>
              <a:t>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631" y="3054252"/>
            <a:ext cx="5739618" cy="1398525"/>
          </a:xfrm>
        </p:spPr>
        <p:txBody>
          <a:bodyPr/>
          <a:lstStyle/>
          <a:p>
            <a:r>
              <a:rPr lang="en-US" dirty="0" smtClean="0"/>
              <a:t>Solve for Unknown Angles- Transversals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64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2370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Spend some time on your own or with a partner working on the following exercises. 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638" y="3541115"/>
            <a:ext cx="3436240" cy="2166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7263" y="3436727"/>
            <a:ext cx="418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212515" y="3436727"/>
            <a:ext cx="39314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∠</a:t>
            </a:r>
            <a:r>
              <a:rPr lang="en-US" sz="2400" b="1" dirty="0" smtClean="0">
                <a:latin typeface="Georgia"/>
                <a:cs typeface="Georgia"/>
              </a:rPr>
              <a:t>𝑎</a:t>
            </a:r>
            <a:r>
              <a:rPr lang="en-US" sz="2400" b="1" dirty="0" smtClean="0"/>
              <a:t> = ______ , ____________ 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5215177" y="4281938"/>
            <a:ext cx="3921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b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215177" y="5086276"/>
            <a:ext cx="3890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c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195138" y="3387448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53°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5591" y="4247367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53°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46561" y="5075446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127°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07396" y="3387448"/>
            <a:ext cx="1279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>
                <a:solidFill>
                  <a:srgbClr val="FF0000"/>
                </a:solidFill>
              </a:rPr>
              <a:t>corr.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07396" y="5027448"/>
            <a:ext cx="1118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int.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07396" y="4247367"/>
            <a:ext cx="1284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err="1" smtClean="0">
                <a:solidFill>
                  <a:srgbClr val="FF0000"/>
                </a:solidFill>
              </a:rPr>
              <a:t>vert</a:t>
            </a:r>
            <a:r>
              <a:rPr lang="pt-BR" sz="2400" b="1" i="1" dirty="0" smtClean="0">
                <a:solidFill>
                  <a:srgbClr val="FF0000"/>
                </a:solidFill>
              </a:rPr>
              <a:t>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82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904" y="566963"/>
            <a:ext cx="2980877" cy="17094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4" y="2696710"/>
            <a:ext cx="2837902" cy="17900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904" y="5064962"/>
            <a:ext cx="3270897" cy="15332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5909" y="566963"/>
            <a:ext cx="418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35909" y="2718871"/>
            <a:ext cx="418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35910" y="5082095"/>
            <a:ext cx="418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918281" y="1028628"/>
            <a:ext cx="3921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d</a:t>
            </a:r>
            <a:r>
              <a:rPr lang="en-US" sz="2400" dirty="0" smtClean="0">
                <a:latin typeface="Georgia"/>
                <a:cs typeface="Georgia"/>
              </a:rPr>
              <a:t> </a:t>
            </a:r>
            <a:r>
              <a:rPr lang="en-US" sz="2400" dirty="0" smtClean="0"/>
              <a:t>= ______ , ____________ 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4908513" y="2949703"/>
            <a:ext cx="3916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e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918281" y="3667559"/>
            <a:ext cx="39314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f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918281" y="5312927"/>
            <a:ext cx="3904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g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6839235" y="1014260"/>
            <a:ext cx="18519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</a:t>
            </a:r>
            <a:r>
              <a:rPr lang="pt-BR" sz="2400" b="1" i="1" dirty="0" err="1" smtClean="0">
                <a:solidFill>
                  <a:srgbClr val="FF0000"/>
                </a:solidFill>
              </a:rPr>
              <a:t>s</a:t>
            </a:r>
            <a:r>
              <a:rPr lang="pt-BR" sz="2400" b="1" i="1" dirty="0" smtClean="0">
                <a:solidFill>
                  <a:srgbClr val="FF0000"/>
                </a:solidFill>
              </a:rPr>
              <a:t> 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on</a:t>
            </a:r>
            <a:r>
              <a:rPr lang="pt-BR" sz="2400" b="1" i="1" dirty="0" smtClean="0">
                <a:solidFill>
                  <a:srgbClr val="FF0000"/>
                </a:solidFill>
              </a:rPr>
              <a:t> a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line</a:t>
            </a:r>
            <a:endParaRPr lang="pt-BR" sz="2400" b="1" i="1" dirty="0">
              <a:solidFill>
                <a:srgbClr val="FF0000"/>
              </a:solidFill>
            </a:endParaRPr>
          </a:p>
          <a:p>
            <a:r>
              <a:rPr lang="pt-BR" sz="2400" b="1" i="1" dirty="0" smtClean="0">
                <a:solidFill>
                  <a:srgbClr val="FF0000"/>
                </a:solidFill>
              </a:rPr>
              <a:t>alt.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76476" y="2957729"/>
            <a:ext cx="1118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alt.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10565" y="3667559"/>
            <a:ext cx="1284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err="1" smtClean="0">
                <a:solidFill>
                  <a:srgbClr val="FF0000"/>
                </a:solidFill>
              </a:rPr>
              <a:t>vert</a:t>
            </a:r>
            <a:r>
              <a:rPr lang="pt-BR" sz="2400" b="1" i="1" dirty="0" smtClean="0">
                <a:solidFill>
                  <a:srgbClr val="FF0000"/>
                </a:solidFill>
              </a:rPr>
              <a:t>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76476" y="4129224"/>
            <a:ext cx="1118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int.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10565" y="5272533"/>
            <a:ext cx="1284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err="1" smtClean="0">
                <a:solidFill>
                  <a:srgbClr val="FF0000"/>
                </a:solidFill>
              </a:rPr>
              <a:t>vert</a:t>
            </a:r>
            <a:r>
              <a:rPr lang="pt-BR" sz="2400" b="1" i="1" dirty="0" smtClean="0">
                <a:solidFill>
                  <a:srgbClr val="FF0000"/>
                </a:solidFill>
              </a:rPr>
              <a:t>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176627" y="5774592"/>
            <a:ext cx="1118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int.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16669" y="1014260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145°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48568" y="2949703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54°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948568" y="3667559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68°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72661" y="5272533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92°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066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655" y="472955"/>
            <a:ext cx="2640885" cy="21540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655" y="3801102"/>
            <a:ext cx="2477016" cy="24200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5909" y="706421"/>
            <a:ext cx="418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5.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35909" y="4055005"/>
            <a:ext cx="418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6.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852303" y="937253"/>
            <a:ext cx="3921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h</a:t>
            </a:r>
            <a:r>
              <a:rPr lang="en-US" sz="2400" dirty="0" smtClean="0">
                <a:latin typeface="Georgia"/>
                <a:cs typeface="Georgia"/>
              </a:rPr>
              <a:t> </a:t>
            </a:r>
            <a:r>
              <a:rPr lang="en-US" sz="2400" dirty="0" smtClean="0"/>
              <a:t>= ______ , ____________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52303" y="4954312"/>
            <a:ext cx="38306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err="1" smtClean="0">
                <a:latin typeface="Georgia"/>
                <a:cs typeface="Georgia"/>
              </a:rPr>
              <a:t>i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7176476" y="901376"/>
            <a:ext cx="1118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int.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4293" y="4954312"/>
            <a:ext cx="18519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</a:t>
            </a:r>
            <a:r>
              <a:rPr lang="pt-BR" sz="2400" b="1" i="1" dirty="0" err="1" smtClean="0">
                <a:solidFill>
                  <a:srgbClr val="FF0000"/>
                </a:solidFill>
              </a:rPr>
              <a:t>s</a:t>
            </a:r>
            <a:r>
              <a:rPr lang="pt-BR" sz="2400" b="1" i="1" dirty="0" smtClean="0">
                <a:solidFill>
                  <a:srgbClr val="FF0000"/>
                </a:solidFill>
              </a:rPr>
              <a:t> 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on</a:t>
            </a:r>
            <a:r>
              <a:rPr lang="pt-BR" sz="2400" b="1" i="1" dirty="0" smtClean="0">
                <a:solidFill>
                  <a:srgbClr val="FF0000"/>
                </a:solidFill>
              </a:rPr>
              <a:t> a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line</a:t>
            </a:r>
            <a:endParaRPr lang="pt-BR" sz="2400" b="1" i="1" dirty="0">
              <a:solidFill>
                <a:srgbClr val="FF0000"/>
              </a:solidFill>
            </a:endParaRPr>
          </a:p>
          <a:p>
            <a:r>
              <a:rPr lang="pt-BR" sz="2400" b="1" i="1" dirty="0" smtClean="0">
                <a:solidFill>
                  <a:srgbClr val="FF0000"/>
                </a:solidFill>
              </a:rPr>
              <a:t>alt.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16669" y="901376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100°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1825" y="4954312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114°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6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870" y="842278"/>
            <a:ext cx="2793305" cy="18959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05" y="3757878"/>
            <a:ext cx="3337466" cy="22700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4751" y="726809"/>
            <a:ext cx="418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7.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33593" y="3576428"/>
            <a:ext cx="41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868798" y="957641"/>
            <a:ext cx="3839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j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868798" y="1853160"/>
            <a:ext cx="3903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k</a:t>
            </a:r>
            <a:r>
              <a:rPr lang="en-US" sz="2400" dirty="0" smtClean="0">
                <a:latin typeface="Georgia"/>
                <a:cs typeface="Georgia"/>
              </a:rPr>
              <a:t> </a:t>
            </a:r>
            <a:r>
              <a:rPr lang="en-US" sz="2400" dirty="0" smtClean="0"/>
              <a:t>= ______ , ____________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840946" y="2738251"/>
            <a:ext cx="400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m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915686" y="4987303"/>
            <a:ext cx="3921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n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7176476" y="957641"/>
            <a:ext cx="1118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alt.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76476" y="2726896"/>
            <a:ext cx="1118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alt.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2371" y="1853160"/>
            <a:ext cx="1831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</a:t>
            </a:r>
            <a:r>
              <a:rPr lang="pt-BR" sz="2400" b="1" i="1" dirty="0" err="1" smtClean="0">
                <a:solidFill>
                  <a:srgbClr val="FF0000"/>
                </a:solidFill>
              </a:rPr>
              <a:t>s</a:t>
            </a:r>
            <a:r>
              <a:rPr lang="pt-BR" sz="2400" b="1" i="1" dirty="0" smtClean="0">
                <a:solidFill>
                  <a:srgbClr val="FF0000"/>
                </a:solidFill>
              </a:rPr>
              <a:t> 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on</a:t>
            </a:r>
            <a:r>
              <a:rPr lang="pt-BR" sz="2400" b="1" i="1" dirty="0" smtClean="0">
                <a:solidFill>
                  <a:srgbClr val="FF0000"/>
                </a:solidFill>
              </a:rPr>
              <a:t> a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line</a:t>
            </a:r>
            <a:endParaRPr lang="pt-BR" sz="2400" b="1" i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76476" y="4987303"/>
            <a:ext cx="1279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>
                <a:solidFill>
                  <a:srgbClr val="FF0000"/>
                </a:solidFill>
              </a:rPr>
              <a:t>corr.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94665" y="947018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92°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94665" y="1853160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42°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94665" y="2726896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46°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94665" y="4987303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81°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6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278" y="602436"/>
            <a:ext cx="3668830" cy="20533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278" y="3923041"/>
            <a:ext cx="3022511" cy="21528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5909" y="615838"/>
            <a:ext cx="418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9.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35909" y="3675609"/>
            <a:ext cx="57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000752" y="846670"/>
            <a:ext cx="3921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Georgia"/>
                <a:cs typeface="Georgia"/>
              </a:rPr>
              <a:t>∠</a:t>
            </a:r>
            <a:r>
              <a:rPr lang="en-US" sz="2400" i="1" dirty="0" smtClean="0">
                <a:latin typeface="Georgia"/>
                <a:cs typeface="Georgia"/>
              </a:rPr>
              <a:t>p</a:t>
            </a:r>
            <a:r>
              <a:rPr lang="en-US" sz="2400" dirty="0" smtClean="0">
                <a:latin typeface="Georgia"/>
                <a:cs typeface="Georgia"/>
              </a:rPr>
              <a:t> </a:t>
            </a:r>
            <a:r>
              <a:rPr lang="en-US" sz="2400" dirty="0" smtClean="0"/>
              <a:t>= ______ , ____________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000752" y="2007285"/>
            <a:ext cx="3921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q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212515" y="4410169"/>
            <a:ext cx="3867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i="1" dirty="0" smtClean="0">
                <a:latin typeface="Georgia"/>
                <a:cs typeface="Georgia"/>
              </a:rPr>
              <a:t>r</a:t>
            </a:r>
            <a:r>
              <a:rPr lang="en-US" sz="2400" dirty="0" smtClean="0"/>
              <a:t> = ______ , ____________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7225959" y="1996662"/>
            <a:ext cx="1279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>
                <a:solidFill>
                  <a:srgbClr val="FF0000"/>
                </a:solidFill>
              </a:rPr>
              <a:t>corr.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89479" y="846670"/>
            <a:ext cx="1831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</a:t>
            </a:r>
            <a:r>
              <a:rPr lang="pt-BR" sz="2400" b="1" i="1" dirty="0" err="1" smtClean="0">
                <a:solidFill>
                  <a:srgbClr val="FF0000"/>
                </a:solidFill>
              </a:rPr>
              <a:t>s</a:t>
            </a:r>
            <a:r>
              <a:rPr lang="pt-BR" sz="2400" b="1" i="1" dirty="0" smtClean="0">
                <a:solidFill>
                  <a:srgbClr val="FF0000"/>
                </a:solidFill>
              </a:rPr>
              <a:t> 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on</a:t>
            </a:r>
            <a:r>
              <a:rPr lang="pt-BR" sz="2400" b="1" i="1" dirty="0" smtClean="0">
                <a:solidFill>
                  <a:srgbClr val="FF0000"/>
                </a:solidFill>
              </a:rPr>
              <a:t> a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line</a:t>
            </a:r>
            <a:endParaRPr lang="pt-BR" sz="2400" b="1" i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87061" y="4360056"/>
            <a:ext cx="1118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int.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86910" y="4843044"/>
            <a:ext cx="1118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alt.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63184" y="846670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18°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63184" y="1996662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94°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95138" y="4360056"/>
            <a:ext cx="60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46°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6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985" y="1417638"/>
            <a:ext cx="3505200" cy="528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456239"/>
            <a:ext cx="3254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Find </a:t>
            </a:r>
            <a:r>
              <a:rPr lang="en-US" sz="2800" i="1" dirty="0" smtClean="0">
                <a:solidFill>
                  <a:srgbClr val="0000FF"/>
                </a:solidFill>
                <a:latin typeface="Georgia"/>
                <a:cs typeface="Georgia"/>
              </a:rPr>
              <a:t>x</a:t>
            </a:r>
            <a:r>
              <a:rPr lang="en-US" sz="2800" i="1" dirty="0" smtClean="0">
                <a:solidFill>
                  <a:srgbClr val="0000FF"/>
                </a:solidFill>
              </a:rPr>
              <a:t>, </a:t>
            </a:r>
            <a:r>
              <a:rPr lang="en-US" sz="2800" i="1" dirty="0" smtClean="0">
                <a:solidFill>
                  <a:srgbClr val="0000FF"/>
                </a:solidFill>
                <a:latin typeface="Georgia"/>
                <a:cs typeface="Georgia"/>
              </a:rPr>
              <a:t>y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and </a:t>
            </a:r>
            <a:r>
              <a:rPr lang="en-US" sz="2800" i="1" dirty="0" smtClean="0">
                <a:solidFill>
                  <a:srgbClr val="0000FF"/>
                </a:solidFill>
                <a:latin typeface="Georgia"/>
                <a:cs typeface="Georgia"/>
              </a:rPr>
              <a:t>z</a:t>
            </a:r>
            <a:endParaRPr lang="en-US" sz="2800" i="1" dirty="0">
              <a:solidFill>
                <a:srgbClr val="0000FF"/>
              </a:solidFill>
              <a:latin typeface="Georgia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772657"/>
            <a:ext cx="2429294" cy="2243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dirty="0" smtClean="0">
                <a:latin typeface="Georgia"/>
                <a:cs typeface="Georgia"/>
              </a:rPr>
              <a:t>𝑥 = </a:t>
            </a:r>
            <a:r>
              <a:rPr lang="en-US" sz="2800" dirty="0" smtClean="0">
                <a:latin typeface="Georgia"/>
                <a:cs typeface="Georgia"/>
              </a:rPr>
              <a:t>______ </a:t>
            </a:r>
            <a:endParaRPr lang="en-US" sz="2800" dirty="0" smtClean="0">
              <a:latin typeface="Georgia"/>
              <a:cs typeface="Georgia"/>
            </a:endParaRPr>
          </a:p>
          <a:p>
            <a:pPr>
              <a:lnSpc>
                <a:spcPct val="130000"/>
              </a:lnSpc>
            </a:pPr>
            <a:r>
              <a:rPr lang="en-US" sz="2800" dirty="0" smtClean="0">
                <a:latin typeface="Georgia"/>
                <a:cs typeface="Georgia"/>
              </a:rPr>
              <a:t>𝑦 = </a:t>
            </a:r>
            <a:r>
              <a:rPr lang="en-US" sz="2800" dirty="0" smtClean="0">
                <a:latin typeface="Georgia"/>
                <a:cs typeface="Georgia"/>
              </a:rPr>
              <a:t>______</a:t>
            </a:r>
            <a:endParaRPr lang="en-US" sz="2800" dirty="0" smtClean="0">
              <a:latin typeface="Georgia"/>
              <a:cs typeface="Georgia"/>
            </a:endParaRPr>
          </a:p>
          <a:p>
            <a:r>
              <a:rPr lang="en-US" sz="3200" dirty="0" smtClean="0">
                <a:latin typeface="Georgia"/>
                <a:cs typeface="Georgia"/>
              </a:rPr>
              <a:t>z</a:t>
            </a:r>
            <a:r>
              <a:rPr lang="en-US" sz="2800" dirty="0" smtClean="0"/>
              <a:t> = </a:t>
            </a:r>
            <a:r>
              <a:rPr lang="en-US" sz="2800" dirty="0" smtClean="0"/>
              <a:t>________ </a:t>
            </a:r>
          </a:p>
          <a:p>
            <a:pPr>
              <a:lnSpc>
                <a:spcPct val="130000"/>
              </a:lnSpc>
            </a:pP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415382" y="2807063"/>
            <a:ext cx="670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40°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15382" y="3337849"/>
            <a:ext cx="8523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113°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15382" y="3861069"/>
            <a:ext cx="670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67°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471965"/>
            <a:ext cx="5206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Don</a:t>
            </a:r>
            <a:r>
              <a:rPr lang="fr-FR" sz="2800" b="1" dirty="0" smtClean="0">
                <a:solidFill>
                  <a:srgbClr val="FF0000"/>
                </a:solidFill>
              </a:rPr>
              <a:t>’</a:t>
            </a:r>
            <a:r>
              <a:rPr lang="en-US" sz="2800" b="1" dirty="0" smtClean="0">
                <a:solidFill>
                  <a:srgbClr val="FF0000"/>
                </a:solidFill>
              </a:rPr>
              <a:t>t Forget Problem Set!!!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63026"/>
          </a:xfrm>
        </p:spPr>
        <p:txBody>
          <a:bodyPr/>
          <a:lstStyle/>
          <a:p>
            <a:r>
              <a:rPr lang="en-US" dirty="0" smtClean="0"/>
              <a:t>Review of previously learned Geometry Facts</a:t>
            </a:r>
          </a:p>
          <a:p>
            <a:r>
              <a:rPr lang="en-US" dirty="0" smtClean="0"/>
              <a:t>Practice citing the geometric justifications for future work with unknown angle proofs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519765"/>
            <a:ext cx="82296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This lesson focuses on Transversals. What have you learned previously about transversals? </a:t>
            </a:r>
          </a:p>
        </p:txBody>
      </p:sp>
    </p:spTree>
    <p:extLst>
      <p:ext uri="{BB962C8B-B14F-4D97-AF65-F5344CB8AC3E}">
        <p14:creationId xmlns:p14="http://schemas.microsoft.com/office/powerpoint/2010/main" val="3141665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906"/>
            <a:ext cx="8229600" cy="1143000"/>
          </a:xfrm>
        </p:spPr>
        <p:txBody>
          <a:bodyPr/>
          <a:lstStyle/>
          <a:p>
            <a:r>
              <a:rPr lang="en-US" dirty="0" smtClean="0"/>
              <a:t>Opening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57" y="123618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Use </a:t>
            </a:r>
            <a:r>
              <a:rPr lang="en-US" sz="2800" dirty="0">
                <a:solidFill>
                  <a:srgbClr val="0000FF"/>
                </a:solidFill>
              </a:rPr>
              <a:t>the diagram at the right to determine 𝑥 </a:t>
            </a:r>
            <a:r>
              <a:rPr lang="en-US" sz="2800" dirty="0" smtClean="0">
                <a:solidFill>
                  <a:srgbClr val="0000FF"/>
                </a:solidFill>
              </a:rPr>
              <a:t>and </a:t>
            </a:r>
            <a:r>
              <a:rPr lang="en-US" sz="2800" dirty="0">
                <a:solidFill>
                  <a:srgbClr val="0000FF"/>
                </a:solidFill>
              </a:rPr>
              <a:t>𝑦. 𝐴𝐵 </a:t>
            </a:r>
            <a:r>
              <a:rPr lang="en-US" sz="2800" dirty="0" smtClean="0">
                <a:solidFill>
                  <a:srgbClr val="0000FF"/>
                </a:solidFill>
              </a:rPr>
              <a:t>and </a:t>
            </a:r>
            <a:r>
              <a:rPr lang="en-US" sz="2800" dirty="0">
                <a:solidFill>
                  <a:srgbClr val="0000FF"/>
                </a:solidFill>
              </a:rPr>
              <a:t>𝐶𝐷 </a:t>
            </a:r>
            <a:r>
              <a:rPr lang="en-US" sz="2800" dirty="0" smtClean="0">
                <a:solidFill>
                  <a:srgbClr val="0000FF"/>
                </a:solidFill>
              </a:rPr>
              <a:t>are </a:t>
            </a:r>
            <a:r>
              <a:rPr lang="en-US" sz="2800" dirty="0">
                <a:solidFill>
                  <a:srgbClr val="0000FF"/>
                </a:solidFill>
              </a:rPr>
              <a:t>straight lines. 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𝑥 </a:t>
            </a:r>
            <a:r>
              <a:rPr lang="en-US" sz="2800" dirty="0" smtClean="0"/>
              <a:t>= </a:t>
            </a:r>
            <a:r>
              <a:rPr lang="en-US" sz="2800" dirty="0"/>
              <a:t>________ </a:t>
            </a:r>
          </a:p>
          <a:p>
            <a:pPr marL="0" indent="0">
              <a:buNone/>
            </a:pPr>
            <a:r>
              <a:rPr lang="en-US" sz="2800" dirty="0"/>
              <a:t>𝑦 </a:t>
            </a:r>
            <a:r>
              <a:rPr lang="en-US" sz="2800" dirty="0" smtClean="0"/>
              <a:t>= </a:t>
            </a:r>
            <a:r>
              <a:rPr lang="en-US" sz="2800" dirty="0"/>
              <a:t>________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7015" y="2727293"/>
            <a:ext cx="4466985" cy="33760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9957" y="3687260"/>
            <a:ext cx="4572000" cy="2963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Name </a:t>
            </a:r>
            <a:r>
              <a:rPr lang="en-US" sz="2800" dirty="0"/>
              <a:t>a pair of vertical angles</a:t>
            </a:r>
            <a:r>
              <a:rPr lang="en-US" sz="2800" dirty="0" smtClean="0"/>
              <a:t>: 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b="1" dirty="0"/>
              <a:t>_____________________ </a:t>
            </a:r>
            <a:endParaRPr lang="en-US" b="1" dirty="0" smtClean="0"/>
          </a:p>
          <a:p>
            <a:endParaRPr lang="en-US" dirty="0"/>
          </a:p>
          <a:p>
            <a:r>
              <a:rPr lang="en-US" sz="2800" dirty="0"/>
              <a:t>Find the measure of ∠𝐵𝑂𝐹. Justify your calculation. </a:t>
            </a:r>
            <a:endParaRPr lang="en-US" sz="2800" dirty="0" smtClean="0"/>
          </a:p>
          <a:p>
            <a:r>
              <a:rPr lang="en-US" sz="2400" b="1" dirty="0" smtClean="0"/>
              <a:t>___________________________</a:t>
            </a:r>
            <a:endParaRPr lang="en-US" sz="2400" b="1" dirty="0"/>
          </a:p>
          <a:p>
            <a:pPr>
              <a:lnSpc>
                <a:spcPct val="120000"/>
              </a:lnSpc>
            </a:pPr>
            <a:r>
              <a:rPr lang="en-US" sz="2400" b="1" dirty="0" smtClean="0"/>
              <a:t>___________________________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168191" y="2266646"/>
            <a:ext cx="78041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3</a:t>
            </a:r>
            <a:r>
              <a:rPr lang="en-US" sz="2800" i="1" dirty="0" smtClean="0">
                <a:solidFill>
                  <a:srgbClr val="FF0000"/>
                </a:solidFill>
              </a:rPr>
              <a:t>0</a:t>
            </a:r>
            <a:r>
              <a:rPr lang="en-US" sz="3200" i="1" dirty="0" smtClean="0">
                <a:solidFill>
                  <a:srgbClr val="FF0000"/>
                </a:solidFill>
              </a:rPr>
              <a:t>˚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8191" y="2851422"/>
            <a:ext cx="78041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52</a:t>
            </a:r>
            <a:r>
              <a:rPr lang="en-US" sz="3200" i="1" dirty="0" smtClean="0">
                <a:solidFill>
                  <a:srgbClr val="FF0000"/>
                </a:solidFill>
              </a:rPr>
              <a:t>˚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184577"/>
            <a:ext cx="2250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∠𝑨𝑶𝑪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∠𝑫𝑶𝑩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9282" y="5733999"/>
            <a:ext cx="18323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∠𝑩𝑶𝑭</a:t>
            </a:r>
            <a:r>
              <a:rPr lang="en-US" sz="2400" dirty="0" smtClean="0">
                <a:solidFill>
                  <a:srgbClr val="FF0000"/>
                </a:solidFill>
              </a:rPr>
              <a:t>= 𝟑𝟐</a:t>
            </a:r>
            <a:r>
              <a:rPr lang="en-US" sz="2400" dirty="0">
                <a:solidFill>
                  <a:srgbClr val="FF0000"/>
                </a:solidFill>
              </a:rPr>
              <a:t>°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94129" y="6107005"/>
            <a:ext cx="1787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s on a line </a:t>
            </a:r>
          </a:p>
        </p:txBody>
      </p:sp>
    </p:spTree>
    <p:extLst>
      <p:ext uri="{BB962C8B-B14F-4D97-AF65-F5344CB8AC3E}">
        <p14:creationId xmlns:p14="http://schemas.microsoft.com/office/powerpoint/2010/main" val="20597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(5 min)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022872"/>
            <a:ext cx="82296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If </a:t>
            </a:r>
            <a:r>
              <a:rPr lang="en-US" sz="2800" dirty="0"/>
              <a:t>two lines are cut by a </a:t>
            </a:r>
            <a:r>
              <a:rPr lang="en-US" sz="2800" dirty="0">
                <a:solidFill>
                  <a:srgbClr val="0000FF"/>
                </a:solidFill>
              </a:rPr>
              <a:t>transversal</a:t>
            </a:r>
            <a:r>
              <a:rPr lang="en-US" sz="2800" dirty="0"/>
              <a:t> and corresponding angles are equal, then the lines are parallel. </a:t>
            </a:r>
            <a:endParaRPr lang="en-US" sz="2800" dirty="0" smtClean="0"/>
          </a:p>
          <a:p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If </a:t>
            </a:r>
            <a:r>
              <a:rPr lang="en-US" sz="2800" dirty="0"/>
              <a:t>parallel lines are cut by a </a:t>
            </a:r>
            <a:r>
              <a:rPr lang="en-US" sz="2800" dirty="0">
                <a:solidFill>
                  <a:srgbClr val="0000FF"/>
                </a:solidFill>
              </a:rPr>
              <a:t>transversal</a:t>
            </a:r>
            <a:r>
              <a:rPr lang="en-US" sz="2800" dirty="0"/>
              <a:t>, corresponding angles are equal. (This second part is often called the </a:t>
            </a:r>
            <a:r>
              <a:rPr lang="en-US" sz="2800" dirty="0">
                <a:solidFill>
                  <a:srgbClr val="0000FF"/>
                </a:solidFill>
              </a:rPr>
              <a:t>Parallel Postulate</a:t>
            </a:r>
            <a:r>
              <a:rPr lang="en-US" sz="2800" dirty="0"/>
              <a:t>. It tells us a property that parallel lines have. The property cannot be deduced from the definition of parallel lines.)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386964"/>
            <a:ext cx="21168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Angle Facts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79400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7414" y="261978"/>
            <a:ext cx="86594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Given </a:t>
            </a:r>
            <a:r>
              <a:rPr lang="en-US" sz="2400" dirty="0"/>
              <a:t>a pair of lines 𝐴𝐵 </a:t>
            </a:r>
            <a:r>
              <a:rPr lang="en-US" sz="2400" dirty="0" smtClean="0"/>
              <a:t>and </a:t>
            </a:r>
            <a:r>
              <a:rPr lang="en-US" sz="2400" dirty="0"/>
              <a:t>𝐶𝐷 </a:t>
            </a:r>
            <a:r>
              <a:rPr lang="en-US" sz="2400" dirty="0" smtClean="0"/>
              <a:t>in </a:t>
            </a:r>
            <a:r>
              <a:rPr lang="en-US" sz="2400" dirty="0"/>
              <a:t>a plane (see the diagram below), a third line 𝐸𝐹 </a:t>
            </a:r>
            <a:r>
              <a:rPr lang="en-US" sz="2400" dirty="0" smtClean="0"/>
              <a:t>is </a:t>
            </a:r>
            <a:r>
              <a:rPr lang="en-US" sz="2400" dirty="0"/>
              <a:t>called a </a:t>
            </a:r>
            <a:r>
              <a:rPr lang="en-US" sz="2400" b="1" i="1" dirty="0">
                <a:solidFill>
                  <a:srgbClr val="0000FF"/>
                </a:solidFill>
              </a:rPr>
              <a:t>transversal</a:t>
            </a:r>
            <a:r>
              <a:rPr lang="en-US" sz="2400" b="1" i="1" dirty="0"/>
              <a:t> </a:t>
            </a:r>
            <a:r>
              <a:rPr lang="en-US" sz="2400" dirty="0"/>
              <a:t>if it intersects 𝐴𝐵 </a:t>
            </a:r>
            <a:r>
              <a:rPr lang="en-US" sz="2400" dirty="0" smtClean="0"/>
              <a:t>at </a:t>
            </a:r>
            <a:r>
              <a:rPr lang="en-US" sz="2400" dirty="0"/>
              <a:t>a single point and intersects 𝐶𝐷 </a:t>
            </a:r>
            <a:r>
              <a:rPr lang="en-US" sz="2400" dirty="0" smtClean="0"/>
              <a:t>at </a:t>
            </a:r>
            <a:r>
              <a:rPr lang="en-US" sz="2400" dirty="0"/>
              <a:t>a single but different point. The two lines 𝐴𝐵 </a:t>
            </a:r>
            <a:r>
              <a:rPr lang="en-US" sz="2400" dirty="0" smtClean="0"/>
              <a:t>and </a:t>
            </a:r>
            <a:r>
              <a:rPr lang="en-US" sz="2400" dirty="0"/>
              <a:t>𝐶𝐷 </a:t>
            </a:r>
            <a:r>
              <a:rPr lang="en-US" sz="2400" dirty="0" smtClean="0"/>
              <a:t>are </a:t>
            </a:r>
            <a:r>
              <a:rPr lang="en-US" sz="2400" dirty="0"/>
              <a:t>parallel if and only if the following types of angle pairs are congruent or supplementary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930" y="2298974"/>
            <a:ext cx="6119365" cy="417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008710"/>
            <a:ext cx="6020401" cy="5250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400" dirty="0" smtClean="0"/>
              <a:t> Corresponding </a:t>
            </a:r>
            <a:r>
              <a:rPr lang="en-US" sz="2400" dirty="0"/>
              <a:t>Angles are equal in measure </a:t>
            </a:r>
          </a:p>
          <a:p>
            <a:r>
              <a:rPr lang="en-US" sz="2400" dirty="0" smtClean="0"/>
              <a:t>	Abbreviation</a:t>
            </a:r>
            <a:r>
              <a:rPr lang="en-US" sz="2400" dirty="0"/>
              <a:t>: </a:t>
            </a:r>
            <a:r>
              <a:rPr lang="en-US" sz="2400" dirty="0" smtClean="0"/>
              <a:t>________ </a:t>
            </a: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dirty="0" smtClean="0"/>
              <a:t>	__________________________</a:t>
            </a:r>
            <a:endParaRPr lang="en-US" sz="2400" dirty="0"/>
          </a:p>
          <a:p>
            <a:r>
              <a:rPr lang="en-US" sz="2400" dirty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  Alternate </a:t>
            </a:r>
            <a:r>
              <a:rPr lang="en-US" sz="2400" dirty="0"/>
              <a:t>Interior Angles are equal in </a:t>
            </a:r>
            <a:r>
              <a:rPr lang="en-US" sz="2400" dirty="0" smtClean="0"/>
              <a:t> 	measure </a:t>
            </a: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dirty="0" smtClean="0"/>
              <a:t>	Abbreviation</a:t>
            </a:r>
            <a:r>
              <a:rPr lang="en-US" sz="2400" dirty="0"/>
              <a:t>: </a:t>
            </a:r>
            <a:r>
              <a:rPr lang="en-US" sz="2400" dirty="0" smtClean="0"/>
              <a:t>________ 	__________________________</a:t>
            </a:r>
            <a:endParaRPr lang="en-US" sz="2400" dirty="0"/>
          </a:p>
          <a:p>
            <a:r>
              <a:rPr lang="en-US" sz="2400" dirty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  Same </a:t>
            </a:r>
            <a:r>
              <a:rPr lang="en-US" sz="2400" dirty="0"/>
              <a:t>Side Interior Angles are </a:t>
            </a:r>
            <a:r>
              <a:rPr lang="en-US" sz="2400" dirty="0" smtClean="0"/>
              <a:t>   	supplementary </a:t>
            </a: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dirty="0" smtClean="0"/>
              <a:t>	Abbreviation</a:t>
            </a:r>
            <a:r>
              <a:rPr lang="en-US" sz="2400" dirty="0"/>
              <a:t>: </a:t>
            </a:r>
            <a:r>
              <a:rPr lang="en-US" sz="2400" dirty="0" smtClean="0"/>
              <a:t>________ 	___________________________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815" y="2249489"/>
            <a:ext cx="4311185" cy="293810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6798" y="1413335"/>
            <a:ext cx="1279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>
                <a:solidFill>
                  <a:srgbClr val="FF0000"/>
                </a:solidFill>
              </a:rPr>
              <a:t>corr.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798" y="3330752"/>
            <a:ext cx="1118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alt.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798" y="5258281"/>
            <a:ext cx="1118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solidFill>
                  <a:srgbClr val="FF0000"/>
                </a:solidFill>
              </a:rPr>
              <a:t>int. </a:t>
            </a:r>
            <a:r>
              <a:rPr lang="pt-BR" sz="2400" dirty="0">
                <a:solidFill>
                  <a:srgbClr val="FF0000"/>
                </a:solidFill>
              </a:rPr>
              <a:t></a:t>
            </a:r>
            <a:r>
              <a:rPr lang="pt-BR" sz="2400" b="1" i="1" dirty="0" err="1">
                <a:solidFill>
                  <a:srgbClr val="FF0000"/>
                </a:solidFill>
              </a:rPr>
              <a:t>s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7170" y="1787824"/>
            <a:ext cx="39146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b="1" i="1" dirty="0">
                <a:solidFill>
                  <a:srgbClr val="FF0000"/>
                </a:solidFill>
              </a:rPr>
              <a:t>a and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b="1" i="1" dirty="0">
                <a:solidFill>
                  <a:srgbClr val="FF0000"/>
                </a:solidFill>
              </a:rPr>
              <a:t>e ,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b="1" i="1" dirty="0">
                <a:solidFill>
                  <a:srgbClr val="FF0000"/>
                </a:solidFill>
              </a:rPr>
              <a:t>d and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b="1" i="1" dirty="0">
                <a:solidFill>
                  <a:srgbClr val="FF0000"/>
                </a:solidFill>
              </a:rPr>
              <a:t>h, </a:t>
            </a:r>
            <a:r>
              <a:rPr lang="en-US" sz="2400" b="1" i="1" dirty="0" smtClean="0">
                <a:solidFill>
                  <a:srgbClr val="FF0000"/>
                </a:solidFill>
              </a:rPr>
              <a:t>etc.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0141" y="3792417"/>
            <a:ext cx="3280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</a:t>
            </a:r>
            <a:r>
              <a:rPr lang="en-US" sz="2400" b="1" i="1" dirty="0" smtClean="0">
                <a:solidFill>
                  <a:srgbClr val="FF0000"/>
                </a:solidFill>
              </a:rPr>
              <a:t>c and </a:t>
            </a:r>
            <a:r>
              <a:rPr lang="en-US" sz="2400" dirty="0" smtClean="0">
                <a:solidFill>
                  <a:srgbClr val="FF0000"/>
                </a:solidFill>
              </a:rPr>
              <a:t></a:t>
            </a:r>
            <a:r>
              <a:rPr lang="en-US" sz="2400" b="1" i="1" dirty="0" smtClean="0">
                <a:solidFill>
                  <a:srgbClr val="FF0000"/>
                </a:solidFill>
              </a:rPr>
              <a:t>f , </a:t>
            </a:r>
            <a:r>
              <a:rPr lang="en-US" sz="2400" dirty="0" smtClean="0">
                <a:solidFill>
                  <a:srgbClr val="FF0000"/>
                </a:solidFill>
              </a:rPr>
              <a:t></a:t>
            </a:r>
            <a:r>
              <a:rPr lang="en-US" sz="2400" b="1" i="1" dirty="0" smtClean="0">
                <a:solidFill>
                  <a:srgbClr val="FF0000"/>
                </a:solidFill>
              </a:rPr>
              <a:t>d and </a:t>
            </a:r>
            <a:r>
              <a:rPr lang="en-US" sz="2400" dirty="0" smtClean="0">
                <a:solidFill>
                  <a:srgbClr val="FF0000"/>
                </a:solidFill>
              </a:rPr>
              <a:t></a:t>
            </a:r>
            <a:r>
              <a:rPr lang="en-US" sz="2400" b="1" i="1" dirty="0" smtClean="0">
                <a:solidFill>
                  <a:srgbClr val="FF0000"/>
                </a:solidFill>
              </a:rPr>
              <a:t>e.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0141" y="5719946"/>
            <a:ext cx="3280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b="1" i="1" dirty="0">
                <a:solidFill>
                  <a:srgbClr val="FF0000"/>
                </a:solidFill>
              </a:rPr>
              <a:t>c and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b="1" i="1" dirty="0">
                <a:solidFill>
                  <a:srgbClr val="FF0000"/>
                </a:solidFill>
              </a:rPr>
              <a:t>e ,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b="1" i="1" dirty="0">
                <a:solidFill>
                  <a:srgbClr val="FF0000"/>
                </a:solidFill>
              </a:rPr>
              <a:t>d and </a:t>
            </a:r>
            <a:r>
              <a:rPr lang="en-US" sz="2400" dirty="0">
                <a:solidFill>
                  <a:srgbClr val="FF0000"/>
                </a:solidFill>
              </a:rPr>
              <a:t></a:t>
            </a:r>
            <a:r>
              <a:rPr lang="en-US" sz="2400" b="1" i="1" dirty="0">
                <a:solidFill>
                  <a:srgbClr val="FF0000"/>
                </a:solidFill>
              </a:rPr>
              <a:t>f.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64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(8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74" y="1219692"/>
            <a:ext cx="6404408" cy="7256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Do Examples on your own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61766"/>
            <a:ext cx="3336478" cy="19414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4615" y="1915932"/>
            <a:ext cx="3425134" cy="18873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540624"/>
            <a:ext cx="3484926" cy="17352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4192" y="4328303"/>
            <a:ext cx="3435557" cy="18916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42774" y="3803251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∠𝑎 = _____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42774" y="6045084"/>
            <a:ext cx="1685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∠c = _____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502243" y="3803251"/>
            <a:ext cx="1713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∠b = _____ 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4566244" y="6045084"/>
            <a:ext cx="1713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∠d = _____ 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1226154" y="3741696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48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21584" y="3741696"/>
            <a:ext cx="857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132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26154" y="5958336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48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77576" y="5958336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48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942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999" y="3068878"/>
            <a:ext cx="3806622" cy="31664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0957" y="395084"/>
            <a:ext cx="8612949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e</a:t>
            </a:r>
            <a:r>
              <a:rPr lang="en-US" sz="2400" dirty="0"/>
              <a:t>. </a:t>
            </a:r>
            <a:r>
              <a:rPr lang="en-US" sz="2400" dirty="0" smtClean="0"/>
              <a:t>	An ________________ is </a:t>
            </a:r>
            <a:r>
              <a:rPr lang="en-US" sz="2400" dirty="0"/>
              <a:t>sometimes useful </a:t>
            </a:r>
            <a:r>
              <a:rPr lang="en-US" sz="2400" dirty="0" smtClean="0"/>
              <a:t>	when </a:t>
            </a:r>
            <a:r>
              <a:rPr lang="en-US" sz="2400" dirty="0"/>
              <a:t>solving for unknown angles.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In this figure, we can use the auxiliary line to find the measures of ∠𝑒 </a:t>
            </a:r>
            <a:r>
              <a:rPr lang="en-US" sz="2400" dirty="0" smtClean="0"/>
              <a:t>and </a:t>
            </a:r>
            <a:r>
              <a:rPr lang="en-US" sz="2400" dirty="0"/>
              <a:t>∠𝑓 </a:t>
            </a:r>
            <a:r>
              <a:rPr lang="en-US" sz="2400" dirty="0" smtClean="0"/>
              <a:t>(</a:t>
            </a:r>
            <a:r>
              <a:rPr lang="en-US" sz="2400" dirty="0"/>
              <a:t>how?), then add the two measures together to find the measure of ∠𝑊.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What is the measure of ∠𝑊? </a:t>
            </a:r>
          </a:p>
        </p:txBody>
      </p:sp>
      <p:sp>
        <p:nvSpPr>
          <p:cNvPr id="7" name="Rectangle 6"/>
          <p:cNvSpPr/>
          <p:nvPr/>
        </p:nvSpPr>
        <p:spPr>
          <a:xfrm>
            <a:off x="1543759" y="395084"/>
            <a:ext cx="1969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auxiliary </a:t>
            </a:r>
            <a:r>
              <a:rPr lang="en-US" sz="2400" b="1" i="1" dirty="0">
                <a:solidFill>
                  <a:srgbClr val="FF0000"/>
                </a:solidFill>
              </a:rPr>
              <a:t>line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5382" y="3937145"/>
            <a:ext cx="202010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𝒆</a:t>
            </a:r>
            <a:r>
              <a:rPr lang="en-US" sz="2400" dirty="0" smtClean="0"/>
              <a:t>= 𝟒𝟏°</a:t>
            </a:r>
            <a:r>
              <a:rPr lang="en-US" sz="2400" b="1" i="1" dirty="0" smtClean="0"/>
              <a:t> </a:t>
            </a:r>
          </a:p>
          <a:p>
            <a:endParaRPr lang="en-US" sz="2400" b="1" i="1" dirty="0"/>
          </a:p>
          <a:p>
            <a:r>
              <a:rPr lang="en-US" sz="2400" dirty="0" smtClean="0"/>
              <a:t>𝒇= 𝟑𝟓°</a:t>
            </a:r>
            <a:endParaRPr lang="en-US" sz="2400" b="1" i="1" dirty="0" smtClean="0"/>
          </a:p>
          <a:p>
            <a:endParaRPr lang="en-US" sz="2400" b="1" i="1" dirty="0"/>
          </a:p>
          <a:p>
            <a:r>
              <a:rPr lang="en-US" sz="2400" dirty="0" smtClean="0"/>
              <a:t>∠𝑾 = ______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543759" y="5294777"/>
            <a:ext cx="659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𝟕𝟔°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023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Vocabulary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498442"/>
            <a:ext cx="8229600" cy="2308324"/>
          </a:xfrm>
          <a:prstGeom prst="rect">
            <a:avLst/>
          </a:prstGeom>
          <a:ln w="2857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Alternate Interior Angles: </a:t>
            </a:r>
            <a:r>
              <a:rPr lang="en-US" sz="2400" dirty="0"/>
              <a:t>Let line 𝑇 </a:t>
            </a:r>
            <a:r>
              <a:rPr lang="en-US" sz="2400" dirty="0" smtClean="0"/>
              <a:t>be </a:t>
            </a:r>
            <a:r>
              <a:rPr lang="en-US" sz="2400" dirty="0"/>
              <a:t>a transversal to lines 𝐿 </a:t>
            </a:r>
            <a:r>
              <a:rPr lang="en-US" sz="2400" dirty="0" smtClean="0"/>
              <a:t>and </a:t>
            </a:r>
            <a:r>
              <a:rPr lang="en-US" sz="2400" dirty="0"/>
              <a:t>𝑀 </a:t>
            </a:r>
            <a:r>
              <a:rPr lang="en-US" sz="2400" dirty="0" smtClean="0"/>
              <a:t>such </a:t>
            </a:r>
            <a:r>
              <a:rPr lang="en-US" sz="2400" dirty="0"/>
              <a:t>that 𝑇 </a:t>
            </a:r>
            <a:r>
              <a:rPr lang="en-US" sz="2400" dirty="0" smtClean="0"/>
              <a:t>intersects </a:t>
            </a:r>
            <a:r>
              <a:rPr lang="en-US" sz="2400" dirty="0"/>
              <a:t>𝐿 </a:t>
            </a:r>
            <a:r>
              <a:rPr lang="en-US" sz="2400" dirty="0" smtClean="0"/>
              <a:t>at </a:t>
            </a:r>
            <a:r>
              <a:rPr lang="en-US" sz="2400" dirty="0"/>
              <a:t>point 𝑃 </a:t>
            </a:r>
            <a:r>
              <a:rPr lang="en-US" sz="2400" dirty="0" smtClean="0"/>
              <a:t>and </a:t>
            </a:r>
            <a:r>
              <a:rPr lang="en-US" sz="2400" dirty="0"/>
              <a:t>intersects 𝑀 </a:t>
            </a:r>
            <a:r>
              <a:rPr lang="en-US" sz="2400" dirty="0" smtClean="0"/>
              <a:t>at </a:t>
            </a:r>
            <a:r>
              <a:rPr lang="en-US" sz="2400" dirty="0"/>
              <a:t>point 𝑄. Let 𝑅 </a:t>
            </a:r>
            <a:r>
              <a:rPr lang="en-US" sz="2400" dirty="0" smtClean="0"/>
              <a:t>be </a:t>
            </a:r>
            <a:r>
              <a:rPr lang="en-US" sz="2400" dirty="0"/>
              <a:t>a point on 𝐿, and 𝑆 </a:t>
            </a:r>
            <a:r>
              <a:rPr lang="en-US" sz="2400" dirty="0" smtClean="0"/>
              <a:t>be </a:t>
            </a:r>
            <a:r>
              <a:rPr lang="en-US" sz="2400" dirty="0"/>
              <a:t>a point on 𝑀 </a:t>
            </a:r>
            <a:r>
              <a:rPr lang="en-US" sz="2400" dirty="0" smtClean="0"/>
              <a:t>such </a:t>
            </a:r>
            <a:r>
              <a:rPr lang="en-US" sz="2400" dirty="0"/>
              <a:t>that the points 𝑅 </a:t>
            </a:r>
            <a:r>
              <a:rPr lang="en-US" sz="2400" dirty="0" smtClean="0"/>
              <a:t>and </a:t>
            </a:r>
            <a:r>
              <a:rPr lang="en-US" sz="2400" dirty="0"/>
              <a:t>𝑆 </a:t>
            </a:r>
            <a:r>
              <a:rPr lang="en-US" sz="2400" dirty="0" smtClean="0"/>
              <a:t>lie </a:t>
            </a:r>
            <a:r>
              <a:rPr lang="en-US" sz="2400" dirty="0"/>
              <a:t>in opposite half-planes of 𝑇. Then the angle ∠𝑅𝑃𝑄 </a:t>
            </a:r>
            <a:r>
              <a:rPr lang="en-US" sz="2400" dirty="0" smtClean="0"/>
              <a:t>and </a:t>
            </a:r>
            <a:r>
              <a:rPr lang="en-US" sz="2400" dirty="0"/>
              <a:t>the angle ∠𝑃𝑄𝑆 </a:t>
            </a:r>
            <a:r>
              <a:rPr lang="en-US" sz="2400" dirty="0" smtClean="0"/>
              <a:t>are </a:t>
            </a:r>
            <a:r>
              <a:rPr lang="en-US" sz="2400" dirty="0"/>
              <a:t>called </a:t>
            </a:r>
            <a:r>
              <a:rPr lang="en-US" sz="2400" i="1" dirty="0">
                <a:solidFill>
                  <a:srgbClr val="0000FF"/>
                </a:solidFill>
              </a:rPr>
              <a:t>alternate interior angles</a:t>
            </a:r>
            <a:r>
              <a:rPr lang="en-US" sz="2400" i="1" dirty="0"/>
              <a:t> </a:t>
            </a:r>
            <a:r>
              <a:rPr lang="en-US" sz="2400" dirty="0"/>
              <a:t>of the transversal 𝑇 </a:t>
            </a:r>
            <a:r>
              <a:rPr lang="en-US" sz="2400" dirty="0" smtClean="0"/>
              <a:t>with </a:t>
            </a:r>
            <a:r>
              <a:rPr lang="en-US" sz="2400" dirty="0"/>
              <a:t>respect to 𝑀 </a:t>
            </a:r>
            <a:r>
              <a:rPr lang="en-US" sz="2400" dirty="0" smtClean="0"/>
              <a:t>and </a:t>
            </a:r>
            <a:r>
              <a:rPr lang="en-US" sz="2400" dirty="0"/>
              <a:t>𝐿.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587317"/>
            <a:ext cx="8229600" cy="1200328"/>
          </a:xfrm>
          <a:prstGeom prst="rect">
            <a:avLst/>
          </a:prstGeom>
          <a:ln w="2857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Corresponding Angles: </a:t>
            </a:r>
            <a:r>
              <a:rPr lang="en-US" sz="2400" dirty="0"/>
              <a:t>Let line 𝑇 </a:t>
            </a:r>
            <a:r>
              <a:rPr lang="en-US" sz="2400" dirty="0" smtClean="0"/>
              <a:t>be </a:t>
            </a:r>
            <a:r>
              <a:rPr lang="en-US" sz="2400" dirty="0"/>
              <a:t>a transversal to lines </a:t>
            </a:r>
            <a:r>
              <a:rPr lang="en-US" sz="2400" dirty="0" smtClean="0"/>
              <a:t>𝐿 and </a:t>
            </a:r>
            <a:r>
              <a:rPr lang="en-US" sz="2400" dirty="0"/>
              <a:t>𝑀. If ∠𝑥 </a:t>
            </a:r>
            <a:r>
              <a:rPr lang="en-US" sz="2400" dirty="0" smtClean="0"/>
              <a:t>and </a:t>
            </a:r>
            <a:r>
              <a:rPr lang="en-US" sz="2400" dirty="0"/>
              <a:t>∠𝑦 </a:t>
            </a:r>
            <a:r>
              <a:rPr lang="en-US" sz="2400" dirty="0" smtClean="0"/>
              <a:t>are </a:t>
            </a:r>
            <a:r>
              <a:rPr lang="en-US" sz="2400" dirty="0"/>
              <a:t>alternate interior angles, and ∠𝑦 </a:t>
            </a:r>
            <a:r>
              <a:rPr lang="en-US" sz="2400" dirty="0" smtClean="0"/>
              <a:t>and </a:t>
            </a:r>
            <a:r>
              <a:rPr lang="en-US" sz="2400" dirty="0"/>
              <a:t>∠𝑧 </a:t>
            </a:r>
            <a:r>
              <a:rPr lang="en-US" sz="2400" dirty="0" smtClean="0"/>
              <a:t>are </a:t>
            </a:r>
            <a:r>
              <a:rPr lang="en-US" sz="2400" dirty="0"/>
              <a:t>vertical angles, then ∠𝑥 </a:t>
            </a:r>
            <a:r>
              <a:rPr lang="en-US" sz="2400" dirty="0" smtClean="0"/>
              <a:t>and </a:t>
            </a:r>
            <a:r>
              <a:rPr lang="en-US" sz="2400" dirty="0"/>
              <a:t>∠𝑧 </a:t>
            </a:r>
            <a:r>
              <a:rPr lang="en-US" sz="2400" dirty="0" smtClean="0"/>
              <a:t>are </a:t>
            </a:r>
            <a:r>
              <a:rPr lang="en-US" sz="2400" i="1" dirty="0">
                <a:solidFill>
                  <a:srgbClr val="0000FF"/>
                </a:solidFill>
              </a:rPr>
              <a:t>corresponding angles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546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780</Words>
  <Application>Microsoft Macintosh PowerPoint</Application>
  <PresentationFormat>On-screen Show (4:3)</PresentationFormat>
  <Paragraphs>142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Geometry- Lesson 7</vt:lpstr>
      <vt:lpstr>Essential Question</vt:lpstr>
      <vt:lpstr>Opening Exercise</vt:lpstr>
      <vt:lpstr>Discussion (5 min)</vt:lpstr>
      <vt:lpstr>PowerPoint Presentation</vt:lpstr>
      <vt:lpstr>PowerPoint Presentation</vt:lpstr>
      <vt:lpstr>Examples (8 min)</vt:lpstr>
      <vt:lpstr>PowerPoint Presentation</vt:lpstr>
      <vt:lpstr>Relevant Vocabulary</vt:lpstr>
      <vt:lpstr>Exercises</vt:lpstr>
      <vt:lpstr>PowerPoint Presentation</vt:lpstr>
      <vt:lpstr>PowerPoint Presentation</vt:lpstr>
      <vt:lpstr>PowerPoint Presentation</vt:lpstr>
      <vt:lpstr>PowerPoint Presentation</vt:lpstr>
      <vt:lpstr>Exit Ticket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Geometry- Lesson 7</dc:title>
  <dc:creator>Nikki Wedgwood</dc:creator>
  <cp:lastModifiedBy>Nikki Wedgwood</cp:lastModifiedBy>
  <cp:revision>16</cp:revision>
  <dcterms:created xsi:type="dcterms:W3CDTF">2013-09-08T02:57:30Z</dcterms:created>
  <dcterms:modified xsi:type="dcterms:W3CDTF">2013-09-09T01:58:14Z</dcterms:modified>
</cp:coreProperties>
</file>