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17"/>
  </p:handoutMasterIdLst>
  <p:sldIdLst>
    <p:sldId id="256" r:id="rId2"/>
    <p:sldId id="260" r:id="rId3"/>
    <p:sldId id="258" r:id="rId4"/>
    <p:sldId id="257" r:id="rId5"/>
    <p:sldId id="261" r:id="rId6"/>
    <p:sldId id="259" r:id="rId7"/>
    <p:sldId id="262" r:id="rId8"/>
    <p:sldId id="263" r:id="rId9"/>
    <p:sldId id="264" r:id="rId10"/>
    <p:sldId id="265" r:id="rId11"/>
    <p:sldId id="266" r:id="rId12"/>
    <p:sldId id="267" r:id="rId13"/>
    <p:sldId id="268" r:id="rId14"/>
    <p:sldId id="270" r:id="rId15"/>
    <p:sldId id="269"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2" d="100"/>
          <a:sy n="62" d="100"/>
        </p:scale>
        <p:origin x="-204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500662-997B-4D4B-BF1D-CE0A9AF7CF8F}" type="datetimeFigureOut">
              <a:rPr lang="en-US" smtClean="0"/>
              <a:t>10/3/13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7FB18EE-F40E-5341-97F7-128885FF599C}" type="slidenum">
              <a:rPr lang="en-US" smtClean="0"/>
              <a:t>‹#›</a:t>
            </a:fld>
            <a:endParaRPr lang="en-US"/>
          </a:p>
        </p:txBody>
      </p:sp>
    </p:spTree>
    <p:extLst>
      <p:ext uri="{BB962C8B-B14F-4D97-AF65-F5344CB8AC3E}">
        <p14:creationId xmlns:p14="http://schemas.microsoft.com/office/powerpoint/2010/main" val="64755722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D7A9D9-3996-B24C-BCB2-C11D73318706}" type="datetimeFigureOut">
              <a:rPr lang="en-US" smtClean="0"/>
              <a:t>10/3/13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77255-7B8E-FF4D-9713-8C0DD6EFD94A}" type="slidenum">
              <a:rPr lang="en-US" smtClean="0"/>
              <a:t>‹#›</a:t>
            </a:fld>
            <a:endParaRPr lang="en-US"/>
          </a:p>
        </p:txBody>
      </p:sp>
    </p:spTree>
    <p:extLst>
      <p:ext uri="{BB962C8B-B14F-4D97-AF65-F5344CB8AC3E}">
        <p14:creationId xmlns:p14="http://schemas.microsoft.com/office/powerpoint/2010/main" val="792321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D7A9D9-3996-B24C-BCB2-C11D73318706}" type="datetimeFigureOut">
              <a:rPr lang="en-US" smtClean="0"/>
              <a:t>10/3/13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77255-7B8E-FF4D-9713-8C0DD6EFD94A}" type="slidenum">
              <a:rPr lang="en-US" smtClean="0"/>
              <a:t>‹#›</a:t>
            </a:fld>
            <a:endParaRPr lang="en-US"/>
          </a:p>
        </p:txBody>
      </p:sp>
    </p:spTree>
    <p:extLst>
      <p:ext uri="{BB962C8B-B14F-4D97-AF65-F5344CB8AC3E}">
        <p14:creationId xmlns:p14="http://schemas.microsoft.com/office/powerpoint/2010/main" val="1411669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D7A9D9-3996-B24C-BCB2-C11D73318706}" type="datetimeFigureOut">
              <a:rPr lang="en-US" smtClean="0"/>
              <a:t>10/3/13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77255-7B8E-FF4D-9713-8C0DD6EFD94A}" type="slidenum">
              <a:rPr lang="en-US" smtClean="0"/>
              <a:t>‹#›</a:t>
            </a:fld>
            <a:endParaRPr lang="en-US"/>
          </a:p>
        </p:txBody>
      </p:sp>
    </p:spTree>
    <p:extLst>
      <p:ext uri="{BB962C8B-B14F-4D97-AF65-F5344CB8AC3E}">
        <p14:creationId xmlns:p14="http://schemas.microsoft.com/office/powerpoint/2010/main" val="1672412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D7A9D9-3996-B24C-BCB2-C11D73318706}" type="datetimeFigureOut">
              <a:rPr lang="en-US" smtClean="0"/>
              <a:t>10/3/13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77255-7B8E-FF4D-9713-8C0DD6EFD94A}" type="slidenum">
              <a:rPr lang="en-US" smtClean="0"/>
              <a:t>‹#›</a:t>
            </a:fld>
            <a:endParaRPr lang="en-US"/>
          </a:p>
        </p:txBody>
      </p:sp>
    </p:spTree>
    <p:extLst>
      <p:ext uri="{BB962C8B-B14F-4D97-AF65-F5344CB8AC3E}">
        <p14:creationId xmlns:p14="http://schemas.microsoft.com/office/powerpoint/2010/main" val="45160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D7A9D9-3996-B24C-BCB2-C11D73318706}" type="datetimeFigureOut">
              <a:rPr lang="en-US" smtClean="0"/>
              <a:t>10/3/13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77255-7B8E-FF4D-9713-8C0DD6EFD94A}" type="slidenum">
              <a:rPr lang="en-US" smtClean="0"/>
              <a:t>‹#›</a:t>
            </a:fld>
            <a:endParaRPr lang="en-US"/>
          </a:p>
        </p:txBody>
      </p:sp>
    </p:spTree>
    <p:extLst>
      <p:ext uri="{BB962C8B-B14F-4D97-AF65-F5344CB8AC3E}">
        <p14:creationId xmlns:p14="http://schemas.microsoft.com/office/powerpoint/2010/main" val="2197046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D7A9D9-3996-B24C-BCB2-C11D73318706}" type="datetimeFigureOut">
              <a:rPr lang="en-US" smtClean="0"/>
              <a:t>10/3/13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577255-7B8E-FF4D-9713-8C0DD6EFD94A}" type="slidenum">
              <a:rPr lang="en-US" smtClean="0"/>
              <a:t>‹#›</a:t>
            </a:fld>
            <a:endParaRPr lang="en-US"/>
          </a:p>
        </p:txBody>
      </p:sp>
    </p:spTree>
    <p:extLst>
      <p:ext uri="{BB962C8B-B14F-4D97-AF65-F5344CB8AC3E}">
        <p14:creationId xmlns:p14="http://schemas.microsoft.com/office/powerpoint/2010/main" val="287102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D7A9D9-3996-B24C-BCB2-C11D73318706}" type="datetimeFigureOut">
              <a:rPr lang="en-US" smtClean="0"/>
              <a:t>10/3/13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577255-7B8E-FF4D-9713-8C0DD6EFD94A}" type="slidenum">
              <a:rPr lang="en-US" smtClean="0"/>
              <a:t>‹#›</a:t>
            </a:fld>
            <a:endParaRPr lang="en-US"/>
          </a:p>
        </p:txBody>
      </p:sp>
    </p:spTree>
    <p:extLst>
      <p:ext uri="{BB962C8B-B14F-4D97-AF65-F5344CB8AC3E}">
        <p14:creationId xmlns:p14="http://schemas.microsoft.com/office/powerpoint/2010/main" val="466304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D7A9D9-3996-B24C-BCB2-C11D73318706}" type="datetimeFigureOut">
              <a:rPr lang="en-US" smtClean="0"/>
              <a:t>10/3/13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577255-7B8E-FF4D-9713-8C0DD6EFD94A}" type="slidenum">
              <a:rPr lang="en-US" smtClean="0"/>
              <a:t>‹#›</a:t>
            </a:fld>
            <a:endParaRPr lang="en-US"/>
          </a:p>
        </p:txBody>
      </p:sp>
    </p:spTree>
    <p:extLst>
      <p:ext uri="{BB962C8B-B14F-4D97-AF65-F5344CB8AC3E}">
        <p14:creationId xmlns:p14="http://schemas.microsoft.com/office/powerpoint/2010/main" val="3626029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D7A9D9-3996-B24C-BCB2-C11D73318706}" type="datetimeFigureOut">
              <a:rPr lang="en-US" smtClean="0"/>
              <a:t>10/3/13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577255-7B8E-FF4D-9713-8C0DD6EFD94A}" type="slidenum">
              <a:rPr lang="en-US" smtClean="0"/>
              <a:t>‹#›</a:t>
            </a:fld>
            <a:endParaRPr lang="en-US"/>
          </a:p>
        </p:txBody>
      </p:sp>
    </p:spTree>
    <p:extLst>
      <p:ext uri="{BB962C8B-B14F-4D97-AF65-F5344CB8AC3E}">
        <p14:creationId xmlns:p14="http://schemas.microsoft.com/office/powerpoint/2010/main" val="657194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D7A9D9-3996-B24C-BCB2-C11D73318706}" type="datetimeFigureOut">
              <a:rPr lang="en-US" smtClean="0"/>
              <a:t>10/3/13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577255-7B8E-FF4D-9713-8C0DD6EFD94A}" type="slidenum">
              <a:rPr lang="en-US" smtClean="0"/>
              <a:t>‹#›</a:t>
            </a:fld>
            <a:endParaRPr lang="en-US"/>
          </a:p>
        </p:txBody>
      </p:sp>
    </p:spTree>
    <p:extLst>
      <p:ext uri="{BB962C8B-B14F-4D97-AF65-F5344CB8AC3E}">
        <p14:creationId xmlns:p14="http://schemas.microsoft.com/office/powerpoint/2010/main" val="2753938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D7A9D9-3996-B24C-BCB2-C11D73318706}" type="datetimeFigureOut">
              <a:rPr lang="en-US" smtClean="0"/>
              <a:t>10/3/13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577255-7B8E-FF4D-9713-8C0DD6EFD94A}" type="slidenum">
              <a:rPr lang="en-US" smtClean="0"/>
              <a:t>‹#›</a:t>
            </a:fld>
            <a:endParaRPr lang="en-US"/>
          </a:p>
        </p:txBody>
      </p:sp>
    </p:spTree>
    <p:extLst>
      <p:ext uri="{BB962C8B-B14F-4D97-AF65-F5344CB8AC3E}">
        <p14:creationId xmlns:p14="http://schemas.microsoft.com/office/powerpoint/2010/main" val="106613293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D7A9D9-3996-B24C-BCB2-C11D73318706}" type="datetimeFigureOut">
              <a:rPr lang="en-US" smtClean="0"/>
              <a:t>10/3/13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577255-7B8E-FF4D-9713-8C0DD6EFD94A}" type="slidenum">
              <a:rPr lang="en-US" smtClean="0"/>
              <a:t>‹#›</a:t>
            </a:fld>
            <a:endParaRPr lang="en-US"/>
          </a:p>
        </p:txBody>
      </p:sp>
    </p:spTree>
    <p:extLst>
      <p:ext uri="{BB962C8B-B14F-4D97-AF65-F5344CB8AC3E}">
        <p14:creationId xmlns:p14="http://schemas.microsoft.com/office/powerpoint/2010/main" val="2082118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3-08-20 at 9.28.11 PM.png"/>
          <p:cNvPicPr>
            <a:picLocks noChangeAspect="1"/>
          </p:cNvPicPr>
          <p:nvPr/>
        </p:nvPicPr>
        <p:blipFill>
          <a:blip r:embed="rId2">
            <a:alphaModFix/>
            <a:extLst>
              <a:ext uri="{28A0092B-C50C-407E-A947-70E740481C1C}">
                <a14:useLocalDpi xmlns:a14="http://schemas.microsoft.com/office/drawing/2010/main" val="0"/>
              </a:ext>
            </a:extLst>
          </a:blip>
          <a:stretch>
            <a:fillRect/>
          </a:stretch>
        </p:blipFill>
        <p:spPr>
          <a:xfrm>
            <a:off x="0" y="-9849"/>
            <a:ext cx="9144000" cy="6851093"/>
          </a:xfrm>
          <a:prstGeom prst="rect">
            <a:avLst/>
          </a:prstGeom>
        </p:spPr>
      </p:pic>
      <p:sp>
        <p:nvSpPr>
          <p:cNvPr id="2" name="Title 1"/>
          <p:cNvSpPr>
            <a:spLocks noGrp="1"/>
          </p:cNvSpPr>
          <p:nvPr>
            <p:ph type="ctrTitle"/>
          </p:nvPr>
        </p:nvSpPr>
        <p:spPr>
          <a:xfrm>
            <a:off x="-500539" y="1713103"/>
            <a:ext cx="7772400" cy="1470025"/>
          </a:xfrm>
        </p:spPr>
        <p:txBody>
          <a:bodyPr/>
          <a:lstStyle/>
          <a:p>
            <a:r>
              <a:rPr lang="en-US" dirty="0" smtClean="0"/>
              <a:t>Geometry- Lesson 1</a:t>
            </a:r>
            <a:endParaRPr lang="en-US" dirty="0"/>
          </a:p>
        </p:txBody>
      </p:sp>
      <p:sp>
        <p:nvSpPr>
          <p:cNvPr id="3" name="Subtitle 2"/>
          <p:cNvSpPr>
            <a:spLocks noGrp="1"/>
          </p:cNvSpPr>
          <p:nvPr>
            <p:ph type="subTitle" idx="1"/>
          </p:nvPr>
        </p:nvSpPr>
        <p:spPr>
          <a:xfrm>
            <a:off x="116963" y="3191658"/>
            <a:ext cx="6400800" cy="1752600"/>
          </a:xfrm>
        </p:spPr>
        <p:txBody>
          <a:bodyPr/>
          <a:lstStyle/>
          <a:p>
            <a:r>
              <a:rPr lang="en-US" dirty="0" smtClean="0"/>
              <a:t>Construct an Equilateral </a:t>
            </a:r>
          </a:p>
          <a:p>
            <a:r>
              <a:rPr lang="en-US" dirty="0" smtClean="0"/>
              <a:t>Triangle</a:t>
            </a:r>
            <a:endParaRPr lang="en-US" dirty="0"/>
          </a:p>
        </p:txBody>
      </p:sp>
    </p:spTree>
    <p:extLst>
      <p:ext uri="{BB962C8B-B14F-4D97-AF65-F5344CB8AC3E}">
        <p14:creationId xmlns:p14="http://schemas.microsoft.com/office/powerpoint/2010/main" val="1280361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Geometry Assumptions Cont’d</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Using </a:t>
            </a:r>
            <a:r>
              <a:rPr lang="en-US" sz="2400" dirty="0"/>
              <a:t>distance, we can also assume that </a:t>
            </a:r>
            <a:r>
              <a:rPr lang="en-US" sz="2400" i="1" dirty="0">
                <a:solidFill>
                  <a:srgbClr val="0000FF"/>
                </a:solidFill>
              </a:rPr>
              <a:t>every line has a coordinate system</a:t>
            </a:r>
            <a:r>
              <a:rPr lang="en-US" sz="2400" dirty="0"/>
              <a:t>, which just means that we can think of any line in the plane as a number line. Here’s how: given a line, 𝑳, pick a point 𝑨 </a:t>
            </a:r>
            <a:r>
              <a:rPr lang="en-US" sz="2400" dirty="0" smtClean="0"/>
              <a:t>on </a:t>
            </a:r>
            <a:r>
              <a:rPr lang="en-US" sz="2400" dirty="0"/>
              <a:t>𝑳 </a:t>
            </a:r>
            <a:r>
              <a:rPr lang="en-US" sz="2400" dirty="0" smtClean="0"/>
              <a:t>to </a:t>
            </a:r>
            <a:r>
              <a:rPr lang="en-US" sz="2400" dirty="0"/>
              <a:t>be “0” and find the two points 𝑩 </a:t>
            </a:r>
            <a:r>
              <a:rPr lang="en-US" sz="2400" dirty="0" smtClean="0"/>
              <a:t>and </a:t>
            </a:r>
            <a:r>
              <a:rPr lang="en-US" sz="2400" dirty="0"/>
              <a:t>𝑪 </a:t>
            </a:r>
            <a:r>
              <a:rPr lang="en-US" sz="2400" dirty="0" smtClean="0"/>
              <a:t>such </a:t>
            </a:r>
            <a:r>
              <a:rPr lang="en-US" sz="2400" dirty="0"/>
              <a:t>that 𝒅𝒊𝒔𝒕</a:t>
            </a:r>
            <a:r>
              <a:rPr lang="en-US" sz="2400" dirty="0" smtClean="0"/>
              <a:t>(𝑨,𝑩)=𝒅𝒊𝒔𝒕(𝑨,𝑪)=𝟏</a:t>
            </a:r>
            <a:r>
              <a:rPr lang="en-US" sz="2400" dirty="0"/>
              <a:t>. Label one of these points to be 1 (say point 𝑩), which means the other point 𝑪 </a:t>
            </a:r>
            <a:r>
              <a:rPr lang="en-US" sz="2400" dirty="0" smtClean="0"/>
              <a:t>corresponds </a:t>
            </a:r>
            <a:r>
              <a:rPr lang="en-US" sz="2400" dirty="0"/>
              <a:t>to -1. Every other point on the line then corresponds to a real number determined by the (positive or negative) distance between 0 and the point. In particular, if after placing a coordinate system on a line, if a point 𝑹 </a:t>
            </a:r>
            <a:r>
              <a:rPr lang="en-US" sz="2400" dirty="0" smtClean="0"/>
              <a:t>corresponds </a:t>
            </a:r>
            <a:r>
              <a:rPr lang="en-US" sz="2400" dirty="0"/>
              <a:t>to the number 𝒓, and a point 𝑺 </a:t>
            </a:r>
            <a:r>
              <a:rPr lang="en-US" sz="2400" dirty="0" smtClean="0"/>
              <a:t>corresponds </a:t>
            </a:r>
            <a:r>
              <a:rPr lang="en-US" sz="2400" dirty="0"/>
              <a:t>to the number 𝒔, then </a:t>
            </a:r>
            <a:r>
              <a:rPr lang="en-US" sz="2400" dirty="0">
                <a:solidFill>
                  <a:srgbClr val="0000FF"/>
                </a:solidFill>
              </a:rPr>
              <a:t>the distance from 𝑹 </a:t>
            </a:r>
            <a:r>
              <a:rPr lang="en-US" sz="2400" dirty="0" smtClean="0">
                <a:solidFill>
                  <a:srgbClr val="0000FF"/>
                </a:solidFill>
              </a:rPr>
              <a:t>to </a:t>
            </a:r>
            <a:r>
              <a:rPr lang="en-US" sz="2400" dirty="0">
                <a:solidFill>
                  <a:srgbClr val="0000FF"/>
                </a:solidFill>
              </a:rPr>
              <a:t>𝑺 </a:t>
            </a:r>
            <a:r>
              <a:rPr lang="en-US" sz="2400" dirty="0" smtClean="0">
                <a:solidFill>
                  <a:srgbClr val="0000FF"/>
                </a:solidFill>
              </a:rPr>
              <a:t>is </a:t>
            </a:r>
            <a:r>
              <a:rPr lang="en-US" sz="2400" dirty="0">
                <a:solidFill>
                  <a:srgbClr val="0000FF"/>
                </a:solidFill>
              </a:rPr>
              <a:t>𝒅𝒊𝒔𝒕</a:t>
            </a:r>
            <a:r>
              <a:rPr lang="en-US" sz="2400" dirty="0" smtClean="0">
                <a:solidFill>
                  <a:srgbClr val="0000FF"/>
                </a:solidFill>
              </a:rPr>
              <a:t>(𝑹,𝑺)=|𝒓</a:t>
            </a:r>
            <a:r>
              <a:rPr lang="en-US" sz="2400" dirty="0">
                <a:solidFill>
                  <a:srgbClr val="0000FF"/>
                </a:solidFill>
              </a:rPr>
              <a:t>−𝒔</a:t>
            </a:r>
            <a:r>
              <a:rPr lang="en-US" sz="2400" dirty="0" smtClean="0">
                <a:solidFill>
                  <a:srgbClr val="0000FF"/>
                </a:solidFill>
              </a:rPr>
              <a:t>|. </a:t>
            </a:r>
            <a:endParaRPr lang="en-US" sz="2400" dirty="0">
              <a:solidFill>
                <a:srgbClr val="0000FF"/>
              </a:solidFill>
            </a:endParaRPr>
          </a:p>
          <a:p>
            <a:pPr marL="0" indent="0">
              <a:buNone/>
            </a:pPr>
            <a:endParaRPr lang="en-US" dirty="0"/>
          </a:p>
        </p:txBody>
      </p:sp>
    </p:spTree>
    <p:extLst>
      <p:ext uri="{BB962C8B-B14F-4D97-AF65-F5344CB8AC3E}">
        <p14:creationId xmlns:p14="http://schemas.microsoft.com/office/powerpoint/2010/main" val="186470833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Vocabulary</a:t>
            </a:r>
            <a:endParaRPr lang="en-US" dirty="0"/>
          </a:p>
        </p:txBody>
      </p:sp>
      <p:sp>
        <p:nvSpPr>
          <p:cNvPr id="3" name="Content Placeholder 2"/>
          <p:cNvSpPr>
            <a:spLocks noGrp="1"/>
          </p:cNvSpPr>
          <p:nvPr>
            <p:ph idx="1"/>
          </p:nvPr>
        </p:nvSpPr>
        <p:spPr>
          <a:xfrm>
            <a:off x="457200" y="2584571"/>
            <a:ext cx="8387782" cy="3593558"/>
          </a:xfrm>
        </p:spPr>
        <p:txBody>
          <a:bodyPr>
            <a:noAutofit/>
          </a:bodyPr>
          <a:lstStyle/>
          <a:p>
            <a:pPr marL="0" indent="0">
              <a:buNone/>
            </a:pPr>
            <a:r>
              <a:rPr lang="en-US" sz="2100" dirty="0" smtClean="0"/>
              <a:t>The </a:t>
            </a:r>
            <a:r>
              <a:rPr lang="en-US" sz="2100" dirty="0"/>
              <a:t>two most basic types of instructions are the following: </a:t>
            </a:r>
            <a:endParaRPr lang="en-US" sz="2100" dirty="0" smtClean="0"/>
          </a:p>
          <a:p>
            <a:pPr marL="0" indent="0">
              <a:buNone/>
            </a:pPr>
            <a:endParaRPr lang="en-US" sz="2100" dirty="0"/>
          </a:p>
          <a:p>
            <a:pPr marL="514350" indent="-514350">
              <a:buFont typeface="+mj-lt"/>
              <a:buAutoNum type="arabicPeriod"/>
            </a:pPr>
            <a:r>
              <a:rPr lang="en-US" sz="2100" dirty="0" smtClean="0"/>
              <a:t>Given </a:t>
            </a:r>
            <a:r>
              <a:rPr lang="en-US" sz="2100" dirty="0"/>
              <a:t>any two points 𝑨 </a:t>
            </a:r>
            <a:r>
              <a:rPr lang="en-US" sz="2100" dirty="0" smtClean="0"/>
              <a:t>and </a:t>
            </a:r>
            <a:r>
              <a:rPr lang="en-US" sz="2100" dirty="0"/>
              <a:t>𝑩, a ruler can be used to draw the </a:t>
            </a:r>
            <a:r>
              <a:rPr lang="en-US" sz="2100"/>
              <a:t>line </a:t>
            </a:r>
            <a:r>
              <a:rPr lang="en-US" sz="2100" smtClean="0"/>
              <a:t>𝑨𝑩 </a:t>
            </a:r>
            <a:r>
              <a:rPr lang="en-US" sz="2100" dirty="0" smtClean="0"/>
              <a:t>or </a:t>
            </a:r>
            <a:r>
              <a:rPr lang="en-US" sz="2100" dirty="0"/>
              <a:t>segment 𝑨𝑩. (Abbreviation: Draw 𝑨𝑩.) </a:t>
            </a:r>
          </a:p>
          <a:p>
            <a:pPr marL="514350" indent="-514350">
              <a:buFont typeface="+mj-lt"/>
              <a:buAutoNum type="arabicPeriod"/>
            </a:pPr>
            <a:r>
              <a:rPr lang="en-US" sz="2100" dirty="0" smtClean="0"/>
              <a:t>Given </a:t>
            </a:r>
            <a:r>
              <a:rPr lang="en-US" sz="2100" dirty="0"/>
              <a:t>any two points 𝑪 and 𝑩, use a compass to draw the circle that has center at 𝑪 that passes through 𝑩. (Abbreviation: Draw circle: center </a:t>
            </a:r>
            <a:r>
              <a:rPr lang="en-US" sz="2100" dirty="0" smtClean="0"/>
              <a:t>𝑪, </a:t>
            </a:r>
            <a:r>
              <a:rPr lang="en-US" sz="2100" dirty="0"/>
              <a:t>radius 𝑪𝑩.) </a:t>
            </a:r>
            <a:endParaRPr lang="en-US" sz="2100" dirty="0" smtClean="0"/>
          </a:p>
          <a:p>
            <a:pPr marL="514350" indent="-514350">
              <a:buFont typeface="+mj-lt"/>
              <a:buAutoNum type="arabicPeriod"/>
            </a:pPr>
            <a:endParaRPr lang="en-US" sz="2100" dirty="0"/>
          </a:p>
          <a:p>
            <a:pPr marL="0" indent="0">
              <a:buNone/>
            </a:pPr>
            <a:r>
              <a:rPr lang="en-US" sz="2100" dirty="0"/>
              <a:t>Constructions also include steps in which the points where lines or circles intersect are selected </a:t>
            </a:r>
            <a:r>
              <a:rPr lang="en-US" sz="2100" dirty="0" smtClean="0"/>
              <a:t>and labeled. (Abbreviation: Mark the point of intersection of the lines 𝑨𝑩 and </a:t>
            </a:r>
            <a:r>
              <a:rPr lang="en-US" sz="2100" dirty="0"/>
              <a:t>𝑷𝑸 </a:t>
            </a:r>
            <a:r>
              <a:rPr lang="en-US" sz="2100" dirty="0" smtClean="0"/>
              <a:t>by </a:t>
            </a:r>
            <a:r>
              <a:rPr lang="en-US" sz="2100" dirty="0"/>
              <a:t>𝑿, etc.) </a:t>
            </a:r>
          </a:p>
        </p:txBody>
      </p:sp>
      <p:sp>
        <p:nvSpPr>
          <p:cNvPr id="4" name="TextBox 3"/>
          <p:cNvSpPr txBox="1"/>
          <p:nvPr/>
        </p:nvSpPr>
        <p:spPr>
          <a:xfrm>
            <a:off x="457200" y="1285339"/>
            <a:ext cx="8229600" cy="1261884"/>
          </a:xfrm>
          <a:prstGeom prst="rect">
            <a:avLst/>
          </a:prstGeom>
          <a:noFill/>
          <a:ln w="28575" cmpd="sng">
            <a:solidFill>
              <a:schemeClr val="tx1"/>
            </a:solidFill>
          </a:ln>
        </p:spPr>
        <p:txBody>
          <a:bodyPr wrap="square" rtlCol="0">
            <a:spAutoFit/>
          </a:bodyPr>
          <a:lstStyle/>
          <a:p>
            <a:r>
              <a:rPr lang="en-US" sz="2800" b="1" dirty="0">
                <a:solidFill>
                  <a:srgbClr val="0000FF"/>
                </a:solidFill>
              </a:rPr>
              <a:t>Geometric Construction: </a:t>
            </a:r>
            <a:r>
              <a:rPr lang="en-US" sz="2400" dirty="0"/>
              <a:t>A </a:t>
            </a:r>
            <a:r>
              <a:rPr lang="en-US" sz="2400" i="1" dirty="0">
                <a:solidFill>
                  <a:srgbClr val="0000FF"/>
                </a:solidFill>
              </a:rPr>
              <a:t>geometric construction </a:t>
            </a:r>
            <a:r>
              <a:rPr lang="en-US" sz="2400" dirty="0"/>
              <a:t>is a set of instructions for drawing points, lines, circles, and figures in the plane. </a:t>
            </a:r>
          </a:p>
        </p:txBody>
      </p:sp>
    </p:spTree>
    <p:extLst>
      <p:ext uri="{BB962C8B-B14F-4D97-AF65-F5344CB8AC3E}">
        <p14:creationId xmlns:p14="http://schemas.microsoft.com/office/powerpoint/2010/main" val="181200459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Vocabulary</a:t>
            </a:r>
            <a:endParaRPr lang="en-US" dirty="0"/>
          </a:p>
        </p:txBody>
      </p:sp>
      <p:sp>
        <p:nvSpPr>
          <p:cNvPr id="3" name="Content Placeholder 2"/>
          <p:cNvSpPr>
            <a:spLocks noGrp="1"/>
          </p:cNvSpPr>
          <p:nvPr>
            <p:ph idx="1"/>
          </p:nvPr>
        </p:nvSpPr>
        <p:spPr>
          <a:xfrm>
            <a:off x="457200" y="1236840"/>
            <a:ext cx="8229600" cy="5482708"/>
          </a:xfrm>
        </p:spPr>
        <p:txBody>
          <a:bodyPr>
            <a:normAutofit/>
          </a:bodyPr>
          <a:lstStyle/>
          <a:p>
            <a:pPr marL="0" indent="0">
              <a:buNone/>
            </a:pPr>
            <a:r>
              <a:rPr lang="en-US" sz="2800" b="1" dirty="0">
                <a:solidFill>
                  <a:srgbClr val="0000FF"/>
                </a:solidFill>
              </a:rPr>
              <a:t>Figure: </a:t>
            </a:r>
            <a:r>
              <a:rPr lang="en-US" sz="2400" dirty="0"/>
              <a:t>A (two-dimensional) </a:t>
            </a:r>
            <a:r>
              <a:rPr lang="en-US" sz="2400" i="1" dirty="0">
                <a:solidFill>
                  <a:srgbClr val="0000FF"/>
                </a:solidFill>
              </a:rPr>
              <a:t>figure</a:t>
            </a:r>
            <a:r>
              <a:rPr lang="en-US" sz="2400" i="1" dirty="0"/>
              <a:t> </a:t>
            </a:r>
            <a:r>
              <a:rPr lang="en-US" sz="2400" dirty="0"/>
              <a:t>is a set of points in a plane. </a:t>
            </a:r>
            <a:endParaRPr lang="en-US" sz="2000" dirty="0"/>
          </a:p>
          <a:p>
            <a:r>
              <a:rPr lang="en-US" sz="2100" dirty="0"/>
              <a:t>Usually the term figure refers to certain common shapes like triangle, square, rectangle, etc. But the definition is broad enough to include any set of points, so a triangle with a line segment sticking out of it is also a figure. </a:t>
            </a:r>
            <a:endParaRPr lang="en-US" sz="2100" dirty="0" smtClean="0"/>
          </a:p>
          <a:p>
            <a:endParaRPr lang="en-US" sz="2000" dirty="0"/>
          </a:p>
          <a:p>
            <a:pPr marL="0" indent="0">
              <a:buNone/>
            </a:pPr>
            <a:r>
              <a:rPr lang="en-US" sz="2800" b="1" dirty="0">
                <a:solidFill>
                  <a:srgbClr val="0000FF"/>
                </a:solidFill>
              </a:rPr>
              <a:t>Equilateral Triangle: </a:t>
            </a:r>
            <a:r>
              <a:rPr lang="en-US" sz="2400" dirty="0"/>
              <a:t>An </a:t>
            </a:r>
            <a:r>
              <a:rPr lang="en-US" sz="2400" i="1" dirty="0">
                <a:solidFill>
                  <a:srgbClr val="0000FF"/>
                </a:solidFill>
              </a:rPr>
              <a:t>equilateral triangle </a:t>
            </a:r>
            <a:r>
              <a:rPr lang="en-US" sz="2400" dirty="0"/>
              <a:t>is a triangle with all sides of equal length. </a:t>
            </a:r>
            <a:endParaRPr lang="en-US" sz="2400" dirty="0" smtClean="0"/>
          </a:p>
          <a:p>
            <a:pPr marL="0" indent="0">
              <a:buNone/>
            </a:pPr>
            <a:endParaRPr lang="en-US" sz="2400" dirty="0"/>
          </a:p>
          <a:p>
            <a:pPr marL="0" indent="0">
              <a:buNone/>
            </a:pPr>
            <a:r>
              <a:rPr lang="en-US" sz="2800" b="1" dirty="0">
                <a:solidFill>
                  <a:srgbClr val="0000FF"/>
                </a:solidFill>
              </a:rPr>
              <a:t>Collinear: </a:t>
            </a:r>
            <a:r>
              <a:rPr lang="en-US" sz="2400" dirty="0"/>
              <a:t>Three or more points are </a:t>
            </a:r>
            <a:r>
              <a:rPr lang="en-US" sz="2400" i="1" dirty="0">
                <a:solidFill>
                  <a:srgbClr val="0000FF"/>
                </a:solidFill>
              </a:rPr>
              <a:t>collinear</a:t>
            </a:r>
            <a:r>
              <a:rPr lang="en-US" sz="2400" dirty="0">
                <a:solidFill>
                  <a:srgbClr val="0000FF"/>
                </a:solidFill>
              </a:rPr>
              <a:t> </a:t>
            </a:r>
            <a:r>
              <a:rPr lang="en-US" sz="2400" dirty="0"/>
              <a:t>if there is a line containing all of the points; otherwise, the points are non-collinear. </a:t>
            </a:r>
          </a:p>
        </p:txBody>
      </p:sp>
    </p:spTree>
    <p:extLst>
      <p:ext uri="{BB962C8B-B14F-4D97-AF65-F5344CB8AC3E}">
        <p14:creationId xmlns:p14="http://schemas.microsoft.com/office/powerpoint/2010/main" val="79324192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4771" y="177994"/>
            <a:ext cx="8229600" cy="1505585"/>
          </a:xfrm>
        </p:spPr>
        <p:txBody>
          <a:bodyPr/>
          <a:lstStyle/>
          <a:p>
            <a:pPr marL="0" indent="0">
              <a:buNone/>
            </a:pPr>
            <a:r>
              <a:rPr lang="en-US" sz="2800" b="1" dirty="0">
                <a:solidFill>
                  <a:srgbClr val="0000FF"/>
                </a:solidFill>
              </a:rPr>
              <a:t>Length of a Segment: </a:t>
            </a:r>
            <a:r>
              <a:rPr lang="en-US" sz="2400" dirty="0"/>
              <a:t>The </a:t>
            </a:r>
            <a:r>
              <a:rPr lang="en-US" sz="2400" i="1" dirty="0">
                <a:solidFill>
                  <a:srgbClr val="0000FF"/>
                </a:solidFill>
              </a:rPr>
              <a:t>length of the segment </a:t>
            </a:r>
            <a:r>
              <a:rPr lang="en-US" sz="2400" dirty="0"/>
              <a:t>𝑨𝑩 is the distance from 𝑨 to 𝑩 and is denoted |𝑨𝑩| or 𝑨𝑩. Thus, 𝑨𝑩=𝒅𝒊𝒔𝒕(𝑨,𝑩). </a:t>
            </a:r>
          </a:p>
        </p:txBody>
      </p:sp>
      <p:sp>
        <p:nvSpPr>
          <p:cNvPr id="4" name="TextBox 3"/>
          <p:cNvSpPr txBox="1"/>
          <p:nvPr/>
        </p:nvSpPr>
        <p:spPr>
          <a:xfrm>
            <a:off x="73831" y="1645654"/>
            <a:ext cx="3514921" cy="461665"/>
          </a:xfrm>
          <a:prstGeom prst="rect">
            <a:avLst/>
          </a:prstGeom>
          <a:noFill/>
        </p:spPr>
        <p:txBody>
          <a:bodyPr wrap="square" rtlCol="0">
            <a:spAutoFit/>
          </a:bodyPr>
          <a:lstStyle/>
          <a:p>
            <a:r>
              <a:rPr lang="en-US" sz="2400" b="1" dirty="0" smtClean="0"/>
              <a:t>AB Notations: </a:t>
            </a:r>
            <a:endParaRPr lang="en-US" sz="2400" b="1" dirty="0"/>
          </a:p>
        </p:txBody>
      </p:sp>
      <p:sp>
        <p:nvSpPr>
          <p:cNvPr id="5" name="TextBox 4"/>
          <p:cNvSpPr txBox="1"/>
          <p:nvPr/>
        </p:nvSpPr>
        <p:spPr>
          <a:xfrm>
            <a:off x="294771" y="1876487"/>
            <a:ext cx="8830217" cy="4801315"/>
          </a:xfrm>
          <a:prstGeom prst="rect">
            <a:avLst/>
          </a:prstGeom>
          <a:noFill/>
        </p:spPr>
        <p:txBody>
          <a:bodyPr wrap="square" rtlCol="0">
            <a:spAutoFit/>
          </a:bodyPr>
          <a:lstStyle/>
          <a:p>
            <a:endParaRPr lang="en-US" dirty="0">
              <a:latin typeface="Wingdings"/>
            </a:endParaRPr>
          </a:p>
          <a:p>
            <a:r>
              <a:rPr lang="en-US" dirty="0">
                <a:latin typeface="Wingdings"/>
              </a:rPr>
              <a:t> </a:t>
            </a:r>
            <a:r>
              <a:rPr lang="en-US" dirty="0" smtClean="0"/>
              <a:t>The </a:t>
            </a:r>
            <a:r>
              <a:rPr lang="en-US" dirty="0"/>
              <a:t>line 𝑨𝑩 </a:t>
            </a:r>
            <a:r>
              <a:rPr lang="en-US" dirty="0" smtClean="0"/>
              <a:t>			 intersects…𝑨𝑩 refers </a:t>
            </a:r>
            <a:r>
              <a:rPr lang="en-US" dirty="0"/>
              <a:t>to a line. </a:t>
            </a:r>
          </a:p>
          <a:p>
            <a:r>
              <a:rPr lang="en-US" dirty="0">
                <a:latin typeface="Wingdings"/>
              </a:rPr>
              <a:t> </a:t>
            </a:r>
            <a:r>
              <a:rPr lang="en-US" dirty="0" smtClean="0"/>
              <a:t>𝑨𝑩+𝑩𝑪=𝑨𝑪			 Only </a:t>
            </a:r>
            <a:r>
              <a:rPr lang="en-US" dirty="0"/>
              <a:t>numbers can be added, so 𝑨𝑩 </a:t>
            </a:r>
            <a:r>
              <a:rPr lang="en-US" dirty="0" smtClean="0"/>
              <a:t>is </a:t>
            </a:r>
            <a:r>
              <a:rPr lang="en-US" dirty="0"/>
              <a:t>a length or distance. </a:t>
            </a:r>
          </a:p>
          <a:p>
            <a:r>
              <a:rPr lang="en-US" dirty="0">
                <a:latin typeface="Wingdings"/>
              </a:rPr>
              <a:t> </a:t>
            </a:r>
            <a:r>
              <a:rPr lang="en-US" dirty="0" smtClean="0"/>
              <a:t>Find </a:t>
            </a:r>
            <a:r>
              <a:rPr lang="en-US" dirty="0"/>
              <a:t>𝑨𝑩 </a:t>
            </a:r>
            <a:r>
              <a:rPr lang="en-US" dirty="0" smtClean="0"/>
              <a:t>				 so </a:t>
            </a:r>
            <a:r>
              <a:rPr lang="en-US" dirty="0"/>
              <a:t>that 𝑨𝑩∥𝑪𝑫. Only figures can be parallel, so 𝑨𝑩 </a:t>
            </a:r>
            <a:r>
              <a:rPr lang="en-US" dirty="0" smtClean="0"/>
              <a:t>is </a:t>
            </a:r>
            <a:r>
              <a:rPr lang="en-US" dirty="0"/>
              <a:t>a line </a:t>
            </a:r>
            <a:r>
              <a:rPr lang="en-US" dirty="0" smtClean="0"/>
              <a:t>						or </a:t>
            </a:r>
            <a:r>
              <a:rPr lang="en-US" dirty="0"/>
              <a:t>segment. </a:t>
            </a:r>
          </a:p>
          <a:p>
            <a:pPr marL="285750" indent="-285750">
              <a:buFont typeface="Wingdings" charset="0"/>
              <a:buChar char="§"/>
            </a:pPr>
            <a:r>
              <a:rPr lang="en-US" dirty="0" smtClean="0"/>
              <a:t>𝑨𝑩=𝟔.</a:t>
            </a:r>
            <a:r>
              <a:rPr lang="en-US" dirty="0"/>
              <a:t> </a:t>
            </a:r>
            <a:r>
              <a:rPr lang="en-US" dirty="0" smtClean="0"/>
              <a:t>				𝑨𝑩 refers </a:t>
            </a:r>
            <a:r>
              <a:rPr lang="en-US" dirty="0"/>
              <a:t>to the length of the segment AB or the distance from </a:t>
            </a:r>
            <a:r>
              <a:rPr lang="en-US" dirty="0" smtClean="0"/>
              <a:t>						𝑨 to </a:t>
            </a:r>
            <a:r>
              <a:rPr lang="en-US" dirty="0"/>
              <a:t>𝑩</a:t>
            </a:r>
            <a:r>
              <a:rPr lang="en-US" dirty="0" smtClean="0"/>
              <a:t>.</a:t>
            </a:r>
          </a:p>
          <a:p>
            <a:r>
              <a:rPr lang="en-US" dirty="0" smtClean="0"/>
              <a:t> </a:t>
            </a:r>
            <a:endParaRPr lang="en-US" dirty="0"/>
          </a:p>
          <a:p>
            <a:r>
              <a:rPr lang="en-US" dirty="0"/>
              <a:t>When the context is not clear or formality is important, you should use the standard notations for segments, lines, rays, distances, and lengths: </a:t>
            </a:r>
            <a:endParaRPr lang="en-US" dirty="0" smtClean="0"/>
          </a:p>
          <a:p>
            <a:endParaRPr lang="en-US" dirty="0"/>
          </a:p>
          <a:p>
            <a:r>
              <a:rPr lang="en-US" dirty="0">
                <a:latin typeface="Wingdings"/>
              </a:rPr>
              <a:t> </a:t>
            </a:r>
            <a:r>
              <a:rPr lang="en-US" dirty="0" smtClean="0"/>
              <a:t>A </a:t>
            </a:r>
            <a:r>
              <a:rPr lang="en-US" dirty="0"/>
              <a:t>ray with vertex 𝑨 </a:t>
            </a:r>
            <a:r>
              <a:rPr lang="en-US" dirty="0" smtClean="0"/>
              <a:t>that </a:t>
            </a:r>
            <a:r>
              <a:rPr lang="en-US" dirty="0"/>
              <a:t>contains the point 𝑩: </a:t>
            </a:r>
            <a:r>
              <a:rPr lang="en-US" dirty="0" smtClean="0"/>
              <a:t>		𝑨𝑩</a:t>
            </a:r>
            <a:r>
              <a:rPr lang="en-US" baseline="30000" dirty="0" smtClean="0"/>
              <a:t>--&gt; </a:t>
            </a:r>
            <a:r>
              <a:rPr lang="en-US" dirty="0" smtClean="0"/>
              <a:t>. </a:t>
            </a:r>
            <a:endParaRPr lang="en-US" dirty="0"/>
          </a:p>
          <a:p>
            <a:r>
              <a:rPr lang="en-US" dirty="0">
                <a:latin typeface="Wingdings"/>
              </a:rPr>
              <a:t> </a:t>
            </a:r>
            <a:r>
              <a:rPr lang="en-US" dirty="0" smtClean="0"/>
              <a:t>A </a:t>
            </a:r>
            <a:r>
              <a:rPr lang="en-US" dirty="0"/>
              <a:t>line that contains points 𝑨 </a:t>
            </a:r>
            <a:r>
              <a:rPr lang="en-US" dirty="0" smtClean="0"/>
              <a:t>and </a:t>
            </a:r>
            <a:r>
              <a:rPr lang="en-US" dirty="0"/>
              <a:t>𝑩: </a:t>
            </a:r>
            <a:r>
              <a:rPr lang="en-US" dirty="0" smtClean="0"/>
              <a:t>				𝑨𝑩⃡ or </a:t>
            </a:r>
            <a:r>
              <a:rPr lang="en-US" dirty="0"/>
              <a:t>𝑳</a:t>
            </a:r>
            <a:r>
              <a:rPr lang="en-US" baseline="-25000" dirty="0"/>
              <a:t>𝑨𝑩</a:t>
            </a:r>
            <a:r>
              <a:rPr lang="en-US" dirty="0"/>
              <a:t>. </a:t>
            </a:r>
          </a:p>
          <a:p>
            <a:r>
              <a:rPr lang="en-US" dirty="0">
                <a:latin typeface="Wingdings"/>
              </a:rPr>
              <a:t> </a:t>
            </a:r>
            <a:r>
              <a:rPr lang="en-US" dirty="0" smtClean="0"/>
              <a:t>A </a:t>
            </a:r>
            <a:r>
              <a:rPr lang="en-US" dirty="0"/>
              <a:t>segment with endpoints 𝑨 </a:t>
            </a:r>
            <a:r>
              <a:rPr lang="en-US" dirty="0" smtClean="0"/>
              <a:t>and </a:t>
            </a:r>
            <a:r>
              <a:rPr lang="en-US" dirty="0"/>
              <a:t>𝑩: </a:t>
            </a:r>
            <a:r>
              <a:rPr lang="en-US" dirty="0" smtClean="0"/>
              <a:t>				𝑨𝑩. </a:t>
            </a:r>
            <a:endParaRPr lang="en-US" dirty="0"/>
          </a:p>
          <a:p>
            <a:r>
              <a:rPr lang="en-US" dirty="0">
                <a:latin typeface="Wingdings"/>
              </a:rPr>
              <a:t> </a:t>
            </a:r>
            <a:r>
              <a:rPr lang="en-US" dirty="0" smtClean="0"/>
              <a:t>The </a:t>
            </a:r>
            <a:r>
              <a:rPr lang="en-US" dirty="0"/>
              <a:t>length of segment 𝑨𝑩: </a:t>
            </a:r>
            <a:r>
              <a:rPr lang="en-US" dirty="0" smtClean="0"/>
              <a:t>						|𝑨𝑩|. </a:t>
            </a:r>
            <a:endParaRPr lang="en-US" dirty="0"/>
          </a:p>
          <a:p>
            <a:r>
              <a:rPr lang="en-US" dirty="0">
                <a:latin typeface="Wingdings"/>
              </a:rPr>
              <a:t> </a:t>
            </a:r>
            <a:r>
              <a:rPr lang="en-US" dirty="0" smtClean="0"/>
              <a:t>The </a:t>
            </a:r>
            <a:r>
              <a:rPr lang="en-US" dirty="0"/>
              <a:t>distance from 𝑨 </a:t>
            </a:r>
            <a:r>
              <a:rPr lang="en-US" dirty="0" smtClean="0"/>
              <a:t>to </a:t>
            </a:r>
            <a:r>
              <a:rPr lang="en-US" dirty="0"/>
              <a:t>𝑩: </a:t>
            </a:r>
            <a:r>
              <a:rPr lang="en-US" dirty="0" smtClean="0"/>
              <a:t>						𝒅𝒊𝒔𝒕(𝑨,𝑩). </a:t>
            </a:r>
            <a:endParaRPr lang="en-US" dirty="0"/>
          </a:p>
          <a:p>
            <a:endParaRPr lang="en-US" dirty="0"/>
          </a:p>
        </p:txBody>
      </p:sp>
      <p:cxnSp>
        <p:nvCxnSpPr>
          <p:cNvPr id="8" name="Straight Connector 7"/>
          <p:cNvCxnSpPr/>
          <p:nvPr/>
        </p:nvCxnSpPr>
        <p:spPr>
          <a:xfrm>
            <a:off x="2864652" y="5803917"/>
            <a:ext cx="295325" cy="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5881705" y="5513270"/>
            <a:ext cx="295325" cy="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6974407" y="276813"/>
            <a:ext cx="305354" cy="0"/>
          </a:xfrm>
          <a:prstGeom prst="line">
            <a:avLst/>
          </a:prstGeom>
          <a:ln w="22225">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7741057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a:t>
            </a:r>
            <a:endParaRPr lang="en-US" dirty="0"/>
          </a:p>
        </p:txBody>
      </p:sp>
      <p:sp>
        <p:nvSpPr>
          <p:cNvPr id="3" name="Content Placeholder 2"/>
          <p:cNvSpPr>
            <a:spLocks noGrp="1"/>
          </p:cNvSpPr>
          <p:nvPr>
            <p:ph idx="1"/>
          </p:nvPr>
        </p:nvSpPr>
        <p:spPr/>
        <p:txBody>
          <a:bodyPr/>
          <a:lstStyle/>
          <a:p>
            <a:r>
              <a:rPr lang="en-US" dirty="0" smtClean="0"/>
              <a:t>Problem Set</a:t>
            </a:r>
          </a:p>
          <a:p>
            <a:endParaRPr lang="en-US" dirty="0"/>
          </a:p>
          <a:p>
            <a:pPr marL="0" indent="0">
              <a:buNone/>
            </a:pPr>
            <a:r>
              <a:rPr lang="en-US" dirty="0" smtClean="0">
                <a:solidFill>
                  <a:srgbClr val="FF0000"/>
                </a:solidFill>
              </a:rPr>
              <a:t>Goal: To write a coherent set of steps on how to make an equilateral triangle</a:t>
            </a:r>
            <a:endParaRPr lang="en-US" dirty="0">
              <a:solidFill>
                <a:srgbClr val="FF0000"/>
              </a:solidFill>
            </a:endParaRPr>
          </a:p>
        </p:txBody>
      </p:sp>
    </p:spTree>
    <p:extLst>
      <p:ext uri="{BB962C8B-B14F-4D97-AF65-F5344CB8AC3E}">
        <p14:creationId xmlns:p14="http://schemas.microsoft.com/office/powerpoint/2010/main" val="1480235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Exit Ticket</a:t>
            </a:r>
            <a:endParaRPr lang="en-US" dirty="0"/>
          </a:p>
        </p:txBody>
      </p:sp>
      <p:sp>
        <p:nvSpPr>
          <p:cNvPr id="3" name="Content Placeholder 2"/>
          <p:cNvSpPr>
            <a:spLocks noGrp="1"/>
          </p:cNvSpPr>
          <p:nvPr>
            <p:ph idx="1"/>
          </p:nvPr>
        </p:nvSpPr>
        <p:spPr/>
        <p:txBody>
          <a:bodyPr/>
          <a:lstStyle/>
          <a:p>
            <a:r>
              <a:rPr lang="en-US" dirty="0"/>
              <a:t>We saw two different scenarios where we used the construction of an equilateral triangle to help determine a needed location (i.e., the friends playing catch in the park and the sitting cats). Can you think of another scenario where the construction of an equilateral triangle might be useful? Articulate how you would find the needed location using an equilateral triangle. </a:t>
            </a:r>
          </a:p>
        </p:txBody>
      </p:sp>
    </p:spTree>
    <p:extLst>
      <p:ext uri="{BB962C8B-B14F-4D97-AF65-F5344CB8AC3E}">
        <p14:creationId xmlns:p14="http://schemas.microsoft.com/office/powerpoint/2010/main" val="3613408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Essential Question</a:t>
            </a:r>
            <a:endParaRPr lang="en-US" dirty="0"/>
          </a:p>
        </p:txBody>
      </p:sp>
      <p:sp>
        <p:nvSpPr>
          <p:cNvPr id="3" name="Content Placeholder 2"/>
          <p:cNvSpPr>
            <a:spLocks noGrp="1"/>
          </p:cNvSpPr>
          <p:nvPr>
            <p:ph idx="1"/>
          </p:nvPr>
        </p:nvSpPr>
        <p:spPr/>
        <p:txBody>
          <a:bodyPr/>
          <a:lstStyle/>
          <a:p>
            <a:r>
              <a:rPr lang="en-US" dirty="0" smtClean="0"/>
              <a:t>Students will learn how to construct an equilateral triangle and communicate mathematic ideas effectively and efficiently.</a:t>
            </a:r>
            <a:endParaRPr lang="en-US" dirty="0"/>
          </a:p>
        </p:txBody>
      </p:sp>
    </p:spTree>
    <p:extLst>
      <p:ext uri="{BB962C8B-B14F-4D97-AF65-F5344CB8AC3E}">
        <p14:creationId xmlns:p14="http://schemas.microsoft.com/office/powerpoint/2010/main" val="404715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Opening Exercise (10 min)</a:t>
            </a:r>
            <a:endParaRPr lang="en-US" dirty="0"/>
          </a:p>
        </p:txBody>
      </p:sp>
      <p:pic>
        <p:nvPicPr>
          <p:cNvPr id="4" name="Content Placeholder 3"/>
          <p:cNvPicPr>
            <a:picLocks noGrp="1" noChangeAspect="1"/>
          </p:cNvPicPr>
          <p:nvPr>
            <p:ph idx="1"/>
          </p:nvPr>
        </p:nvPicPr>
        <p:blipFill>
          <a:blip r:embed="rId2"/>
          <a:srcRect t="-28599" b="-28599"/>
          <a:stretch>
            <a:fillRect/>
          </a:stretch>
        </p:blipFill>
        <p:spPr>
          <a:xfrm>
            <a:off x="457200" y="2268758"/>
            <a:ext cx="8707895" cy="4789007"/>
          </a:xfrm>
        </p:spPr>
      </p:pic>
      <p:sp>
        <p:nvSpPr>
          <p:cNvPr id="5" name="TextBox 4"/>
          <p:cNvSpPr txBox="1"/>
          <p:nvPr/>
        </p:nvSpPr>
        <p:spPr>
          <a:xfrm>
            <a:off x="457200" y="1698002"/>
            <a:ext cx="8229599" cy="1200329"/>
          </a:xfrm>
          <a:prstGeom prst="rect">
            <a:avLst/>
          </a:prstGeom>
          <a:noFill/>
        </p:spPr>
        <p:txBody>
          <a:bodyPr wrap="square" rtlCol="0">
            <a:spAutoFit/>
          </a:bodyPr>
          <a:lstStyle/>
          <a:p>
            <a:r>
              <a:rPr lang="en-US" dirty="0"/>
              <a:t>Joe and Marty are in the park playing catch. Tony joins them, and the boys want to stand so that the distance between any two of them is the same. Where do they stand? </a:t>
            </a:r>
          </a:p>
          <a:p>
            <a:r>
              <a:rPr lang="en-US" dirty="0"/>
              <a:t>How do they figure this out precisely? What tool or tools could they use? </a:t>
            </a:r>
          </a:p>
        </p:txBody>
      </p:sp>
      <p:sp>
        <p:nvSpPr>
          <p:cNvPr id="6" name="TextBox 5"/>
          <p:cNvSpPr txBox="1"/>
          <p:nvPr/>
        </p:nvSpPr>
        <p:spPr>
          <a:xfrm>
            <a:off x="1070308" y="3810632"/>
            <a:ext cx="1398536" cy="369332"/>
          </a:xfrm>
          <a:prstGeom prst="rect">
            <a:avLst/>
          </a:prstGeom>
          <a:noFill/>
        </p:spPr>
        <p:txBody>
          <a:bodyPr wrap="square" rtlCol="0">
            <a:spAutoFit/>
          </a:bodyPr>
          <a:lstStyle/>
          <a:p>
            <a:r>
              <a:rPr lang="en-US" dirty="0" smtClean="0">
                <a:solidFill>
                  <a:srgbClr val="FF0000"/>
                </a:solidFill>
              </a:rPr>
              <a:t>Segment</a:t>
            </a:r>
            <a:endParaRPr lang="en-US" dirty="0">
              <a:solidFill>
                <a:srgbClr val="FF0000"/>
              </a:solidFill>
            </a:endParaRPr>
          </a:p>
        </p:txBody>
      </p:sp>
      <p:sp>
        <p:nvSpPr>
          <p:cNvPr id="7" name="TextBox 6"/>
          <p:cNvSpPr txBox="1"/>
          <p:nvPr/>
        </p:nvSpPr>
        <p:spPr>
          <a:xfrm>
            <a:off x="1369995" y="4465342"/>
            <a:ext cx="1098849" cy="369332"/>
          </a:xfrm>
          <a:prstGeom prst="rect">
            <a:avLst/>
          </a:prstGeom>
          <a:noFill/>
        </p:spPr>
        <p:txBody>
          <a:bodyPr wrap="square" rtlCol="0">
            <a:spAutoFit/>
          </a:bodyPr>
          <a:lstStyle/>
          <a:p>
            <a:r>
              <a:rPr lang="en-US" dirty="0" smtClean="0">
                <a:solidFill>
                  <a:srgbClr val="FF0000"/>
                </a:solidFill>
              </a:rPr>
              <a:t>Radius</a:t>
            </a:r>
            <a:endParaRPr lang="en-US" dirty="0">
              <a:solidFill>
                <a:srgbClr val="FF0000"/>
              </a:solidFill>
            </a:endParaRPr>
          </a:p>
        </p:txBody>
      </p:sp>
      <p:sp>
        <p:nvSpPr>
          <p:cNvPr id="8" name="TextBox 7"/>
          <p:cNvSpPr txBox="1"/>
          <p:nvPr/>
        </p:nvSpPr>
        <p:spPr>
          <a:xfrm>
            <a:off x="1298640" y="5123372"/>
            <a:ext cx="1170204" cy="369332"/>
          </a:xfrm>
          <a:prstGeom prst="rect">
            <a:avLst/>
          </a:prstGeom>
          <a:noFill/>
        </p:spPr>
        <p:txBody>
          <a:bodyPr wrap="square" rtlCol="0">
            <a:spAutoFit/>
          </a:bodyPr>
          <a:lstStyle/>
          <a:p>
            <a:r>
              <a:rPr lang="en-US" dirty="0" smtClean="0">
                <a:solidFill>
                  <a:srgbClr val="FF0000"/>
                </a:solidFill>
              </a:rPr>
              <a:t>Circle</a:t>
            </a:r>
            <a:endParaRPr lang="en-US" dirty="0">
              <a:solidFill>
                <a:srgbClr val="FF0000"/>
              </a:solidFill>
            </a:endParaRPr>
          </a:p>
        </p:txBody>
      </p:sp>
    </p:spTree>
    <p:extLst>
      <p:ext uri="{BB962C8B-B14F-4D97-AF65-F5344CB8AC3E}">
        <p14:creationId xmlns:p14="http://schemas.microsoft.com/office/powerpoint/2010/main" val="415396223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ssolv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ssolv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a:srcRect l="-11401" r="-11401"/>
          <a:stretch>
            <a:fillRect/>
          </a:stretch>
        </p:blipFill>
        <p:spPr>
          <a:xfrm>
            <a:off x="1555514" y="3282010"/>
            <a:ext cx="6118595" cy="3364991"/>
          </a:xfrm>
        </p:spPr>
      </p:pic>
      <p:sp>
        <p:nvSpPr>
          <p:cNvPr id="9" name="TextBox 8"/>
          <p:cNvSpPr txBox="1"/>
          <p:nvPr/>
        </p:nvSpPr>
        <p:spPr>
          <a:xfrm>
            <a:off x="1955097" y="57075"/>
            <a:ext cx="5023314" cy="769441"/>
          </a:xfrm>
          <a:prstGeom prst="rect">
            <a:avLst/>
          </a:prstGeom>
          <a:noFill/>
        </p:spPr>
        <p:txBody>
          <a:bodyPr wrap="square" rtlCol="0">
            <a:spAutoFit/>
          </a:bodyPr>
          <a:lstStyle/>
          <a:p>
            <a:pPr algn="ctr"/>
            <a:r>
              <a:rPr lang="en-US" sz="4400" dirty="0" smtClean="0"/>
              <a:t>Sitting Cats (15 min)</a:t>
            </a:r>
            <a:endParaRPr lang="en-US" sz="4400" dirty="0"/>
          </a:p>
        </p:txBody>
      </p:sp>
      <p:sp>
        <p:nvSpPr>
          <p:cNvPr id="10" name="TextBox 9"/>
          <p:cNvSpPr txBox="1"/>
          <p:nvPr/>
        </p:nvSpPr>
        <p:spPr>
          <a:xfrm>
            <a:off x="185520" y="911049"/>
            <a:ext cx="8719443" cy="2369880"/>
          </a:xfrm>
          <a:prstGeom prst="rect">
            <a:avLst/>
          </a:prstGeom>
          <a:noFill/>
        </p:spPr>
        <p:txBody>
          <a:bodyPr wrap="square" rtlCol="0">
            <a:spAutoFit/>
          </a:bodyPr>
          <a:lstStyle/>
          <a:p>
            <a:r>
              <a:rPr lang="en-US" sz="2000" b="1" dirty="0" smtClean="0">
                <a:solidFill>
                  <a:srgbClr val="3366FF"/>
                </a:solidFill>
              </a:rPr>
              <a:t>Materials: compass </a:t>
            </a:r>
            <a:r>
              <a:rPr lang="en-US" sz="2000" b="1" dirty="0">
                <a:solidFill>
                  <a:srgbClr val="3366FF"/>
                </a:solidFill>
              </a:rPr>
              <a:t>and a straightedge. </a:t>
            </a:r>
            <a:endParaRPr lang="en-US" sz="2000" b="1" dirty="0" smtClean="0">
              <a:solidFill>
                <a:srgbClr val="3366FF"/>
              </a:solidFill>
            </a:endParaRPr>
          </a:p>
          <a:p>
            <a:endParaRPr lang="en-US" sz="2000" dirty="0">
              <a:solidFill>
                <a:srgbClr val="3366FF"/>
              </a:solidFill>
            </a:endParaRPr>
          </a:p>
          <a:p>
            <a:r>
              <a:rPr lang="en-US" b="1" dirty="0"/>
              <a:t>Margie has three cats. She has heard that cats in a room position themselves at equal distances from one another and wants to test that theory. Margie notices that Simon, her tabby cat, is in the center of her bed (at S), while </a:t>
            </a:r>
            <a:r>
              <a:rPr lang="en-US" b="1" dirty="0" err="1"/>
              <a:t>JoJo</a:t>
            </a:r>
            <a:r>
              <a:rPr lang="en-US" b="1" dirty="0"/>
              <a:t>, her Siamese, is lying on her desk chair (at J). If the theory is true, where will she find Mack, her calico cat? Use the scale drawing of Margie’s room shown below, together with (only) a compass and straightedge. Place an M where Mack will be if the theory is true. </a:t>
            </a:r>
            <a:endParaRPr lang="en-US" dirty="0"/>
          </a:p>
        </p:txBody>
      </p:sp>
    </p:spTree>
    <p:extLst>
      <p:ext uri="{BB962C8B-B14F-4D97-AF65-F5344CB8AC3E}">
        <p14:creationId xmlns:p14="http://schemas.microsoft.com/office/powerpoint/2010/main" val="195611535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Sitting Cats</a:t>
            </a:r>
            <a:endParaRPr lang="en-US" dirty="0"/>
          </a:p>
        </p:txBody>
      </p:sp>
      <p:sp>
        <p:nvSpPr>
          <p:cNvPr id="3" name="Content Placeholder 2"/>
          <p:cNvSpPr>
            <a:spLocks noGrp="1"/>
          </p:cNvSpPr>
          <p:nvPr>
            <p:ph idx="1"/>
          </p:nvPr>
        </p:nvSpPr>
        <p:spPr/>
        <p:txBody>
          <a:bodyPr/>
          <a:lstStyle/>
          <a:p>
            <a:r>
              <a:rPr lang="en-US" dirty="0"/>
              <a:t>Use your compass and ruler to </a:t>
            </a:r>
            <a:r>
              <a:rPr lang="en-US" dirty="0" smtClean="0"/>
              <a:t>find the position of the third cat</a:t>
            </a:r>
          </a:p>
          <a:p>
            <a:r>
              <a:rPr lang="en-US" dirty="0" smtClean="0"/>
              <a:t>Try working alone for at least 5 minutes</a:t>
            </a:r>
          </a:p>
        </p:txBody>
      </p:sp>
    </p:spTree>
    <p:extLst>
      <p:ext uri="{BB962C8B-B14F-4D97-AF65-F5344CB8AC3E}">
        <p14:creationId xmlns:p14="http://schemas.microsoft.com/office/powerpoint/2010/main" val="125745283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Sitting Cats</a:t>
            </a:r>
            <a:endParaRPr lang="en-US" dirty="0"/>
          </a:p>
        </p:txBody>
      </p:sp>
      <p:pic>
        <p:nvPicPr>
          <p:cNvPr id="4" name="Content Placeholder 3"/>
          <p:cNvPicPr>
            <a:picLocks noGrp="1" noChangeAspect="1"/>
          </p:cNvPicPr>
          <p:nvPr>
            <p:ph idx="1"/>
          </p:nvPr>
        </p:nvPicPr>
        <p:blipFill>
          <a:blip r:embed="rId2"/>
          <a:srcRect l="-12158" r="-12158"/>
          <a:stretch>
            <a:fillRect/>
          </a:stretch>
        </p:blipFill>
        <p:spPr/>
      </p:pic>
      <p:pic>
        <p:nvPicPr>
          <p:cNvPr id="3" name="Picture 2"/>
          <p:cNvPicPr>
            <a:picLocks noChangeAspect="1"/>
          </p:cNvPicPr>
          <p:nvPr/>
        </p:nvPicPr>
        <p:blipFill>
          <a:blip r:embed="rId3"/>
          <a:stretch>
            <a:fillRect/>
          </a:stretch>
        </p:blipFill>
        <p:spPr>
          <a:xfrm>
            <a:off x="1219200" y="1592263"/>
            <a:ext cx="6705600" cy="4533900"/>
          </a:xfrm>
          <a:prstGeom prst="rect">
            <a:avLst/>
          </a:prstGeom>
        </p:spPr>
      </p:pic>
      <p:sp>
        <p:nvSpPr>
          <p:cNvPr id="5" name="TextBox 4"/>
          <p:cNvSpPr txBox="1"/>
          <p:nvPr/>
        </p:nvSpPr>
        <p:spPr>
          <a:xfrm>
            <a:off x="1390449" y="6144607"/>
            <a:ext cx="6030354" cy="523220"/>
          </a:xfrm>
          <a:prstGeom prst="rect">
            <a:avLst/>
          </a:prstGeom>
          <a:noFill/>
        </p:spPr>
        <p:txBody>
          <a:bodyPr wrap="square" rtlCol="0">
            <a:spAutoFit/>
          </a:bodyPr>
          <a:lstStyle/>
          <a:p>
            <a:pPr algn="ctr"/>
            <a:r>
              <a:rPr lang="en-US" sz="2800" b="1" dirty="0" smtClean="0">
                <a:solidFill>
                  <a:srgbClr val="FF0000"/>
                </a:solidFill>
              </a:rPr>
              <a:t>Did You Label Your Diagram?</a:t>
            </a:r>
            <a:endParaRPr lang="en-US" sz="2800" b="1" dirty="0">
              <a:solidFill>
                <a:srgbClr val="FF0000"/>
              </a:solidFill>
            </a:endParaRPr>
          </a:p>
        </p:txBody>
      </p:sp>
    </p:spTree>
    <p:extLst>
      <p:ext uri="{BB962C8B-B14F-4D97-AF65-F5344CB8AC3E}">
        <p14:creationId xmlns:p14="http://schemas.microsoft.com/office/powerpoint/2010/main" val="40781740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Euclid’s Solution of How to Construct an Equilateral Triangle (12 min)</a:t>
            </a:r>
            <a:endParaRPr lang="en-US" dirty="0"/>
          </a:p>
        </p:txBody>
      </p:sp>
      <p:sp>
        <p:nvSpPr>
          <p:cNvPr id="3" name="Content Placeholder 2"/>
          <p:cNvSpPr>
            <a:spLocks noGrp="1"/>
          </p:cNvSpPr>
          <p:nvPr>
            <p:ph idx="1"/>
          </p:nvPr>
        </p:nvSpPr>
        <p:spPr>
          <a:xfrm>
            <a:off x="457200" y="2013999"/>
            <a:ext cx="8229600" cy="1767265"/>
          </a:xfrm>
        </p:spPr>
        <p:txBody>
          <a:bodyPr/>
          <a:lstStyle/>
          <a:p>
            <a:r>
              <a:rPr lang="en-US" dirty="0" smtClean="0">
                <a:solidFill>
                  <a:schemeClr val="accent1">
                    <a:lumMod val="75000"/>
                  </a:schemeClr>
                </a:solidFill>
              </a:rPr>
              <a:t>Goal:  For </a:t>
            </a:r>
            <a:r>
              <a:rPr lang="en-US" dirty="0">
                <a:solidFill>
                  <a:schemeClr val="accent1">
                    <a:lumMod val="75000"/>
                  </a:schemeClr>
                </a:solidFill>
              </a:rPr>
              <a:t>students to form a rough set of steps that outlines the construction of the equilateral triangle. </a:t>
            </a:r>
          </a:p>
        </p:txBody>
      </p:sp>
      <p:sp>
        <p:nvSpPr>
          <p:cNvPr id="4" name="TextBox 3"/>
          <p:cNvSpPr txBox="1"/>
          <p:nvPr/>
        </p:nvSpPr>
        <p:spPr>
          <a:xfrm>
            <a:off x="627915" y="4623130"/>
            <a:ext cx="7830553" cy="1077218"/>
          </a:xfrm>
          <a:prstGeom prst="rect">
            <a:avLst/>
          </a:prstGeom>
          <a:noFill/>
        </p:spPr>
        <p:txBody>
          <a:bodyPr wrap="square" rtlCol="0">
            <a:spAutoFit/>
          </a:bodyPr>
          <a:lstStyle/>
          <a:p>
            <a:r>
              <a:rPr lang="en-US" sz="3200" dirty="0" smtClean="0"/>
              <a:t>Annotate the Following Text (Proposition 1) as we read through it together…</a:t>
            </a:r>
            <a:endParaRPr lang="en-US" sz="3200" dirty="0"/>
          </a:p>
        </p:txBody>
      </p:sp>
    </p:spTree>
    <p:extLst>
      <p:ext uri="{BB962C8B-B14F-4D97-AF65-F5344CB8AC3E}">
        <p14:creationId xmlns:p14="http://schemas.microsoft.com/office/powerpoint/2010/main" val="404473352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93700" y="12700"/>
            <a:ext cx="8343900" cy="6819900"/>
          </a:xfrm>
          <a:prstGeom prst="rect">
            <a:avLst/>
          </a:prstGeom>
        </p:spPr>
      </p:pic>
    </p:spTree>
    <p:extLst>
      <p:ext uri="{BB962C8B-B14F-4D97-AF65-F5344CB8AC3E}">
        <p14:creationId xmlns:p14="http://schemas.microsoft.com/office/powerpoint/2010/main" val="1278544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4873"/>
            <a:ext cx="8229600" cy="1143000"/>
          </a:xfrm>
        </p:spPr>
        <p:txBody>
          <a:bodyPr/>
          <a:lstStyle/>
          <a:p>
            <a:r>
              <a:rPr lang="en-US" dirty="0" smtClean="0"/>
              <a:t>Geometry Assumptions</a:t>
            </a:r>
            <a:endParaRPr lang="en-US" dirty="0"/>
          </a:p>
        </p:txBody>
      </p:sp>
      <p:sp>
        <p:nvSpPr>
          <p:cNvPr id="3" name="Content Placeholder 2"/>
          <p:cNvSpPr>
            <a:spLocks noGrp="1"/>
          </p:cNvSpPr>
          <p:nvPr>
            <p:ph idx="1"/>
          </p:nvPr>
        </p:nvSpPr>
        <p:spPr>
          <a:xfrm>
            <a:off x="353202" y="1195214"/>
            <a:ext cx="8333598" cy="2969072"/>
          </a:xfrm>
        </p:spPr>
        <p:txBody>
          <a:bodyPr>
            <a:noAutofit/>
          </a:bodyPr>
          <a:lstStyle/>
          <a:p>
            <a:r>
              <a:rPr lang="en-US" sz="2100" b="1" dirty="0"/>
              <a:t>In geometry, as in most fields, there are specific facts and definitions that we assume to be true. In any logical system, it helps to identify these assumptions as early as possible since the correctness of any proof we offer hinges upon the truth of our assumptions. For example, in Proposition 1, when Euclid said, </a:t>
            </a:r>
            <a:r>
              <a:rPr lang="en-US" sz="2100" b="1" dirty="0">
                <a:solidFill>
                  <a:srgbClr val="008000"/>
                </a:solidFill>
              </a:rPr>
              <a:t>“Let 𝑨𝑩 </a:t>
            </a:r>
            <a:r>
              <a:rPr lang="en-US" sz="2100" b="1" dirty="0" smtClean="0">
                <a:solidFill>
                  <a:srgbClr val="008000"/>
                </a:solidFill>
              </a:rPr>
              <a:t>be </a:t>
            </a:r>
            <a:r>
              <a:rPr lang="en-US" sz="2100" b="1" dirty="0">
                <a:solidFill>
                  <a:srgbClr val="008000"/>
                </a:solidFill>
              </a:rPr>
              <a:t>the given finite straight line,” </a:t>
            </a:r>
            <a:r>
              <a:rPr lang="en-US" sz="2100" b="1" dirty="0"/>
              <a:t>he assumed that, </a:t>
            </a:r>
            <a:r>
              <a:rPr lang="en-US" sz="2100" b="1" i="1" dirty="0">
                <a:solidFill>
                  <a:srgbClr val="0000FF"/>
                </a:solidFill>
              </a:rPr>
              <a:t>given any two distinct points there is exactly one line that contains them</a:t>
            </a:r>
            <a:r>
              <a:rPr lang="en-US" sz="2100" b="1" dirty="0"/>
              <a:t>. Of course, that assumes we have two points! It is best if we assume there are points in the plane as well: </a:t>
            </a:r>
            <a:r>
              <a:rPr lang="en-US" sz="2100" b="1" i="1" dirty="0">
                <a:solidFill>
                  <a:srgbClr val="0000FF"/>
                </a:solidFill>
              </a:rPr>
              <a:t>Every plane contains at least three non-collinear points</a:t>
            </a:r>
            <a:r>
              <a:rPr lang="en-US" sz="2100" b="1" i="1" dirty="0"/>
              <a:t>. </a:t>
            </a:r>
            <a:endParaRPr lang="en-US" sz="2100" b="1" dirty="0"/>
          </a:p>
        </p:txBody>
      </p:sp>
      <p:sp>
        <p:nvSpPr>
          <p:cNvPr id="4" name="TextBox 3"/>
          <p:cNvSpPr txBox="1"/>
          <p:nvPr/>
        </p:nvSpPr>
        <p:spPr>
          <a:xfrm>
            <a:off x="235706" y="4334232"/>
            <a:ext cx="8555092" cy="2631490"/>
          </a:xfrm>
          <a:prstGeom prst="rect">
            <a:avLst/>
          </a:prstGeom>
          <a:noFill/>
        </p:spPr>
        <p:txBody>
          <a:bodyPr wrap="square" rtlCol="0">
            <a:spAutoFit/>
          </a:bodyPr>
          <a:lstStyle/>
          <a:p>
            <a:pPr marL="285750" indent="-285750">
              <a:buFont typeface="Arial"/>
              <a:buChar char="•"/>
            </a:pPr>
            <a:r>
              <a:rPr lang="en-US" sz="2100" b="1" dirty="0"/>
              <a:t>Euclid continued on to show that the measures of each of the three sides of his triangle were equal. It makes sense to discuss the measure of a segment in terms of distance. </a:t>
            </a:r>
            <a:r>
              <a:rPr lang="en-US" sz="2100" b="1" i="1" dirty="0">
                <a:solidFill>
                  <a:srgbClr val="0000FF"/>
                </a:solidFill>
              </a:rPr>
              <a:t>To every pair of points </a:t>
            </a:r>
            <a:r>
              <a:rPr lang="en-US" sz="2100" b="1" dirty="0">
                <a:solidFill>
                  <a:srgbClr val="0000FF"/>
                </a:solidFill>
              </a:rPr>
              <a:t>𝑨 </a:t>
            </a:r>
            <a:r>
              <a:rPr lang="en-US" sz="2100" b="1" i="1" dirty="0" smtClean="0">
                <a:solidFill>
                  <a:srgbClr val="0000FF"/>
                </a:solidFill>
              </a:rPr>
              <a:t>and </a:t>
            </a:r>
            <a:r>
              <a:rPr lang="en-US" sz="2100" b="1" dirty="0">
                <a:solidFill>
                  <a:srgbClr val="0000FF"/>
                </a:solidFill>
              </a:rPr>
              <a:t>𝑩 </a:t>
            </a:r>
            <a:r>
              <a:rPr lang="en-US" sz="2100" b="1" i="1" dirty="0" smtClean="0">
                <a:solidFill>
                  <a:srgbClr val="0000FF"/>
                </a:solidFill>
              </a:rPr>
              <a:t>there </a:t>
            </a:r>
            <a:r>
              <a:rPr lang="en-US" sz="2100" b="1" i="1" dirty="0">
                <a:solidFill>
                  <a:srgbClr val="0000FF"/>
                </a:solidFill>
              </a:rPr>
              <a:t>corresponds a real number </a:t>
            </a:r>
            <a:r>
              <a:rPr lang="en-US" sz="2100" b="1" dirty="0">
                <a:solidFill>
                  <a:srgbClr val="0000FF"/>
                </a:solidFill>
              </a:rPr>
              <a:t>𝒅𝒊𝒔𝒕</a:t>
            </a:r>
            <a:r>
              <a:rPr lang="en-US" sz="2100" b="1" dirty="0" smtClean="0">
                <a:solidFill>
                  <a:srgbClr val="0000FF"/>
                </a:solidFill>
              </a:rPr>
              <a:t>(𝑨,𝑩)≥</a:t>
            </a:r>
            <a:r>
              <a:rPr lang="en-US" sz="2100" b="1" dirty="0">
                <a:solidFill>
                  <a:srgbClr val="0000FF"/>
                </a:solidFill>
              </a:rPr>
              <a:t>𝟎</a:t>
            </a:r>
            <a:r>
              <a:rPr lang="en-US" sz="2100" b="1" i="1" dirty="0">
                <a:solidFill>
                  <a:srgbClr val="0000FF"/>
                </a:solidFill>
              </a:rPr>
              <a:t>, called the distance from </a:t>
            </a:r>
            <a:r>
              <a:rPr lang="en-US" sz="2100" b="1" dirty="0">
                <a:solidFill>
                  <a:srgbClr val="0000FF"/>
                </a:solidFill>
              </a:rPr>
              <a:t>𝑨 </a:t>
            </a:r>
            <a:r>
              <a:rPr lang="en-US" sz="2100" b="1" i="1" dirty="0" smtClean="0">
                <a:solidFill>
                  <a:srgbClr val="0000FF"/>
                </a:solidFill>
              </a:rPr>
              <a:t>to </a:t>
            </a:r>
            <a:r>
              <a:rPr lang="en-US" sz="2100" b="1" dirty="0">
                <a:solidFill>
                  <a:srgbClr val="0000FF"/>
                </a:solidFill>
              </a:rPr>
              <a:t>𝑩</a:t>
            </a:r>
            <a:r>
              <a:rPr lang="en-US" sz="2100" b="1" i="1" dirty="0"/>
              <a:t>. </a:t>
            </a:r>
            <a:r>
              <a:rPr lang="en-US" sz="2100" b="1" dirty="0"/>
              <a:t>Since the distance from 𝑨 </a:t>
            </a:r>
            <a:r>
              <a:rPr lang="en-US" sz="2100" b="1" dirty="0" smtClean="0"/>
              <a:t>to </a:t>
            </a:r>
            <a:r>
              <a:rPr lang="en-US" sz="2100" b="1" dirty="0"/>
              <a:t>𝑩 </a:t>
            </a:r>
            <a:r>
              <a:rPr lang="en-US" sz="2100" b="1" dirty="0" smtClean="0"/>
              <a:t>is </a:t>
            </a:r>
            <a:r>
              <a:rPr lang="en-US" sz="2100" b="1" dirty="0"/>
              <a:t>equal to the distance from 𝑩 </a:t>
            </a:r>
            <a:r>
              <a:rPr lang="en-US" sz="2100" b="1" dirty="0" smtClean="0"/>
              <a:t>to </a:t>
            </a:r>
            <a:r>
              <a:rPr lang="en-US" sz="2100" b="1" dirty="0"/>
              <a:t>𝑨, we can interchange 𝑨 </a:t>
            </a:r>
            <a:r>
              <a:rPr lang="en-US" sz="2100" b="1" dirty="0" smtClean="0"/>
              <a:t>and </a:t>
            </a:r>
            <a:r>
              <a:rPr lang="en-US" sz="2100" b="1" dirty="0"/>
              <a:t>𝑩: </a:t>
            </a:r>
            <a:r>
              <a:rPr lang="en-US" sz="2100" b="1" dirty="0">
                <a:solidFill>
                  <a:srgbClr val="0000FF"/>
                </a:solidFill>
              </a:rPr>
              <a:t>𝒅𝒊𝒔𝒕</a:t>
            </a:r>
            <a:r>
              <a:rPr lang="en-US" sz="2100" b="1" dirty="0" smtClean="0">
                <a:solidFill>
                  <a:srgbClr val="0000FF"/>
                </a:solidFill>
              </a:rPr>
              <a:t>(𝑨,𝑩)= 𝒅𝒊𝒔𝒕(𝑩,𝑨).</a:t>
            </a:r>
            <a:r>
              <a:rPr lang="en-US" sz="2100" b="1" dirty="0" smtClean="0"/>
              <a:t> Also</a:t>
            </a:r>
            <a:r>
              <a:rPr lang="en-US" sz="2100" b="1" dirty="0"/>
              <a:t>, </a:t>
            </a:r>
            <a:r>
              <a:rPr lang="en-US" sz="2100" b="1" dirty="0">
                <a:solidFill>
                  <a:srgbClr val="0000FF"/>
                </a:solidFill>
              </a:rPr>
              <a:t>𝑨 </a:t>
            </a:r>
            <a:r>
              <a:rPr lang="en-US" sz="2100" b="1" i="1" dirty="0" smtClean="0">
                <a:solidFill>
                  <a:srgbClr val="0000FF"/>
                </a:solidFill>
              </a:rPr>
              <a:t>and </a:t>
            </a:r>
            <a:r>
              <a:rPr lang="en-US" sz="2100" b="1" dirty="0">
                <a:solidFill>
                  <a:srgbClr val="0000FF"/>
                </a:solidFill>
              </a:rPr>
              <a:t>𝑩 </a:t>
            </a:r>
            <a:r>
              <a:rPr lang="en-US" sz="2100" b="1" i="1" dirty="0" smtClean="0">
                <a:solidFill>
                  <a:srgbClr val="0000FF"/>
                </a:solidFill>
              </a:rPr>
              <a:t>coincide </a:t>
            </a:r>
            <a:r>
              <a:rPr lang="en-US" sz="2100" b="1" i="1" dirty="0">
                <a:solidFill>
                  <a:srgbClr val="0000FF"/>
                </a:solidFill>
              </a:rPr>
              <a:t>if and only if </a:t>
            </a:r>
            <a:r>
              <a:rPr lang="en-US" sz="2100" b="1" dirty="0">
                <a:solidFill>
                  <a:srgbClr val="0000FF"/>
                </a:solidFill>
              </a:rPr>
              <a:t>𝒅𝒊𝒔𝒕</a:t>
            </a:r>
            <a:r>
              <a:rPr lang="en-US" sz="2100" b="1" dirty="0" smtClean="0">
                <a:solidFill>
                  <a:srgbClr val="0000FF"/>
                </a:solidFill>
              </a:rPr>
              <a:t>(𝑨,𝑩)=𝟎</a:t>
            </a:r>
            <a:r>
              <a:rPr lang="en-US" sz="2100" b="1" dirty="0">
                <a:solidFill>
                  <a:srgbClr val="0000FF"/>
                </a:solidFill>
              </a:rPr>
              <a:t>. </a:t>
            </a:r>
          </a:p>
          <a:p>
            <a:endParaRPr lang="en-US" dirty="0"/>
          </a:p>
        </p:txBody>
      </p:sp>
    </p:spTree>
    <p:extLst>
      <p:ext uri="{BB962C8B-B14F-4D97-AF65-F5344CB8AC3E}">
        <p14:creationId xmlns:p14="http://schemas.microsoft.com/office/powerpoint/2010/main" val="41516921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91</TotalTime>
  <Words>1122</Words>
  <Application>Microsoft Macintosh PowerPoint</Application>
  <PresentationFormat>On-screen Show (4:3)</PresentationFormat>
  <Paragraphs>64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Geometry- Lesson 1</vt:lpstr>
      <vt:lpstr>Essential Question</vt:lpstr>
      <vt:lpstr>Opening Exercise (10 min)</vt:lpstr>
      <vt:lpstr>PowerPoint Presentation</vt:lpstr>
      <vt:lpstr>Sitting Cats</vt:lpstr>
      <vt:lpstr>Sitting Cats</vt:lpstr>
      <vt:lpstr>Euclid’s Solution of How to Construct an Equilateral Triangle (12 min)</vt:lpstr>
      <vt:lpstr>PowerPoint Presentation</vt:lpstr>
      <vt:lpstr>Geometry Assumptions</vt:lpstr>
      <vt:lpstr>Geometry Assumptions Cont’d</vt:lpstr>
      <vt:lpstr>Vocabulary</vt:lpstr>
      <vt:lpstr>Vocabulary</vt:lpstr>
      <vt:lpstr>PowerPoint Presentation</vt:lpstr>
      <vt:lpstr>Homework</vt:lpstr>
      <vt:lpstr>Exit Ticket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Geometry- Lesson 1</dc:title>
  <dc:creator>Nikki Wedgwood</dc:creator>
  <cp:lastModifiedBy>Nikki Wedgwood</cp:lastModifiedBy>
  <cp:revision>24</cp:revision>
  <cp:lastPrinted>2013-09-15T19:07:40Z</cp:lastPrinted>
  <dcterms:created xsi:type="dcterms:W3CDTF">2013-08-20T04:09:12Z</dcterms:created>
  <dcterms:modified xsi:type="dcterms:W3CDTF">2013-10-03T22:00:32Z</dcterms:modified>
</cp:coreProperties>
</file>