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7" r:id="rId1"/>
  </p:sldMasterIdLst>
  <p:notesMasterIdLst>
    <p:notesMasterId r:id="rId67"/>
  </p:notesMasterIdLst>
  <p:handoutMasterIdLst>
    <p:handoutMasterId r:id="rId68"/>
  </p:handoutMasterIdLst>
  <p:sldIdLst>
    <p:sldId id="256" r:id="rId2"/>
    <p:sldId id="257" r:id="rId3"/>
    <p:sldId id="258" r:id="rId4"/>
    <p:sldId id="259" r:id="rId5"/>
    <p:sldId id="262" r:id="rId6"/>
    <p:sldId id="263" r:id="rId7"/>
    <p:sldId id="300" r:id="rId8"/>
    <p:sldId id="301" r:id="rId9"/>
    <p:sldId id="265" r:id="rId10"/>
    <p:sldId id="267" r:id="rId11"/>
    <p:sldId id="268" r:id="rId12"/>
    <p:sldId id="295" r:id="rId13"/>
    <p:sldId id="296" r:id="rId14"/>
    <p:sldId id="269" r:id="rId15"/>
    <p:sldId id="270" r:id="rId16"/>
    <p:sldId id="298" r:id="rId17"/>
    <p:sldId id="297" r:id="rId18"/>
    <p:sldId id="272" r:id="rId19"/>
    <p:sldId id="302" r:id="rId20"/>
    <p:sldId id="303" r:id="rId21"/>
    <p:sldId id="304" r:id="rId22"/>
    <p:sldId id="305" r:id="rId23"/>
    <p:sldId id="306" r:id="rId24"/>
    <p:sldId id="307" r:id="rId25"/>
    <p:sldId id="308" r:id="rId26"/>
    <p:sldId id="309" r:id="rId27"/>
    <p:sldId id="310" r:id="rId28"/>
    <p:sldId id="330" r:id="rId29"/>
    <p:sldId id="331" r:id="rId30"/>
    <p:sldId id="311" r:id="rId31"/>
    <p:sldId id="332" r:id="rId32"/>
    <p:sldId id="312" r:id="rId33"/>
    <p:sldId id="313" r:id="rId34"/>
    <p:sldId id="314" r:id="rId35"/>
    <p:sldId id="315" r:id="rId36"/>
    <p:sldId id="335" r:id="rId37"/>
    <p:sldId id="336" r:id="rId38"/>
    <p:sldId id="337" r:id="rId39"/>
    <p:sldId id="316" r:id="rId40"/>
    <p:sldId id="317" r:id="rId41"/>
    <p:sldId id="318" r:id="rId42"/>
    <p:sldId id="319" r:id="rId43"/>
    <p:sldId id="338" r:id="rId44"/>
    <p:sldId id="339" r:id="rId45"/>
    <p:sldId id="340" r:id="rId46"/>
    <p:sldId id="342" r:id="rId47"/>
    <p:sldId id="341" r:id="rId48"/>
    <p:sldId id="323" r:id="rId49"/>
    <p:sldId id="344" r:id="rId50"/>
    <p:sldId id="324" r:id="rId51"/>
    <p:sldId id="345" r:id="rId52"/>
    <p:sldId id="343" r:id="rId53"/>
    <p:sldId id="325" r:id="rId54"/>
    <p:sldId id="346" r:id="rId55"/>
    <p:sldId id="347" r:id="rId56"/>
    <p:sldId id="348" r:id="rId57"/>
    <p:sldId id="349" r:id="rId58"/>
    <p:sldId id="350" r:id="rId59"/>
    <p:sldId id="351" r:id="rId60"/>
    <p:sldId id="352" r:id="rId61"/>
    <p:sldId id="353" r:id="rId62"/>
    <p:sldId id="354" r:id="rId63"/>
    <p:sldId id="355" r:id="rId64"/>
    <p:sldId id="356" r:id="rId65"/>
    <p:sldId id="357" r:id="rId66"/>
  </p:sldIdLst>
  <p:sldSz cx="9144000" cy="6858000" type="screen4x3"/>
  <p:notesSz cx="6858000" cy="9236075"/>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p:scale>
          <a:sx n="60" d="100"/>
          <a:sy n="60" d="100"/>
        </p:scale>
        <p:origin x="-1350" y="-300"/>
      </p:cViewPr>
      <p:guideLst>
        <p:guide orient="horz" pos="2160"/>
        <p:guide pos="2880"/>
      </p:guideLst>
    </p:cSldViewPr>
  </p:slideViewPr>
  <p:outlineViewPr>
    <p:cViewPr>
      <p:scale>
        <a:sx n="33" d="100"/>
        <a:sy n="33" d="100"/>
      </p:scale>
      <p:origin x="0" y="811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180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1804"/>
          </a:xfrm>
          <a:prstGeom prst="rect">
            <a:avLst/>
          </a:prstGeom>
        </p:spPr>
        <p:txBody>
          <a:bodyPr vert="horz" lIns="91440" tIns="45720" rIns="91440" bIns="45720" rtlCol="0"/>
          <a:lstStyle>
            <a:lvl1pPr algn="r">
              <a:defRPr sz="1200"/>
            </a:lvl1pPr>
          </a:lstStyle>
          <a:p>
            <a:fld id="{140EEEAA-277D-4192-99E0-C99046EA6014}" type="datetimeFigureOut">
              <a:rPr lang="en-US" smtClean="0"/>
              <a:t>10/27/2014</a:t>
            </a:fld>
            <a:endParaRPr lang="en-US"/>
          </a:p>
        </p:txBody>
      </p:sp>
      <p:sp>
        <p:nvSpPr>
          <p:cNvPr id="4" name="Footer Placeholder 3"/>
          <p:cNvSpPr>
            <a:spLocks noGrp="1"/>
          </p:cNvSpPr>
          <p:nvPr>
            <p:ph type="ftr" sz="quarter" idx="2"/>
          </p:nvPr>
        </p:nvSpPr>
        <p:spPr>
          <a:xfrm>
            <a:off x="0" y="8772668"/>
            <a:ext cx="2971800" cy="46180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772668"/>
            <a:ext cx="2971800" cy="461804"/>
          </a:xfrm>
          <a:prstGeom prst="rect">
            <a:avLst/>
          </a:prstGeom>
        </p:spPr>
        <p:txBody>
          <a:bodyPr vert="horz" lIns="91440" tIns="45720" rIns="91440" bIns="45720" rtlCol="0" anchor="b"/>
          <a:lstStyle>
            <a:lvl1pPr algn="r">
              <a:defRPr sz="1200"/>
            </a:lvl1pPr>
          </a:lstStyle>
          <a:p>
            <a:fld id="{03F23560-0EBE-4B6E-862C-023E3411D60D}" type="slidenum">
              <a:rPr lang="en-US" smtClean="0"/>
              <a:t>‹#›</a:t>
            </a:fld>
            <a:endParaRPr lang="en-US"/>
          </a:p>
        </p:txBody>
      </p:sp>
    </p:spTree>
    <p:extLst>
      <p:ext uri="{BB962C8B-B14F-4D97-AF65-F5344CB8AC3E}">
        <p14:creationId xmlns:p14="http://schemas.microsoft.com/office/powerpoint/2010/main" val="6839720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1963"/>
          </a:xfrm>
          <a:prstGeom prst="rect">
            <a:avLst/>
          </a:prstGeom>
        </p:spPr>
        <p:txBody>
          <a:bodyPr vert="horz" lIns="91440" tIns="45720" rIns="91440" bIns="45720" rtlCol="0"/>
          <a:lstStyle>
            <a:lvl1pPr algn="r">
              <a:defRPr sz="1200"/>
            </a:lvl1pPr>
          </a:lstStyle>
          <a:p>
            <a:fld id="{999254C9-3451-49EA-9A57-FFA13666CF9F}" type="datetimeFigureOut">
              <a:rPr lang="en-US" smtClean="0"/>
              <a:t>10/27/2014</a:t>
            </a:fld>
            <a:endParaRPr lang="en-US"/>
          </a:p>
        </p:txBody>
      </p:sp>
      <p:sp>
        <p:nvSpPr>
          <p:cNvPr id="4" name="Slide Image Placeholder 3"/>
          <p:cNvSpPr>
            <a:spLocks noGrp="1" noRot="1" noChangeAspect="1"/>
          </p:cNvSpPr>
          <p:nvPr>
            <p:ph type="sldImg" idx="2"/>
          </p:nvPr>
        </p:nvSpPr>
        <p:spPr>
          <a:xfrm>
            <a:off x="1120775" y="692150"/>
            <a:ext cx="4616450" cy="34639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87850"/>
            <a:ext cx="5486400" cy="41560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525"/>
            <a:ext cx="2971800" cy="46196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772525"/>
            <a:ext cx="2971800" cy="461963"/>
          </a:xfrm>
          <a:prstGeom prst="rect">
            <a:avLst/>
          </a:prstGeom>
        </p:spPr>
        <p:txBody>
          <a:bodyPr vert="horz" lIns="91440" tIns="45720" rIns="91440" bIns="45720" rtlCol="0" anchor="b"/>
          <a:lstStyle>
            <a:lvl1pPr algn="r">
              <a:defRPr sz="1200"/>
            </a:lvl1pPr>
          </a:lstStyle>
          <a:p>
            <a:fld id="{218813EE-58F3-4F2E-8DEA-E4637EF7BC8D}" type="slidenum">
              <a:rPr lang="en-US" smtClean="0"/>
              <a:t>‹#›</a:t>
            </a:fld>
            <a:endParaRPr lang="en-US"/>
          </a:p>
        </p:txBody>
      </p:sp>
    </p:spTree>
    <p:extLst>
      <p:ext uri="{BB962C8B-B14F-4D97-AF65-F5344CB8AC3E}">
        <p14:creationId xmlns:p14="http://schemas.microsoft.com/office/powerpoint/2010/main" val="21876815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8813EE-58F3-4F2E-8DEA-E4637EF7BC8D}" type="slidenum">
              <a:rPr lang="en-US" smtClean="0"/>
              <a:t>61</a:t>
            </a:fld>
            <a:endParaRPr lang="en-US"/>
          </a:p>
        </p:txBody>
      </p:sp>
    </p:spTree>
    <p:extLst>
      <p:ext uri="{BB962C8B-B14F-4D97-AF65-F5344CB8AC3E}">
        <p14:creationId xmlns:p14="http://schemas.microsoft.com/office/powerpoint/2010/main" val="1534172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pPr>
              <a:defRPr/>
            </a:pPr>
            <a:endParaRPr lang="en-US"/>
          </a:p>
        </p:txBody>
      </p:sp>
      <p:sp>
        <p:nvSpPr>
          <p:cNvPr id="19" name="Footer Placeholder 18"/>
          <p:cNvSpPr>
            <a:spLocks noGrp="1"/>
          </p:cNvSpPr>
          <p:nvPr>
            <p:ph type="ftr" sz="quarter" idx="11"/>
          </p:nvPr>
        </p:nvSpPr>
        <p:spPr/>
        <p:txBody>
          <a:bodyPr/>
          <a:lstStyle/>
          <a:p>
            <a:pPr>
              <a:defRPr/>
            </a:pPr>
            <a:endParaRPr lang="en-US"/>
          </a:p>
        </p:txBody>
      </p:sp>
      <p:sp>
        <p:nvSpPr>
          <p:cNvPr id="27" name="Slide Number Placeholder 26"/>
          <p:cNvSpPr>
            <a:spLocks noGrp="1"/>
          </p:cNvSpPr>
          <p:nvPr>
            <p:ph type="sldNum" sz="quarter" idx="12"/>
          </p:nvPr>
        </p:nvSpPr>
        <p:spPr/>
        <p:txBody>
          <a:bodyPr/>
          <a:lstStyle/>
          <a:p>
            <a:pPr>
              <a:defRPr/>
            </a:pPr>
            <a:fld id="{8F653A8B-56FB-4652-B3AA-C990F5D57838}"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855DBA0-F7A2-48F9-847B-493B2C4FB0D3}"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C0272A7-1118-43E8-9AEC-6023F85E5EB5}"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0" y="609600"/>
            <a:ext cx="4495800" cy="6248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609600"/>
            <a:ext cx="4495800" cy="6248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125637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0" y="609600"/>
            <a:ext cx="4495800" cy="6248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609600"/>
            <a:ext cx="4495800" cy="304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810000"/>
            <a:ext cx="4495800" cy="304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20521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A43A0F7-93C1-4F51-AF43-18B6E7268F3D}"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4444293-AE06-4484-85DC-F863096658F8}"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CD60753-89E2-4D00-A594-482ADDFAD67B}"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89F01F88-1E81-4F6B-AD36-5E37ABF8FA0F}"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5BAF3F7C-8E4C-4B23-A488-2B7EF83A4AB4}"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7531FA64-B193-4E55-A8BB-5373D79641F4}"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8CC0AB2-ED49-4C1B-8CF6-504FAB7FE0DB}"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8077200" y="6356350"/>
            <a:ext cx="609600" cy="365125"/>
          </a:xfrm>
        </p:spPr>
        <p:txBody>
          <a:bodyPr/>
          <a:lstStyle/>
          <a:p>
            <a:pPr>
              <a:defRPr/>
            </a:pPr>
            <a:fld id="{CA229C55-91E9-434B-8AFC-CF3F6D3E8E58}" type="slidenum">
              <a:rPr lang="en-US" smtClean="0"/>
              <a:pPr>
                <a:defRPr/>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59107D6F-FCEF-43D3-96F9-B1724F8B60F8}" type="slidenum">
              <a:rPr lang="en-US" smtClean="0"/>
              <a:pPr>
                <a:defRPr/>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 id="2147483770" r:id="rId13"/>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3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jpe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50.jpe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pn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57.jpeg"/><Relationship Id="rId4" Type="http://schemas.openxmlformats.org/officeDocument/2006/relationships/image" Target="../media/image56.jpe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838200"/>
            <a:ext cx="7848600" cy="2559050"/>
          </a:xfrm>
        </p:spPr>
        <p:txBody>
          <a:bodyPr>
            <a:normAutofit fontScale="90000"/>
          </a:bodyPr>
          <a:lstStyle/>
          <a:p>
            <a:pPr eaLnBrk="1" hangingPunct="1"/>
            <a:r>
              <a:rPr lang="en-US" altLang="en-US" dirty="0" smtClean="0"/>
              <a:t>The Duel For North America</a:t>
            </a:r>
            <a:br>
              <a:rPr lang="en-US" altLang="en-US" dirty="0" smtClean="0"/>
            </a:br>
            <a:r>
              <a:rPr lang="en-US" altLang="en-US" dirty="0" smtClean="0"/>
              <a:t> &amp; Road to Revolution</a:t>
            </a:r>
          </a:p>
        </p:txBody>
      </p:sp>
      <p:sp>
        <p:nvSpPr>
          <p:cNvPr id="3075" name="Rectangle 3"/>
          <p:cNvSpPr>
            <a:spLocks noGrp="1" noChangeArrowheads="1"/>
          </p:cNvSpPr>
          <p:nvPr>
            <p:ph type="subTitle" idx="1"/>
          </p:nvPr>
        </p:nvSpPr>
        <p:spPr/>
        <p:txBody>
          <a:bodyPr/>
          <a:lstStyle/>
          <a:p>
            <a:pPr eaLnBrk="1" hangingPunct="1"/>
            <a:r>
              <a:rPr lang="en-US" altLang="en-US" smtClean="0"/>
              <a:t>AP Chapters 6 &amp; 7</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altLang="en-US" dirty="0" smtClean="0"/>
              <a:t>Albany Plan of Union - 1754</a:t>
            </a:r>
          </a:p>
        </p:txBody>
      </p:sp>
      <p:sp>
        <p:nvSpPr>
          <p:cNvPr id="14339" name="Content Placeholder 2"/>
          <p:cNvSpPr>
            <a:spLocks noGrp="1"/>
          </p:cNvSpPr>
          <p:nvPr>
            <p:ph sz="half" idx="1"/>
          </p:nvPr>
        </p:nvSpPr>
        <p:spPr/>
        <p:txBody>
          <a:bodyPr/>
          <a:lstStyle/>
          <a:p>
            <a:pPr eaLnBrk="1" hangingPunct="1"/>
            <a:endParaRPr lang="en-US" altLang="en-US" smtClean="0"/>
          </a:p>
        </p:txBody>
      </p:sp>
      <p:sp>
        <p:nvSpPr>
          <p:cNvPr id="14340" name="Content Placeholder 3"/>
          <p:cNvSpPr>
            <a:spLocks noGrp="1"/>
          </p:cNvSpPr>
          <p:nvPr>
            <p:ph sz="half" idx="2"/>
          </p:nvPr>
        </p:nvSpPr>
        <p:spPr/>
        <p:txBody>
          <a:bodyPr/>
          <a:lstStyle/>
          <a:p>
            <a:pPr eaLnBrk="1" hangingPunct="1"/>
            <a:endParaRPr lang="en-US" altLang="en-US" smtClean="0"/>
          </a:p>
        </p:txBody>
      </p:sp>
      <p:pic>
        <p:nvPicPr>
          <p:cNvPr id="14341" name="Picture 5" descr="a45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905000"/>
            <a:ext cx="693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altLang="en-US" dirty="0" smtClean="0"/>
              <a:t>The Real Fighting Begins…</a:t>
            </a:r>
          </a:p>
        </p:txBody>
      </p:sp>
      <p:sp>
        <p:nvSpPr>
          <p:cNvPr id="15363" name="Content Placeholder 2"/>
          <p:cNvSpPr>
            <a:spLocks noGrp="1"/>
          </p:cNvSpPr>
          <p:nvPr>
            <p:ph sz="half" idx="1"/>
          </p:nvPr>
        </p:nvSpPr>
        <p:spPr>
          <a:xfrm>
            <a:off x="533400" y="1828800"/>
            <a:ext cx="5257800" cy="4038600"/>
          </a:xfrm>
        </p:spPr>
        <p:txBody>
          <a:bodyPr>
            <a:normAutofit lnSpcReduction="10000"/>
          </a:bodyPr>
          <a:lstStyle/>
          <a:p>
            <a:pPr lvl="0"/>
            <a:r>
              <a:rPr lang="en-US" dirty="0" smtClean="0"/>
              <a:t>60 </a:t>
            </a:r>
            <a:r>
              <a:rPr lang="en-US" dirty="0"/>
              <a:t>year-old </a:t>
            </a:r>
            <a:r>
              <a:rPr lang="en-US" b="1" dirty="0"/>
              <a:t>Gen. Edward Braddock</a:t>
            </a:r>
            <a:r>
              <a:rPr lang="en-US" dirty="0"/>
              <a:t> </a:t>
            </a:r>
            <a:endParaRPr lang="en-US" dirty="0" smtClean="0"/>
          </a:p>
          <a:p>
            <a:pPr lvl="1"/>
            <a:r>
              <a:rPr lang="en-US" dirty="0" smtClean="0"/>
              <a:t>inexperienced </a:t>
            </a:r>
            <a:r>
              <a:rPr lang="en-US" dirty="0"/>
              <a:t>soldiers </a:t>
            </a:r>
            <a:endParaRPr lang="en-US" dirty="0" smtClean="0"/>
          </a:p>
          <a:p>
            <a:pPr lvl="1"/>
            <a:r>
              <a:rPr lang="en-US" dirty="0" smtClean="0"/>
              <a:t>slow</a:t>
            </a:r>
            <a:r>
              <a:rPr lang="en-US" dirty="0"/>
              <a:t>, heavy artillery.</a:t>
            </a:r>
          </a:p>
          <a:p>
            <a:pPr lvl="0"/>
            <a:r>
              <a:rPr lang="en-US" dirty="0" smtClean="0"/>
              <a:t>British </a:t>
            </a:r>
            <a:r>
              <a:rPr lang="en-US" dirty="0"/>
              <a:t>were ambushed </a:t>
            </a:r>
            <a:r>
              <a:rPr lang="en-US" dirty="0" smtClean="0"/>
              <a:t>by </a:t>
            </a:r>
            <a:r>
              <a:rPr lang="en-US" dirty="0"/>
              <a:t>French using “Indian-tactics.”</a:t>
            </a:r>
          </a:p>
          <a:p>
            <a:pPr lvl="1"/>
            <a:r>
              <a:rPr lang="en-US" dirty="0"/>
              <a:t>In this battle, Washington </a:t>
            </a:r>
            <a:r>
              <a:rPr lang="en-US" dirty="0" smtClean="0"/>
              <a:t>had </a:t>
            </a:r>
            <a:r>
              <a:rPr lang="en-US" dirty="0"/>
              <a:t>two horses shot from under him and four bullets go through his coat, but never through him.</a:t>
            </a:r>
          </a:p>
          <a:p>
            <a:pPr eaLnBrk="1" hangingPunct="1"/>
            <a:endParaRPr lang="en-US" altLang="en-US" dirty="0" smtClean="0"/>
          </a:p>
        </p:txBody>
      </p:sp>
      <p:pic>
        <p:nvPicPr>
          <p:cNvPr id="15365" name="Picture 5" descr="ANd9GcRDk4stgvWAbNGApYxq1s5MJsK4qY-E7-16CAMiaEQ_jr5ydbg&amp;t=1&amp;usg=__PXZy3-eqiy1rB3NuuPJfvqa1OJ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1447800"/>
            <a:ext cx="302895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smtClean="0"/>
              <a:t>William Pitt</a:t>
            </a:r>
            <a:br>
              <a:rPr lang="en-US" dirty="0" smtClean="0"/>
            </a:br>
            <a:r>
              <a:rPr lang="en-US" sz="3200" dirty="0" smtClean="0"/>
              <a:t>“Organizer of Victory”</a:t>
            </a:r>
            <a:endParaRPr lang="en-US" sz="3200" dirty="0"/>
          </a:p>
        </p:txBody>
      </p:sp>
      <p:sp>
        <p:nvSpPr>
          <p:cNvPr id="3" name="Content Placeholder 2"/>
          <p:cNvSpPr>
            <a:spLocks noGrp="1"/>
          </p:cNvSpPr>
          <p:nvPr>
            <p:ph sz="half" idx="1"/>
          </p:nvPr>
        </p:nvSpPr>
        <p:spPr/>
        <p:txBody>
          <a:bodyPr/>
          <a:lstStyle/>
          <a:p>
            <a:pPr lvl="0"/>
            <a:r>
              <a:rPr lang="en-US" dirty="0" smtClean="0"/>
              <a:t>Changes </a:t>
            </a:r>
            <a:r>
              <a:rPr lang="en-US" dirty="0"/>
              <a:t>Pitt made…</a:t>
            </a:r>
          </a:p>
          <a:p>
            <a:pPr lvl="1"/>
            <a:r>
              <a:rPr lang="en-US" dirty="0" smtClean="0"/>
              <a:t>Concentrated </a:t>
            </a:r>
            <a:r>
              <a:rPr lang="en-US" dirty="0"/>
              <a:t>on Quebec-Montreal </a:t>
            </a:r>
            <a:r>
              <a:rPr lang="en-US" dirty="0" smtClean="0"/>
              <a:t>(the </a:t>
            </a:r>
            <a:r>
              <a:rPr lang="en-US" dirty="0"/>
              <a:t>supply routes to New France).</a:t>
            </a:r>
          </a:p>
          <a:p>
            <a:pPr lvl="1"/>
            <a:r>
              <a:rPr lang="en-US" dirty="0" smtClean="0"/>
              <a:t>Replaced </a:t>
            </a:r>
            <a:r>
              <a:rPr lang="en-US" dirty="0"/>
              <a:t>old, cautious officers with younger, daring officers</a:t>
            </a:r>
          </a:p>
          <a:p>
            <a:endParaRPr lang="en-US" dirty="0"/>
          </a:p>
        </p:txBody>
      </p:sp>
      <p:pic>
        <p:nvPicPr>
          <p:cNvPr id="5" name="Picture 10" descr="ANd9GcTg_E6i_UzJfHIAFQn13mGI_mH6kjP1b6dgj6Ey2cmqNd7JrDk&amp;t=1&amp;usg=__zlT1AkE9HNry7Z6QQm-fYg9d9V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5734050" y="2913856"/>
            <a:ext cx="1866900"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55794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1759 Battle of Quebec</a:t>
            </a:r>
            <a:endParaRPr lang="en-US" dirty="0"/>
          </a:p>
        </p:txBody>
      </p:sp>
      <p:sp>
        <p:nvSpPr>
          <p:cNvPr id="3" name="Content Placeholder 2"/>
          <p:cNvSpPr>
            <a:spLocks noGrp="1"/>
          </p:cNvSpPr>
          <p:nvPr>
            <p:ph sz="half" idx="1"/>
          </p:nvPr>
        </p:nvSpPr>
        <p:spPr>
          <a:xfrm>
            <a:off x="533400" y="1828800"/>
            <a:ext cx="8001000" cy="4038600"/>
          </a:xfrm>
        </p:spPr>
        <p:txBody>
          <a:bodyPr/>
          <a:lstStyle/>
          <a:p>
            <a:pPr lvl="0"/>
            <a:r>
              <a:rPr lang="en-US" dirty="0" smtClean="0"/>
              <a:t>Fought </a:t>
            </a:r>
            <a:r>
              <a:rPr lang="en-US" dirty="0"/>
              <a:t>outside the city </a:t>
            </a:r>
            <a:r>
              <a:rPr lang="en-US" dirty="0" smtClean="0"/>
              <a:t>on </a:t>
            </a:r>
            <a:r>
              <a:rPr lang="en-US" dirty="0"/>
              <a:t>the “Plains of Abraham”</a:t>
            </a:r>
          </a:p>
          <a:p>
            <a:pPr lvl="0"/>
            <a:r>
              <a:rPr lang="en-US" dirty="0"/>
              <a:t> Wolfe had </a:t>
            </a:r>
            <a:r>
              <a:rPr lang="en-US" dirty="0" smtClean="0"/>
              <a:t>4,800 men, Montcalm</a:t>
            </a:r>
            <a:r>
              <a:rPr lang="en-US" dirty="0"/>
              <a:t>, </a:t>
            </a:r>
            <a:r>
              <a:rPr lang="en-US" dirty="0" smtClean="0"/>
              <a:t>4,000</a:t>
            </a:r>
            <a:endParaRPr lang="en-US" dirty="0"/>
          </a:p>
          <a:p>
            <a:pPr lvl="0"/>
            <a:r>
              <a:rPr lang="en-US" dirty="0" smtClean="0"/>
              <a:t>British </a:t>
            </a:r>
            <a:r>
              <a:rPr lang="en-US" dirty="0"/>
              <a:t>losses </a:t>
            </a:r>
            <a:r>
              <a:rPr lang="en-US" dirty="0" smtClean="0"/>
              <a:t>58 </a:t>
            </a:r>
            <a:r>
              <a:rPr lang="en-US" dirty="0"/>
              <a:t>killed, 600 </a:t>
            </a:r>
            <a:r>
              <a:rPr lang="en-US" dirty="0" smtClean="0"/>
              <a:t>wounded</a:t>
            </a:r>
            <a:endParaRPr lang="en-US" dirty="0"/>
          </a:p>
          <a:p>
            <a:pPr lvl="0"/>
            <a:r>
              <a:rPr lang="en-US" dirty="0" smtClean="0"/>
              <a:t>French </a:t>
            </a:r>
            <a:r>
              <a:rPr lang="en-US" dirty="0"/>
              <a:t>losses </a:t>
            </a:r>
            <a:r>
              <a:rPr lang="en-US" dirty="0" smtClean="0"/>
              <a:t>644 </a:t>
            </a:r>
            <a:r>
              <a:rPr lang="en-US" dirty="0"/>
              <a:t>men killed or wounded</a:t>
            </a:r>
          </a:p>
          <a:p>
            <a:pPr lvl="0"/>
            <a:r>
              <a:rPr lang="en-US" dirty="0"/>
              <a:t> Both Wolfe and Montcalm were killed in the 	battle</a:t>
            </a:r>
          </a:p>
          <a:p>
            <a:r>
              <a:rPr lang="en-US" dirty="0"/>
              <a:t> Battle ended in a decisive British victory</a:t>
            </a:r>
          </a:p>
          <a:p>
            <a:pPr lvl="0"/>
            <a:endParaRPr lang="en-US" b="1" dirty="0"/>
          </a:p>
        </p:txBody>
      </p:sp>
    </p:spTree>
    <p:extLst>
      <p:ext uri="{BB962C8B-B14F-4D97-AF65-F5344CB8AC3E}">
        <p14:creationId xmlns:p14="http://schemas.microsoft.com/office/powerpoint/2010/main" val="14706316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altLang="en-US" dirty="0" smtClean="0"/>
              <a:t>The Plains of Abraham…</a:t>
            </a:r>
          </a:p>
        </p:txBody>
      </p:sp>
      <p:sp>
        <p:nvSpPr>
          <p:cNvPr id="16387" name="Content Placeholder 2"/>
          <p:cNvSpPr>
            <a:spLocks noGrp="1"/>
          </p:cNvSpPr>
          <p:nvPr>
            <p:ph sz="half" idx="1"/>
          </p:nvPr>
        </p:nvSpPr>
        <p:spPr/>
        <p:txBody>
          <a:bodyPr/>
          <a:lstStyle/>
          <a:p>
            <a:pPr eaLnBrk="1" hangingPunct="1"/>
            <a:endParaRPr lang="en-US" altLang="en-US" smtClean="0"/>
          </a:p>
        </p:txBody>
      </p:sp>
      <p:sp>
        <p:nvSpPr>
          <p:cNvPr id="16388" name="Content Placeholder 3"/>
          <p:cNvSpPr>
            <a:spLocks noGrp="1"/>
          </p:cNvSpPr>
          <p:nvPr>
            <p:ph sz="half" idx="2"/>
          </p:nvPr>
        </p:nvSpPr>
        <p:spPr/>
        <p:txBody>
          <a:bodyPr/>
          <a:lstStyle/>
          <a:p>
            <a:pPr eaLnBrk="1" hangingPunct="1"/>
            <a:endParaRPr lang="en-US" altLang="en-US" smtClean="0"/>
          </a:p>
        </p:txBody>
      </p:sp>
      <p:pic>
        <p:nvPicPr>
          <p:cNvPr id="16389" name="Picture 5" descr="v2_c1_s19_ss00_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600200"/>
            <a:ext cx="81534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normAutofit fontScale="90000"/>
          </a:bodyPr>
          <a:lstStyle/>
          <a:p>
            <a:pPr eaLnBrk="1" hangingPunct="1"/>
            <a:r>
              <a:rPr lang="en-US" altLang="en-US" dirty="0" smtClean="0"/>
              <a:t>Treaty of Paris </a:t>
            </a:r>
            <a:br>
              <a:rPr lang="en-US" altLang="en-US" dirty="0" smtClean="0"/>
            </a:br>
            <a:r>
              <a:rPr lang="en-US" altLang="en-US" dirty="0" smtClean="0"/>
              <a:t>(1763)</a:t>
            </a:r>
          </a:p>
        </p:txBody>
      </p:sp>
      <p:sp>
        <p:nvSpPr>
          <p:cNvPr id="17411" name="Content Placeholder 2"/>
          <p:cNvSpPr>
            <a:spLocks noGrp="1"/>
          </p:cNvSpPr>
          <p:nvPr>
            <p:ph sz="half" idx="1"/>
          </p:nvPr>
        </p:nvSpPr>
        <p:spPr/>
        <p:txBody>
          <a:bodyPr/>
          <a:lstStyle/>
          <a:p>
            <a:pPr eaLnBrk="1" hangingPunct="1"/>
            <a:r>
              <a:rPr lang="en-US" altLang="en-US" dirty="0" smtClean="0"/>
              <a:t>French Power fades in North America…</a:t>
            </a:r>
          </a:p>
          <a:p>
            <a:pPr eaLnBrk="1" hangingPunct="1"/>
            <a:r>
              <a:rPr lang="en-US" altLang="en-US" dirty="0" smtClean="0"/>
              <a:t>Proclamation Line of 1763 angers many…</a:t>
            </a:r>
          </a:p>
          <a:p>
            <a:pPr eaLnBrk="1" hangingPunct="1"/>
            <a:r>
              <a:rPr lang="en-US" altLang="en-US" dirty="0" smtClean="0"/>
              <a:t>Marks the end of salutary neglect…</a:t>
            </a:r>
          </a:p>
          <a:p>
            <a:pPr marL="0" indent="0" eaLnBrk="1" hangingPunct="1">
              <a:buNone/>
            </a:pPr>
            <a:endParaRPr lang="en-US" altLang="en-US" dirty="0" smtClean="0"/>
          </a:p>
        </p:txBody>
      </p:sp>
      <p:sp>
        <p:nvSpPr>
          <p:cNvPr id="17412" name="Content Placeholder 3"/>
          <p:cNvSpPr>
            <a:spLocks noGrp="1"/>
          </p:cNvSpPr>
          <p:nvPr>
            <p:ph sz="half" idx="2"/>
          </p:nvPr>
        </p:nvSpPr>
        <p:spPr/>
        <p:txBody>
          <a:bodyPr/>
          <a:lstStyle/>
          <a:p>
            <a:pPr eaLnBrk="1" hangingPunct="1"/>
            <a:endParaRPr lang="en-US" altLang="en-US" smtClean="0"/>
          </a:p>
        </p:txBody>
      </p:sp>
      <p:pic>
        <p:nvPicPr>
          <p:cNvPr id="17413" name="Picture 5" descr="201414586_c4cd12746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04800"/>
            <a:ext cx="43434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5" name="Picture 2"/>
          <p:cNvPicPr>
            <a:picLocks noChangeAspect="1" noChangeArrowheads="1"/>
          </p:cNvPicPr>
          <p:nvPr/>
        </p:nvPicPr>
        <p:blipFill>
          <a:blip r:embed="rId2" cstate="print"/>
          <a:srcRect/>
          <a:stretch>
            <a:fillRect/>
          </a:stretch>
        </p:blipFill>
        <p:spPr bwMode="auto">
          <a:xfrm>
            <a:off x="4953000" y="1676400"/>
            <a:ext cx="3371850" cy="4371975"/>
          </a:xfrm>
          <a:prstGeom prst="rect">
            <a:avLst/>
          </a:prstGeom>
          <a:noFill/>
          <a:ln w="9525">
            <a:noFill/>
            <a:miter lim="800000"/>
            <a:headEnd/>
            <a:tailEnd/>
          </a:ln>
        </p:spPr>
      </p:pic>
      <p:pic>
        <p:nvPicPr>
          <p:cNvPr id="6" name="Picture 5"/>
          <p:cNvPicPr>
            <a:picLocks noChangeAspect="1" noChangeArrowheads="1"/>
          </p:cNvPicPr>
          <p:nvPr/>
        </p:nvPicPr>
        <p:blipFill>
          <a:blip r:embed="rId3" cstate="print"/>
          <a:srcRect/>
          <a:stretch>
            <a:fillRect/>
          </a:stretch>
        </p:blipFill>
        <p:spPr bwMode="auto">
          <a:xfrm>
            <a:off x="533400" y="1676400"/>
            <a:ext cx="3446899" cy="4430336"/>
          </a:xfrm>
          <a:prstGeom prst="rect">
            <a:avLst/>
          </a:prstGeom>
          <a:noFill/>
          <a:ln w="9525">
            <a:noFill/>
            <a:miter lim="800000"/>
            <a:headEnd/>
            <a:tailEnd/>
          </a:ln>
        </p:spPr>
      </p:pic>
    </p:spTree>
    <p:extLst>
      <p:ext uri="{BB962C8B-B14F-4D97-AF65-F5344CB8AC3E}">
        <p14:creationId xmlns:p14="http://schemas.microsoft.com/office/powerpoint/2010/main" val="2525652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War’s Fateful Aftermath </a:t>
            </a:r>
            <a:endParaRPr lang="en-US" dirty="0"/>
          </a:p>
        </p:txBody>
      </p:sp>
      <p:sp>
        <p:nvSpPr>
          <p:cNvPr id="3" name="Content Placeholder 2"/>
          <p:cNvSpPr>
            <a:spLocks noGrp="1"/>
          </p:cNvSpPr>
          <p:nvPr>
            <p:ph sz="half" idx="1"/>
          </p:nvPr>
        </p:nvSpPr>
        <p:spPr>
          <a:xfrm>
            <a:off x="533400" y="1828800"/>
            <a:ext cx="8077200" cy="4038600"/>
          </a:xfrm>
        </p:spPr>
        <p:txBody>
          <a:bodyPr/>
          <a:lstStyle/>
          <a:p>
            <a:pPr lvl="0"/>
            <a:r>
              <a:rPr lang="en-US" dirty="0" smtClean="0"/>
              <a:t>Land-hungry </a:t>
            </a:r>
            <a:r>
              <a:rPr lang="en-US" dirty="0"/>
              <a:t>Americans could now settle west of the Appalachians</a:t>
            </a:r>
            <a:r>
              <a:rPr lang="en-US" dirty="0" smtClean="0"/>
              <a:t>,</a:t>
            </a:r>
          </a:p>
          <a:p>
            <a:pPr lvl="0"/>
            <a:r>
              <a:rPr lang="en-US" dirty="0" smtClean="0"/>
              <a:t>Parliament </a:t>
            </a:r>
            <a:r>
              <a:rPr lang="en-US" dirty="0"/>
              <a:t>issued its </a:t>
            </a:r>
            <a:r>
              <a:rPr lang="en-US" b="1" dirty="0"/>
              <a:t>Proclamation of 1763</a:t>
            </a:r>
            <a:r>
              <a:rPr lang="en-US" dirty="0"/>
              <a:t>, prohibiting any settlement in the area beyond the </a:t>
            </a:r>
            <a:r>
              <a:rPr lang="en-US" dirty="0" smtClean="0"/>
              <a:t>Appalachians.</a:t>
            </a:r>
          </a:p>
          <a:p>
            <a:pPr lvl="0"/>
            <a:r>
              <a:rPr lang="en-US" dirty="0" smtClean="0"/>
              <a:t>Colonists are furious.</a:t>
            </a:r>
            <a:endParaRPr lang="en-US" dirty="0"/>
          </a:p>
          <a:p>
            <a:endParaRPr lang="en-US" dirty="0"/>
          </a:p>
        </p:txBody>
      </p:sp>
    </p:spTree>
    <p:extLst>
      <p:ext uri="{BB962C8B-B14F-4D97-AF65-F5344CB8AC3E}">
        <p14:creationId xmlns:p14="http://schemas.microsoft.com/office/powerpoint/2010/main" val="7140881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normAutofit fontScale="90000"/>
          </a:bodyPr>
          <a:lstStyle/>
          <a:p>
            <a:pPr eaLnBrk="1" hangingPunct="1"/>
            <a:r>
              <a:rPr lang="en-US" altLang="en-US" dirty="0" smtClean="0"/>
              <a:t>Pontiac’s </a:t>
            </a:r>
            <a:br>
              <a:rPr lang="en-US" altLang="en-US" dirty="0" smtClean="0"/>
            </a:br>
            <a:r>
              <a:rPr lang="en-US" altLang="en-US" dirty="0" smtClean="0"/>
              <a:t>Rebellion</a:t>
            </a:r>
          </a:p>
        </p:txBody>
      </p:sp>
      <p:sp>
        <p:nvSpPr>
          <p:cNvPr id="19459" name="Content Placeholder 2"/>
          <p:cNvSpPr>
            <a:spLocks noGrp="1"/>
          </p:cNvSpPr>
          <p:nvPr>
            <p:ph sz="half" idx="1"/>
          </p:nvPr>
        </p:nvSpPr>
        <p:spPr/>
        <p:txBody>
          <a:bodyPr>
            <a:normAutofit/>
          </a:bodyPr>
          <a:lstStyle/>
          <a:p>
            <a:pPr eaLnBrk="1" hangingPunct="1"/>
            <a:r>
              <a:rPr lang="en-US" altLang="en-US" dirty="0" smtClean="0"/>
              <a:t>1763 Ottawa Chief leads a handful of tribes…</a:t>
            </a:r>
          </a:p>
          <a:p>
            <a:pPr eaLnBrk="1" hangingPunct="1"/>
            <a:r>
              <a:rPr lang="en-US" altLang="en-US" dirty="0" smtClean="0"/>
              <a:t>British send regular troops (want colonies to pay for them)….</a:t>
            </a:r>
          </a:p>
          <a:p>
            <a:pPr eaLnBrk="1" hangingPunct="1"/>
            <a:r>
              <a:rPr lang="en-US" altLang="en-US" dirty="0" smtClean="0"/>
              <a:t>Rebellion crushed but creates further problems…</a:t>
            </a:r>
          </a:p>
        </p:txBody>
      </p:sp>
      <p:sp>
        <p:nvSpPr>
          <p:cNvPr id="19460" name="Content Placeholder 3"/>
          <p:cNvSpPr>
            <a:spLocks noGrp="1"/>
          </p:cNvSpPr>
          <p:nvPr>
            <p:ph sz="half" idx="2"/>
          </p:nvPr>
        </p:nvSpPr>
        <p:spPr/>
        <p:txBody>
          <a:bodyPr>
            <a:normAutofit/>
          </a:bodyPr>
          <a:lstStyle/>
          <a:p>
            <a:pPr eaLnBrk="1" hangingPunct="1"/>
            <a:endParaRPr lang="en-US" altLang="en-US" smtClean="0"/>
          </a:p>
        </p:txBody>
      </p:sp>
      <p:pic>
        <p:nvPicPr>
          <p:cNvPr id="19461" name="Picture 5" descr="ANd9GcReZMqU6yGxK3-b735G_fDEz7RlNuWbgibgl8OysxIUpGHuUKM&amp;t=1&amp;usg=__cpjifvdHC3jcDIZSy9oM_c8zt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381000"/>
            <a:ext cx="47244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altLang="en-US" dirty="0" smtClean="0"/>
              <a:t>Mercantilism</a:t>
            </a:r>
          </a:p>
        </p:txBody>
      </p:sp>
      <p:sp>
        <p:nvSpPr>
          <p:cNvPr id="21507" name="Content Placeholder 2"/>
          <p:cNvSpPr>
            <a:spLocks noGrp="1"/>
          </p:cNvSpPr>
          <p:nvPr>
            <p:ph sz="half" idx="1"/>
          </p:nvPr>
        </p:nvSpPr>
        <p:spPr/>
        <p:txBody>
          <a:bodyPr/>
          <a:lstStyle/>
          <a:p>
            <a:pPr eaLnBrk="1" hangingPunct="1"/>
            <a:r>
              <a:rPr lang="en-US" altLang="en-US" smtClean="0"/>
              <a:t>Advantages</a:t>
            </a:r>
          </a:p>
          <a:p>
            <a:pPr lvl="1" eaLnBrk="1" hangingPunct="1"/>
            <a:r>
              <a:rPr lang="en-US" altLang="en-US" smtClean="0"/>
              <a:t>Protection</a:t>
            </a:r>
          </a:p>
          <a:p>
            <a:pPr lvl="1" eaLnBrk="1" hangingPunct="1"/>
            <a:r>
              <a:rPr lang="en-US" altLang="en-US" smtClean="0"/>
              <a:t>Assured Trade</a:t>
            </a:r>
          </a:p>
        </p:txBody>
      </p:sp>
      <p:sp>
        <p:nvSpPr>
          <p:cNvPr id="21508" name="Content Placeholder 3"/>
          <p:cNvSpPr>
            <a:spLocks noGrp="1"/>
          </p:cNvSpPr>
          <p:nvPr>
            <p:ph sz="half" idx="2"/>
          </p:nvPr>
        </p:nvSpPr>
        <p:spPr/>
        <p:txBody>
          <a:bodyPr/>
          <a:lstStyle/>
          <a:p>
            <a:pPr eaLnBrk="1" hangingPunct="1"/>
            <a:r>
              <a:rPr lang="en-US" altLang="en-US" smtClean="0"/>
              <a:t>Disadvantages</a:t>
            </a:r>
          </a:p>
          <a:p>
            <a:pPr lvl="1" eaLnBrk="1" hangingPunct="1"/>
            <a:r>
              <a:rPr lang="en-US" altLang="en-US" smtClean="0"/>
              <a:t>Stifled Economy</a:t>
            </a:r>
          </a:p>
          <a:p>
            <a:pPr lvl="1" eaLnBrk="1" hangingPunct="1"/>
            <a:r>
              <a:rPr lang="en-US" altLang="en-US" smtClean="0"/>
              <a:t>Currency Issues</a:t>
            </a:r>
          </a:p>
          <a:p>
            <a:pPr lvl="2" eaLnBrk="1" hangingPunct="1"/>
            <a:r>
              <a:rPr lang="en-US" altLang="en-US" smtClean="0"/>
              <a:t>Colonists used butter, nails, pitch &amp; feathers</a:t>
            </a:r>
          </a:p>
        </p:txBody>
      </p:sp>
      <p:pic>
        <p:nvPicPr>
          <p:cNvPr id="21509" name="Picture 5" descr="ANd9GcS3ZSYZKvG3bYo_Uo2OMloCKzUJmeaA12aIgTGyxFA_7QpCkv4&amp;t=1&amp;usg=__yoPbAGQ1dU_q6rZVJz3wpKCu7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3962400"/>
            <a:ext cx="65532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6111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5"/>
          <p:cNvSpPr>
            <a:spLocks noGrp="1"/>
          </p:cNvSpPr>
          <p:nvPr>
            <p:ph type="title"/>
          </p:nvPr>
        </p:nvSpPr>
        <p:spPr/>
        <p:txBody>
          <a:bodyPr/>
          <a:lstStyle/>
          <a:p>
            <a:pPr eaLnBrk="1" hangingPunct="1"/>
            <a:endParaRPr lang="en-US" altLang="en-US" dirty="0" smtClean="0"/>
          </a:p>
        </p:txBody>
      </p:sp>
      <p:sp>
        <p:nvSpPr>
          <p:cNvPr id="4099" name="Content Placeholder 6"/>
          <p:cNvSpPr>
            <a:spLocks noGrp="1"/>
          </p:cNvSpPr>
          <p:nvPr>
            <p:ph sz="half" idx="1"/>
          </p:nvPr>
        </p:nvSpPr>
        <p:spPr/>
        <p:txBody>
          <a:bodyPr/>
          <a:lstStyle/>
          <a:p>
            <a:pPr eaLnBrk="1" hangingPunct="1"/>
            <a:endParaRPr lang="en-US" altLang="en-US" smtClean="0"/>
          </a:p>
        </p:txBody>
      </p:sp>
      <p:sp>
        <p:nvSpPr>
          <p:cNvPr id="4100" name="Content Placeholder 7"/>
          <p:cNvSpPr>
            <a:spLocks noGrp="1"/>
          </p:cNvSpPr>
          <p:nvPr>
            <p:ph sz="half" idx="2"/>
          </p:nvPr>
        </p:nvSpPr>
        <p:spPr/>
        <p:txBody>
          <a:bodyPr/>
          <a:lstStyle/>
          <a:p>
            <a:pPr eaLnBrk="1" hangingPunct="1"/>
            <a:endParaRPr lang="en-US" altLang="en-US" smtClean="0"/>
          </a:p>
        </p:txBody>
      </p:sp>
      <p:pic>
        <p:nvPicPr>
          <p:cNvPr id="4101" name="Picture 5" descr="triangulartra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91440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Mercantilism </a:t>
            </a:r>
            <a:endParaRPr lang="en-US" dirty="0"/>
          </a:p>
        </p:txBody>
      </p:sp>
      <p:sp>
        <p:nvSpPr>
          <p:cNvPr id="3" name="Content Placeholder 2"/>
          <p:cNvSpPr>
            <a:spLocks noGrp="1"/>
          </p:cNvSpPr>
          <p:nvPr>
            <p:ph idx="1"/>
          </p:nvPr>
        </p:nvSpPr>
        <p:spPr/>
        <p:txBody>
          <a:bodyPr>
            <a:normAutofit/>
          </a:bodyPr>
          <a:lstStyle/>
          <a:p>
            <a:pPr lvl="0"/>
            <a:r>
              <a:rPr lang="en-US" sz="2800" dirty="0" smtClean="0"/>
              <a:t>economic </a:t>
            </a:r>
            <a:r>
              <a:rPr lang="en-US" sz="2800" dirty="0"/>
              <a:t>wealth could be measured by the amount of gold or silver in its </a:t>
            </a:r>
            <a:r>
              <a:rPr lang="en-US" sz="2800" dirty="0" smtClean="0"/>
              <a:t>treasury.</a:t>
            </a:r>
          </a:p>
          <a:p>
            <a:pPr lvl="0"/>
            <a:r>
              <a:rPr lang="en-US" sz="2800" dirty="0" smtClean="0"/>
              <a:t>To </a:t>
            </a:r>
            <a:r>
              <a:rPr lang="en-US" sz="2800" dirty="0"/>
              <a:t>amass gold and silver, a country had to </a:t>
            </a:r>
            <a:r>
              <a:rPr lang="en-US" sz="2800" dirty="0" smtClean="0"/>
              <a:t>obtain </a:t>
            </a:r>
            <a:r>
              <a:rPr lang="en-US" sz="2800" dirty="0"/>
              <a:t>a favorable balance of </a:t>
            </a:r>
            <a:r>
              <a:rPr lang="en-US" sz="2800" dirty="0" smtClean="0"/>
              <a:t>trade.</a:t>
            </a:r>
          </a:p>
          <a:p>
            <a:pPr lvl="0"/>
            <a:r>
              <a:rPr lang="en-US" sz="2800" dirty="0" smtClean="0"/>
              <a:t>colonies </a:t>
            </a:r>
            <a:r>
              <a:rPr lang="en-US" sz="2800" dirty="0"/>
              <a:t>could supply the mother country with raw materials, wealth, supplies, a market for selling manufactured goods </a:t>
            </a:r>
            <a:r>
              <a:rPr lang="en-US" sz="2800" dirty="0" smtClean="0"/>
              <a:t>etc…</a:t>
            </a:r>
          </a:p>
          <a:p>
            <a:endParaRPr lang="en-US" dirty="0"/>
          </a:p>
          <a:p>
            <a:endParaRPr lang="en-US" dirty="0"/>
          </a:p>
        </p:txBody>
      </p:sp>
    </p:spTree>
    <p:extLst>
      <p:ext uri="{BB962C8B-B14F-4D97-AF65-F5344CB8AC3E}">
        <p14:creationId xmlns:p14="http://schemas.microsoft.com/office/powerpoint/2010/main" val="41417472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Mercantilism</a:t>
            </a:r>
          </a:p>
        </p:txBody>
      </p:sp>
      <p:sp>
        <p:nvSpPr>
          <p:cNvPr id="3" name="Content Placeholder 2"/>
          <p:cNvSpPr>
            <a:spLocks noGrp="1"/>
          </p:cNvSpPr>
          <p:nvPr>
            <p:ph idx="1"/>
          </p:nvPr>
        </p:nvSpPr>
        <p:spPr/>
        <p:txBody>
          <a:bodyPr>
            <a:normAutofit/>
          </a:bodyPr>
          <a:lstStyle/>
          <a:p>
            <a:pPr lvl="0"/>
            <a:r>
              <a:rPr lang="en-US" sz="3200" dirty="0"/>
              <a:t>For America, that meant giving Britain all the ships, ships’ stores, sailors, and trade that they needed and wanted.</a:t>
            </a:r>
          </a:p>
          <a:p>
            <a:pPr lvl="0"/>
            <a:r>
              <a:rPr lang="en-US" sz="3200" dirty="0"/>
              <a:t>Also, they had to grow tobacco and sugar for England that Brits would otherwise have to buy from other countries.</a:t>
            </a:r>
          </a:p>
          <a:p>
            <a:endParaRPr lang="en-US" dirty="0"/>
          </a:p>
        </p:txBody>
      </p:sp>
    </p:spTree>
    <p:extLst>
      <p:ext uri="{BB962C8B-B14F-4D97-AF65-F5344CB8AC3E}">
        <p14:creationId xmlns:p14="http://schemas.microsoft.com/office/powerpoint/2010/main" val="7315687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Mercantilism Handcuffs American Trade</a:t>
            </a:r>
            <a:endParaRPr lang="en-US" dirty="0"/>
          </a:p>
        </p:txBody>
      </p:sp>
      <p:sp>
        <p:nvSpPr>
          <p:cNvPr id="3" name="Content Placeholder 2"/>
          <p:cNvSpPr>
            <a:spLocks noGrp="1"/>
          </p:cNvSpPr>
          <p:nvPr>
            <p:ph idx="1"/>
          </p:nvPr>
        </p:nvSpPr>
        <p:spPr/>
        <p:txBody>
          <a:bodyPr>
            <a:normAutofit/>
          </a:bodyPr>
          <a:lstStyle/>
          <a:p>
            <a:pPr lvl="1"/>
            <a:r>
              <a:rPr lang="en-US" sz="2400" dirty="0" smtClean="0"/>
              <a:t>The </a:t>
            </a:r>
            <a:r>
              <a:rPr lang="en-US" sz="2400" dirty="0"/>
              <a:t>Navigation </a:t>
            </a:r>
            <a:r>
              <a:rPr lang="en-US" sz="2400" dirty="0" smtClean="0"/>
              <a:t>Laws.</a:t>
            </a:r>
            <a:endParaRPr lang="en-US" sz="2400" dirty="0"/>
          </a:p>
          <a:p>
            <a:pPr lvl="2"/>
            <a:r>
              <a:rPr lang="en-US" sz="2000" dirty="0"/>
              <a:t>The first of these was enacted in 1650, and was aimed at rival Dutch shippers who were elbowing their way into the American shipping.</a:t>
            </a:r>
          </a:p>
          <a:p>
            <a:pPr lvl="2"/>
            <a:r>
              <a:rPr lang="en-US" sz="2000" dirty="0"/>
              <a:t>The </a:t>
            </a:r>
            <a:r>
              <a:rPr lang="en-US" sz="2000" b="1" dirty="0"/>
              <a:t>Navigation Laws</a:t>
            </a:r>
            <a:r>
              <a:rPr lang="en-US" sz="2000" dirty="0"/>
              <a:t> restricted commerce from the colonies to England (and back) to only English ships, and none other.</a:t>
            </a:r>
          </a:p>
          <a:p>
            <a:pPr lvl="2"/>
            <a:r>
              <a:rPr lang="en-US" sz="2000" dirty="0"/>
              <a:t>Other laws stated that European goods consigned to America had to land first in England, where custom duties could be collected.</a:t>
            </a:r>
          </a:p>
          <a:p>
            <a:pPr lvl="2"/>
            <a:r>
              <a:rPr lang="en-US" sz="2000" dirty="0"/>
              <a:t>Also, some products, “</a:t>
            </a:r>
            <a:r>
              <a:rPr lang="en-US" sz="2000" b="1" dirty="0"/>
              <a:t>enumerated goods</a:t>
            </a:r>
            <a:r>
              <a:rPr lang="en-US" sz="2000" dirty="0"/>
              <a:t>,” could only be shipped to England.</a:t>
            </a:r>
          </a:p>
          <a:p>
            <a:endParaRPr lang="en-US" sz="2000" dirty="0"/>
          </a:p>
        </p:txBody>
      </p:sp>
    </p:spTree>
    <p:extLst>
      <p:ext uri="{BB962C8B-B14F-4D97-AF65-F5344CB8AC3E}">
        <p14:creationId xmlns:p14="http://schemas.microsoft.com/office/powerpoint/2010/main" val="37117387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Merits of mercantilism</a:t>
            </a:r>
            <a:r>
              <a:rPr lang="en-US" dirty="0" smtClean="0"/>
              <a:t>:</a:t>
            </a:r>
            <a:endParaRPr lang="en-US" dirty="0"/>
          </a:p>
        </p:txBody>
      </p:sp>
      <p:sp>
        <p:nvSpPr>
          <p:cNvPr id="3" name="Content Placeholder 2"/>
          <p:cNvSpPr>
            <a:spLocks noGrp="1"/>
          </p:cNvSpPr>
          <p:nvPr>
            <p:ph idx="1"/>
          </p:nvPr>
        </p:nvSpPr>
        <p:spPr/>
        <p:txBody>
          <a:bodyPr>
            <a:normAutofit/>
          </a:bodyPr>
          <a:lstStyle/>
          <a:p>
            <a:pPr lvl="0"/>
            <a:r>
              <a:rPr lang="en-US" sz="2800" dirty="0" smtClean="0"/>
              <a:t>The </a:t>
            </a:r>
            <a:r>
              <a:rPr lang="en-US" sz="2800" dirty="0"/>
              <a:t>Navigation Laws were </a:t>
            </a:r>
            <a:r>
              <a:rPr lang="en-US" sz="2800" dirty="0" smtClean="0"/>
              <a:t>hated but not enforced until 1763. Resulting </a:t>
            </a:r>
            <a:r>
              <a:rPr lang="en-US" sz="2800" dirty="0"/>
              <a:t>in widespread smuggling. </a:t>
            </a:r>
            <a:r>
              <a:rPr lang="en-US" sz="2800" dirty="0" smtClean="0"/>
              <a:t>“</a:t>
            </a:r>
            <a:r>
              <a:rPr lang="en-US" sz="2800" b="1" dirty="0"/>
              <a:t>salutary neglect</a:t>
            </a:r>
            <a:r>
              <a:rPr lang="en-US" sz="2800" dirty="0" smtClean="0"/>
              <a:t>.”</a:t>
            </a:r>
          </a:p>
          <a:p>
            <a:pPr lvl="0"/>
            <a:r>
              <a:rPr lang="en-US" sz="2800" dirty="0" smtClean="0"/>
              <a:t>Tobacco </a:t>
            </a:r>
            <a:r>
              <a:rPr lang="en-US" sz="2800" dirty="0"/>
              <a:t>planters, though they couldn’t ship it to anywhere except Britain, still had a monopoly within the British market.</a:t>
            </a:r>
          </a:p>
          <a:p>
            <a:endParaRPr lang="en-US" dirty="0"/>
          </a:p>
        </p:txBody>
      </p:sp>
    </p:spTree>
    <p:extLst>
      <p:ext uri="{BB962C8B-B14F-4D97-AF65-F5344CB8AC3E}">
        <p14:creationId xmlns:p14="http://schemas.microsoft.com/office/powerpoint/2010/main" val="26036906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Merits of mercantilism:</a:t>
            </a:r>
          </a:p>
        </p:txBody>
      </p:sp>
      <p:sp>
        <p:nvSpPr>
          <p:cNvPr id="3" name="Content Placeholder 2"/>
          <p:cNvSpPr>
            <a:spLocks noGrp="1"/>
          </p:cNvSpPr>
          <p:nvPr>
            <p:ph idx="1"/>
          </p:nvPr>
        </p:nvSpPr>
        <p:spPr/>
        <p:txBody>
          <a:bodyPr>
            <a:normAutofit/>
          </a:bodyPr>
          <a:lstStyle/>
          <a:p>
            <a:pPr marL="457200" lvl="1" indent="-457200"/>
            <a:r>
              <a:rPr lang="en-US" sz="2800" dirty="0"/>
              <a:t>Americans had </a:t>
            </a:r>
            <a:r>
              <a:rPr lang="en-US" sz="2800" dirty="0" smtClean="0"/>
              <a:t>opportunities </a:t>
            </a:r>
            <a:r>
              <a:rPr lang="en-US" sz="2800" dirty="0"/>
              <a:t>for </a:t>
            </a:r>
            <a:r>
              <a:rPr lang="en-US" sz="2800" dirty="0" smtClean="0"/>
              <a:t>self-gov’t</a:t>
            </a:r>
            <a:r>
              <a:rPr lang="en-US" sz="2800" dirty="0"/>
              <a:t>.</a:t>
            </a:r>
          </a:p>
          <a:p>
            <a:pPr lvl="1"/>
            <a:r>
              <a:rPr lang="en-US" sz="2800" dirty="0"/>
              <a:t>Americans also had the mightiest army in the world in Britain, and didn’t have to pay for it.</a:t>
            </a:r>
          </a:p>
          <a:p>
            <a:pPr lvl="2"/>
            <a:r>
              <a:rPr lang="en-US" dirty="0"/>
              <a:t>After independence, the U.S. had to pay for a tiny army and navy.</a:t>
            </a:r>
          </a:p>
          <a:p>
            <a:endParaRPr lang="en-US" dirty="0"/>
          </a:p>
        </p:txBody>
      </p:sp>
    </p:spTree>
    <p:extLst>
      <p:ext uri="{BB962C8B-B14F-4D97-AF65-F5344CB8AC3E}">
        <p14:creationId xmlns:p14="http://schemas.microsoft.com/office/powerpoint/2010/main" val="39773421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Menace of mercantilism</a:t>
            </a:r>
            <a:r>
              <a:rPr lang="en-US" dirty="0" smtClean="0"/>
              <a:t>:</a:t>
            </a:r>
            <a:endParaRPr lang="en-US" dirty="0"/>
          </a:p>
        </p:txBody>
      </p:sp>
      <p:sp>
        <p:nvSpPr>
          <p:cNvPr id="3" name="Content Placeholder 2"/>
          <p:cNvSpPr>
            <a:spLocks noGrp="1"/>
          </p:cNvSpPr>
          <p:nvPr>
            <p:ph idx="1"/>
          </p:nvPr>
        </p:nvSpPr>
        <p:spPr/>
        <p:txBody>
          <a:bodyPr>
            <a:normAutofit/>
          </a:bodyPr>
          <a:lstStyle/>
          <a:p>
            <a:pPr lvl="0"/>
            <a:r>
              <a:rPr lang="en-US" sz="2800" dirty="0" smtClean="0"/>
              <a:t>Disadvantages </a:t>
            </a:r>
            <a:r>
              <a:rPr lang="en-US" sz="2800" dirty="0"/>
              <a:t>of mercantilism </a:t>
            </a:r>
            <a:r>
              <a:rPr lang="en-US" sz="2800" dirty="0" smtClean="0"/>
              <a:t>included:</a:t>
            </a:r>
          </a:p>
          <a:p>
            <a:pPr lvl="1"/>
            <a:r>
              <a:rPr lang="en-US" dirty="0" smtClean="0"/>
              <a:t>Americans </a:t>
            </a:r>
            <a:r>
              <a:rPr lang="en-US" dirty="0"/>
              <a:t>couldn’t buy, sell, ship, or </a:t>
            </a:r>
            <a:r>
              <a:rPr lang="en-US" dirty="0" smtClean="0"/>
              <a:t>manufacture</a:t>
            </a:r>
          </a:p>
          <a:p>
            <a:pPr lvl="1"/>
            <a:r>
              <a:rPr lang="en-US" dirty="0" smtClean="0"/>
              <a:t>Virginia</a:t>
            </a:r>
            <a:r>
              <a:rPr lang="en-US" dirty="0"/>
              <a:t>, which grew just tobacco, was at the mercy of the British buyers, who often paid very poorly and were responsible for putting many planters into </a:t>
            </a:r>
            <a:r>
              <a:rPr lang="en-US" dirty="0" smtClean="0"/>
              <a:t>debt.</a:t>
            </a:r>
          </a:p>
          <a:p>
            <a:pPr lvl="1"/>
            <a:r>
              <a:rPr lang="en-US" dirty="0" smtClean="0"/>
              <a:t>Many </a:t>
            </a:r>
            <a:r>
              <a:rPr lang="en-US" dirty="0"/>
              <a:t>colonists felt that Britain was just milking her colonies for all they were worth.</a:t>
            </a:r>
          </a:p>
          <a:p>
            <a:endParaRPr lang="en-US" dirty="0"/>
          </a:p>
        </p:txBody>
      </p:sp>
    </p:spTree>
    <p:extLst>
      <p:ext uri="{BB962C8B-B14F-4D97-AF65-F5344CB8AC3E}">
        <p14:creationId xmlns:p14="http://schemas.microsoft.com/office/powerpoint/2010/main" val="20339182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altLang="en-US" smtClean="0"/>
              <a:t>Adam Smith</a:t>
            </a:r>
          </a:p>
        </p:txBody>
      </p:sp>
      <p:sp>
        <p:nvSpPr>
          <p:cNvPr id="22531" name="Content Placeholder 2"/>
          <p:cNvSpPr>
            <a:spLocks noGrp="1"/>
          </p:cNvSpPr>
          <p:nvPr>
            <p:ph sz="half" idx="1"/>
          </p:nvPr>
        </p:nvSpPr>
        <p:spPr/>
        <p:txBody>
          <a:bodyPr>
            <a:normAutofit/>
          </a:bodyPr>
          <a:lstStyle/>
          <a:p>
            <a:pPr eaLnBrk="1" hangingPunct="1"/>
            <a:r>
              <a:rPr lang="en-US" altLang="en-US" smtClean="0"/>
              <a:t>Scottish born “Father of Economics”</a:t>
            </a:r>
          </a:p>
          <a:p>
            <a:pPr eaLnBrk="1" hangingPunct="1"/>
            <a:r>
              <a:rPr lang="en-US" altLang="en-US" smtClean="0"/>
              <a:t>Argued against Mercantilism in </a:t>
            </a:r>
            <a:r>
              <a:rPr lang="en-US" altLang="en-US" i="1" smtClean="0"/>
              <a:t>Wealth of Nations</a:t>
            </a:r>
          </a:p>
          <a:p>
            <a:pPr eaLnBrk="1" hangingPunct="1"/>
            <a:r>
              <a:rPr lang="en-US" altLang="en-US" smtClean="0"/>
              <a:t>Encouraged free trade</a:t>
            </a:r>
          </a:p>
        </p:txBody>
      </p:sp>
      <p:sp>
        <p:nvSpPr>
          <p:cNvPr id="22532" name="Content Placeholder 3"/>
          <p:cNvSpPr>
            <a:spLocks noGrp="1"/>
          </p:cNvSpPr>
          <p:nvPr>
            <p:ph sz="half" idx="2"/>
          </p:nvPr>
        </p:nvSpPr>
        <p:spPr/>
        <p:txBody>
          <a:bodyPr>
            <a:normAutofit/>
          </a:bodyPr>
          <a:lstStyle/>
          <a:p>
            <a:pPr eaLnBrk="1" hangingPunct="1"/>
            <a:endParaRPr lang="en-US" altLang="en-US" smtClean="0"/>
          </a:p>
        </p:txBody>
      </p:sp>
      <p:pic>
        <p:nvPicPr>
          <p:cNvPr id="22533" name="Picture 5" descr="ANd9GcRs9qKT5JzZR-dpm6H2Y86UMj-GFniBRrqOFN-S5Tu_EilwSFg&amp;t=1&amp;usg=__9SjUU5lHRQuzot2RUnaR8z5r7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609600"/>
            <a:ext cx="38862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65507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normAutofit fontScale="90000"/>
          </a:bodyPr>
          <a:lstStyle/>
          <a:p>
            <a:pPr eaLnBrk="1" hangingPunct="1"/>
            <a:r>
              <a:rPr lang="en-US" altLang="en-US" smtClean="0"/>
              <a:t>Prime Minister</a:t>
            </a:r>
            <a:br>
              <a:rPr lang="en-US" altLang="en-US" smtClean="0"/>
            </a:br>
            <a:r>
              <a:rPr lang="en-US" altLang="en-US" smtClean="0"/>
              <a:t>George Grenville</a:t>
            </a:r>
          </a:p>
        </p:txBody>
      </p:sp>
      <p:sp>
        <p:nvSpPr>
          <p:cNvPr id="23555" name="Content Placeholder 2"/>
          <p:cNvSpPr>
            <a:spLocks noGrp="1"/>
          </p:cNvSpPr>
          <p:nvPr>
            <p:ph sz="half" idx="1"/>
          </p:nvPr>
        </p:nvSpPr>
        <p:spPr/>
        <p:txBody>
          <a:bodyPr>
            <a:normAutofit/>
          </a:bodyPr>
          <a:lstStyle/>
          <a:p>
            <a:pPr eaLnBrk="1" hangingPunct="1"/>
            <a:r>
              <a:rPr lang="en-US" altLang="en-US" smtClean="0"/>
              <a:t>Britain:  Biggest Empire and Biggest Debt</a:t>
            </a:r>
          </a:p>
          <a:p>
            <a:pPr lvl="1" eaLnBrk="1" hangingPunct="1"/>
            <a:r>
              <a:rPr lang="en-US" altLang="en-US" smtClean="0"/>
              <a:t>Proclamation Line (1763)</a:t>
            </a:r>
          </a:p>
          <a:p>
            <a:pPr lvl="1" eaLnBrk="1" hangingPunct="1"/>
            <a:r>
              <a:rPr lang="en-US" altLang="en-US" smtClean="0"/>
              <a:t>Enforce Navigation Laws</a:t>
            </a:r>
          </a:p>
          <a:p>
            <a:pPr lvl="1" eaLnBrk="1" hangingPunct="1"/>
            <a:r>
              <a:rPr lang="en-US" altLang="en-US" smtClean="0"/>
              <a:t>Sugar Act (1764)</a:t>
            </a:r>
          </a:p>
          <a:p>
            <a:pPr lvl="1" eaLnBrk="1" hangingPunct="1"/>
            <a:r>
              <a:rPr lang="en-US" altLang="en-US" smtClean="0"/>
              <a:t>Quartering Act (1765)</a:t>
            </a:r>
          </a:p>
          <a:p>
            <a:pPr lvl="1" eaLnBrk="1" hangingPunct="1"/>
            <a:r>
              <a:rPr lang="en-US" altLang="en-US" smtClean="0"/>
              <a:t>Stamp Act (1765)</a:t>
            </a:r>
          </a:p>
        </p:txBody>
      </p:sp>
      <p:sp>
        <p:nvSpPr>
          <p:cNvPr id="23556" name="Content Placeholder 3"/>
          <p:cNvSpPr>
            <a:spLocks noGrp="1"/>
          </p:cNvSpPr>
          <p:nvPr>
            <p:ph sz="half" idx="2"/>
          </p:nvPr>
        </p:nvSpPr>
        <p:spPr/>
        <p:txBody>
          <a:bodyPr>
            <a:normAutofit/>
          </a:bodyPr>
          <a:lstStyle/>
          <a:p>
            <a:pPr eaLnBrk="1" hangingPunct="1"/>
            <a:endParaRPr lang="en-US" altLang="en-US" smtClean="0"/>
          </a:p>
        </p:txBody>
      </p:sp>
      <p:pic>
        <p:nvPicPr>
          <p:cNvPr id="23557" name="Picture 5" descr="george-grenville-1-siz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457200"/>
            <a:ext cx="36576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20880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Taxation…..</a:t>
            </a:r>
            <a:endParaRPr lang="en-US" dirty="0"/>
          </a:p>
        </p:txBody>
      </p:sp>
      <p:sp>
        <p:nvSpPr>
          <p:cNvPr id="3" name="Content Placeholder 2"/>
          <p:cNvSpPr>
            <a:spLocks noGrp="1"/>
          </p:cNvSpPr>
          <p:nvPr>
            <p:ph sz="half" idx="1"/>
          </p:nvPr>
        </p:nvSpPr>
        <p:spPr/>
        <p:txBody>
          <a:bodyPr>
            <a:normAutofit/>
          </a:bodyPr>
          <a:lstStyle/>
          <a:p>
            <a:r>
              <a:rPr lang="en-US" b="1" dirty="0"/>
              <a:t>Sugar Act</a:t>
            </a:r>
            <a:r>
              <a:rPr lang="en-US" dirty="0"/>
              <a:t> of </a:t>
            </a:r>
            <a:r>
              <a:rPr lang="en-US" dirty="0" smtClean="0"/>
              <a:t>1764</a:t>
            </a:r>
          </a:p>
          <a:p>
            <a:r>
              <a:rPr lang="en-US" dirty="0" smtClean="0"/>
              <a:t>increased </a:t>
            </a:r>
            <a:r>
              <a:rPr lang="en-US" dirty="0"/>
              <a:t>duty on foreign sugar imported from the West Indies; after numerous protests from spoiled Americans, the duties were reduced.</a:t>
            </a:r>
          </a:p>
        </p:txBody>
      </p:sp>
      <p:sp>
        <p:nvSpPr>
          <p:cNvPr id="4" name="Content Placeholder 3"/>
          <p:cNvSpPr>
            <a:spLocks noGrp="1"/>
          </p:cNvSpPr>
          <p:nvPr>
            <p:ph sz="half" idx="2"/>
          </p:nvPr>
        </p:nvSpPr>
        <p:spPr/>
        <p:txBody>
          <a:bodyPr>
            <a:normAutofit/>
          </a:bodyPr>
          <a:lstStyle/>
          <a:p>
            <a:r>
              <a:rPr lang="en-US" dirty="0" smtClean="0"/>
              <a:t>Stamp Act of 1765</a:t>
            </a:r>
          </a:p>
          <a:p>
            <a:pPr lvl="1"/>
            <a:r>
              <a:rPr lang="en-US" dirty="0" smtClean="0"/>
              <a:t>use of stamped paper or the affixing of stamps, certifying payment of tax.</a:t>
            </a:r>
          </a:p>
          <a:p>
            <a:pPr lvl="1"/>
            <a:r>
              <a:rPr lang="en-US" dirty="0" smtClean="0"/>
              <a:t>required on bills of sale for about 50 trade items as well as on certain types of commercial and legal documents.</a:t>
            </a:r>
          </a:p>
          <a:p>
            <a:endParaRPr lang="en-US" dirty="0"/>
          </a:p>
        </p:txBody>
      </p:sp>
    </p:spTree>
    <p:extLst>
      <p:ext uri="{BB962C8B-B14F-4D97-AF65-F5344CB8AC3E}">
        <p14:creationId xmlns:p14="http://schemas.microsoft.com/office/powerpoint/2010/main" val="18041530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insult</a:t>
            </a:r>
            <a:endParaRPr lang="en-US" dirty="0"/>
          </a:p>
        </p:txBody>
      </p:sp>
      <p:sp>
        <p:nvSpPr>
          <p:cNvPr id="3" name="Content Placeholder 2"/>
          <p:cNvSpPr>
            <a:spLocks noGrp="1"/>
          </p:cNvSpPr>
          <p:nvPr>
            <p:ph sz="half" idx="1"/>
          </p:nvPr>
        </p:nvSpPr>
        <p:spPr/>
        <p:txBody>
          <a:bodyPr>
            <a:normAutofit/>
          </a:bodyPr>
          <a:lstStyle/>
          <a:p>
            <a:pPr marL="342900" lvl="1" indent="-342900">
              <a:buClr>
                <a:schemeClr val="accent2"/>
              </a:buClr>
              <a:buSzPct val="75000"/>
            </a:pPr>
            <a:r>
              <a:rPr lang="en-US" dirty="0"/>
              <a:t>Both the Stamp Act and the Sugar Act provided for offenders to be tried in the admiralty courts, where defenders were guilty until proven innocent.</a:t>
            </a:r>
          </a:p>
          <a:p>
            <a:endParaRPr lang="en-US" dirty="0"/>
          </a:p>
        </p:txBody>
      </p:sp>
      <p:sp>
        <p:nvSpPr>
          <p:cNvPr id="4" name="Content Placeholder 3"/>
          <p:cNvSpPr>
            <a:spLocks noGrp="1"/>
          </p:cNvSpPr>
          <p:nvPr>
            <p:ph sz="half" idx="2"/>
          </p:nvPr>
        </p:nvSpPr>
        <p:spPr/>
        <p:txBody>
          <a:bodyPr>
            <a:normAutofit/>
          </a:bodyPr>
          <a:lstStyle/>
          <a:p>
            <a:pPr lvl="0"/>
            <a:r>
              <a:rPr lang="en-US" dirty="0"/>
              <a:t>The </a:t>
            </a:r>
            <a:r>
              <a:rPr lang="en-US" b="1" dirty="0"/>
              <a:t>Quartering Act</a:t>
            </a:r>
            <a:r>
              <a:rPr lang="en-US" dirty="0"/>
              <a:t> of 1765 required certain colonies to provide food and quarters for British troops.</a:t>
            </a:r>
          </a:p>
          <a:p>
            <a:endParaRPr lang="en-US" dirty="0"/>
          </a:p>
        </p:txBody>
      </p:sp>
    </p:spTree>
    <p:extLst>
      <p:ext uri="{BB962C8B-B14F-4D97-AF65-F5344CB8AC3E}">
        <p14:creationId xmlns:p14="http://schemas.microsoft.com/office/powerpoint/2010/main" val="3733789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5"/>
          <p:cNvSpPr>
            <a:spLocks noGrp="1"/>
          </p:cNvSpPr>
          <p:nvPr>
            <p:ph type="title"/>
          </p:nvPr>
        </p:nvSpPr>
        <p:spPr/>
        <p:txBody>
          <a:bodyPr/>
          <a:lstStyle/>
          <a:p>
            <a:pPr eaLnBrk="1" hangingPunct="1"/>
            <a:r>
              <a:rPr lang="en-US" altLang="en-US" dirty="0" smtClean="0"/>
              <a:t>Louis XIV – The Sun King</a:t>
            </a:r>
          </a:p>
        </p:txBody>
      </p:sp>
      <p:sp>
        <p:nvSpPr>
          <p:cNvPr id="5123" name="Content Placeholder 6"/>
          <p:cNvSpPr>
            <a:spLocks noGrp="1"/>
          </p:cNvSpPr>
          <p:nvPr>
            <p:ph sz="half" idx="1"/>
          </p:nvPr>
        </p:nvSpPr>
        <p:spPr/>
        <p:txBody>
          <a:bodyPr/>
          <a:lstStyle/>
          <a:p>
            <a:pPr lvl="0"/>
            <a:r>
              <a:rPr lang="en-US" dirty="0" smtClean="0"/>
              <a:t>Interest in </a:t>
            </a:r>
            <a:r>
              <a:rPr lang="en-US" dirty="0"/>
              <a:t>colonies.</a:t>
            </a:r>
          </a:p>
          <a:p>
            <a:pPr lvl="1"/>
            <a:r>
              <a:rPr lang="en-US" dirty="0"/>
              <a:t>In 1608, France established Quebec, overlooking the St. Lawrence River</a:t>
            </a:r>
            <a:r>
              <a:rPr lang="en-US" dirty="0" smtClean="0"/>
              <a:t>.</a:t>
            </a:r>
          </a:p>
          <a:p>
            <a:pPr eaLnBrk="1" hangingPunct="1"/>
            <a:r>
              <a:rPr lang="en-US" altLang="en-US" dirty="0" smtClean="0"/>
              <a:t>Samuel </a:t>
            </a:r>
            <a:r>
              <a:rPr lang="en-US" altLang="en-US" dirty="0"/>
              <a:t>de </a:t>
            </a:r>
            <a:r>
              <a:rPr lang="en-US" altLang="en-US" dirty="0" smtClean="0"/>
              <a:t>Champlain, “Father of New France”</a:t>
            </a:r>
            <a:endParaRPr lang="en-US" altLang="en-US" dirty="0"/>
          </a:p>
          <a:p>
            <a:pPr lvl="1"/>
            <a:endParaRPr lang="en-US" dirty="0"/>
          </a:p>
          <a:p>
            <a:pPr eaLnBrk="1" hangingPunct="1"/>
            <a:endParaRPr lang="en-US" altLang="en-US" dirty="0" smtClean="0"/>
          </a:p>
        </p:txBody>
      </p:sp>
      <p:sp>
        <p:nvSpPr>
          <p:cNvPr id="5124" name="Content Placeholder 7"/>
          <p:cNvSpPr>
            <a:spLocks noGrp="1"/>
          </p:cNvSpPr>
          <p:nvPr>
            <p:ph sz="half" idx="2"/>
          </p:nvPr>
        </p:nvSpPr>
        <p:spPr/>
        <p:txBody>
          <a:bodyPr/>
          <a:lstStyle/>
          <a:p>
            <a:pPr eaLnBrk="1" hangingPunct="1"/>
            <a:endParaRPr lang="en-US" altLang="en-US" smtClean="0"/>
          </a:p>
        </p:txBody>
      </p:sp>
      <p:pic>
        <p:nvPicPr>
          <p:cNvPr id="5125" name="Picture 10" descr="ANd9GcSDtA-t-IdBe554YIq6IzgqQKGnnincW0_L67mcl0QjQp0qrK0&amp;t=1&amp;usg=__lnDJ3zkQaGsTflOp0X1HJDwvyX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123825"/>
            <a:ext cx="2190750" cy="20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5" descr="sunk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2209800"/>
            <a:ext cx="3048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altLang="en-US" smtClean="0"/>
              <a:t>Colonial Reaction</a:t>
            </a:r>
          </a:p>
        </p:txBody>
      </p:sp>
      <p:sp>
        <p:nvSpPr>
          <p:cNvPr id="24579" name="Content Placeholder 2"/>
          <p:cNvSpPr>
            <a:spLocks noGrp="1"/>
          </p:cNvSpPr>
          <p:nvPr>
            <p:ph sz="half" idx="1"/>
          </p:nvPr>
        </p:nvSpPr>
        <p:spPr/>
        <p:txBody>
          <a:bodyPr/>
          <a:lstStyle/>
          <a:p>
            <a:pPr eaLnBrk="1" hangingPunct="1"/>
            <a:endParaRPr lang="en-US" altLang="en-US" smtClean="0"/>
          </a:p>
        </p:txBody>
      </p:sp>
      <p:sp>
        <p:nvSpPr>
          <p:cNvPr id="24580" name="Content Placeholder 3"/>
          <p:cNvSpPr>
            <a:spLocks noGrp="1"/>
          </p:cNvSpPr>
          <p:nvPr>
            <p:ph sz="half" idx="2"/>
          </p:nvPr>
        </p:nvSpPr>
        <p:spPr/>
        <p:txBody>
          <a:bodyPr/>
          <a:lstStyle/>
          <a:p>
            <a:pPr eaLnBrk="1" hangingPunct="1"/>
            <a:endParaRPr lang="en-US" altLang="en-US" smtClean="0"/>
          </a:p>
        </p:txBody>
      </p:sp>
      <p:pic>
        <p:nvPicPr>
          <p:cNvPr id="24581" name="Picture 7" descr="stamp%20act%20carto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752600"/>
            <a:ext cx="79248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37508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r>
              <a:rPr lang="en-US" sz="3200" b="1" dirty="0" smtClean="0"/>
              <a:t>“No </a:t>
            </a:r>
            <a:r>
              <a:rPr lang="en-US" sz="3200" b="1" dirty="0"/>
              <a:t>taxation without </a:t>
            </a:r>
            <a:r>
              <a:rPr lang="en-US" sz="3200" b="1" dirty="0" smtClean="0"/>
              <a:t>representation!”</a:t>
            </a:r>
            <a:endParaRPr lang="en-US" sz="3200" b="1" dirty="0"/>
          </a:p>
        </p:txBody>
      </p:sp>
      <p:sp>
        <p:nvSpPr>
          <p:cNvPr id="3" name="Content Placeholder 2"/>
          <p:cNvSpPr>
            <a:spLocks noGrp="1"/>
          </p:cNvSpPr>
          <p:nvPr>
            <p:ph sz="half" idx="1"/>
          </p:nvPr>
        </p:nvSpPr>
        <p:spPr>
          <a:xfrm>
            <a:off x="533400" y="1828800"/>
            <a:ext cx="8077200" cy="4038600"/>
          </a:xfrm>
        </p:spPr>
        <p:txBody>
          <a:bodyPr>
            <a:normAutofit/>
          </a:bodyPr>
          <a:lstStyle/>
          <a:p>
            <a:endParaRPr lang="en-US" dirty="0"/>
          </a:p>
          <a:p>
            <a:pPr lvl="0"/>
            <a:r>
              <a:rPr lang="en-US" dirty="0" smtClean="0"/>
              <a:t>Americans </a:t>
            </a:r>
            <a:r>
              <a:rPr lang="en-US" dirty="0"/>
              <a:t>felt that they were unfairly taxed for an unnecessary army (hadn’t the French army and Pontiac’s warriors been defeated?), and they lashed out violently, especially against the stamp </a:t>
            </a:r>
            <a:r>
              <a:rPr lang="en-US" dirty="0" smtClean="0"/>
              <a:t>tax.</a:t>
            </a:r>
          </a:p>
          <a:p>
            <a:pPr lvl="0"/>
            <a:r>
              <a:rPr lang="en-US" dirty="0" smtClean="0"/>
              <a:t>Americans </a:t>
            </a:r>
            <a:r>
              <a:rPr lang="en-US" dirty="0"/>
              <a:t>denied the right of Parliament to tax Americans, since no Americans were seated in Parliament.</a:t>
            </a:r>
          </a:p>
          <a:p>
            <a:endParaRPr lang="en-US" dirty="0"/>
          </a:p>
        </p:txBody>
      </p:sp>
    </p:spTree>
    <p:extLst>
      <p:ext uri="{BB962C8B-B14F-4D97-AF65-F5344CB8AC3E}">
        <p14:creationId xmlns:p14="http://schemas.microsoft.com/office/powerpoint/2010/main" val="35373049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normAutofit fontScale="90000"/>
          </a:bodyPr>
          <a:lstStyle/>
          <a:p>
            <a:pPr eaLnBrk="1" hangingPunct="1"/>
            <a:r>
              <a:rPr lang="en-US" altLang="en-US" dirty="0" smtClean="0"/>
              <a:t>Stamp Act </a:t>
            </a:r>
            <a:br>
              <a:rPr lang="en-US" altLang="en-US" dirty="0" smtClean="0"/>
            </a:br>
            <a:r>
              <a:rPr lang="en-US" altLang="en-US" dirty="0" smtClean="0"/>
              <a:t>Congress 1765</a:t>
            </a:r>
          </a:p>
        </p:txBody>
      </p:sp>
      <p:sp>
        <p:nvSpPr>
          <p:cNvPr id="25603" name="Content Placeholder 2"/>
          <p:cNvSpPr>
            <a:spLocks noGrp="1"/>
          </p:cNvSpPr>
          <p:nvPr>
            <p:ph sz="half" idx="1"/>
          </p:nvPr>
        </p:nvSpPr>
        <p:spPr/>
        <p:txBody>
          <a:bodyPr/>
          <a:lstStyle/>
          <a:p>
            <a:pPr eaLnBrk="1" hangingPunct="1"/>
            <a:r>
              <a:rPr lang="en-US" altLang="en-US" smtClean="0"/>
              <a:t>Largely Ignored but…</a:t>
            </a:r>
          </a:p>
          <a:p>
            <a:pPr eaLnBrk="1" hangingPunct="1"/>
            <a:r>
              <a:rPr lang="en-US" altLang="en-US" smtClean="0"/>
              <a:t>Nonimportation Agreements &amp; Boycotts took their toll…</a:t>
            </a:r>
          </a:p>
        </p:txBody>
      </p:sp>
      <p:sp>
        <p:nvSpPr>
          <p:cNvPr id="25604" name="Content Placeholder 3"/>
          <p:cNvSpPr>
            <a:spLocks noGrp="1"/>
          </p:cNvSpPr>
          <p:nvPr>
            <p:ph sz="half" idx="2"/>
          </p:nvPr>
        </p:nvSpPr>
        <p:spPr/>
        <p:txBody>
          <a:bodyPr/>
          <a:lstStyle/>
          <a:p>
            <a:pPr eaLnBrk="1" hangingPunct="1"/>
            <a:endParaRPr lang="en-US" altLang="en-US" smtClean="0"/>
          </a:p>
        </p:txBody>
      </p:sp>
      <p:pic>
        <p:nvPicPr>
          <p:cNvPr id="25605" name="Picture 8" descr="ANd9GcS6aS-uTTUY8n43BgqN-sJGlLOfjPNeky7zaWShTf8Z-LLuEAk&amp;t=1&amp;usg=__zQCchls3b--LOvTGtCdve5lRng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28600"/>
            <a:ext cx="4257675"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10" descr="ANd9GcTbfWTYCUk58f7DGF0C8qMb5wIbiRvPhQ0Y9BF37w4v8hZpjfI&amp;t=1&amp;usg=__zl03N5nDzrOye2wPp-YE9XG-z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3810000"/>
            <a:ext cx="2909888"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9" descr="causre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438400"/>
            <a:ext cx="4267200" cy="374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87529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endParaRPr lang="en-US" altLang="en-US" smtClean="0"/>
          </a:p>
        </p:txBody>
      </p:sp>
      <p:sp>
        <p:nvSpPr>
          <p:cNvPr id="26627" name="Content Placeholder 2"/>
          <p:cNvSpPr>
            <a:spLocks noGrp="1"/>
          </p:cNvSpPr>
          <p:nvPr>
            <p:ph sz="half" idx="1"/>
          </p:nvPr>
        </p:nvSpPr>
        <p:spPr/>
        <p:txBody>
          <a:bodyPr/>
          <a:lstStyle/>
          <a:p>
            <a:pPr eaLnBrk="1" hangingPunct="1"/>
            <a:endParaRPr lang="en-US" altLang="en-US" smtClean="0"/>
          </a:p>
        </p:txBody>
      </p:sp>
      <p:sp>
        <p:nvSpPr>
          <p:cNvPr id="26628" name="Content Placeholder 3"/>
          <p:cNvSpPr>
            <a:spLocks noGrp="1"/>
          </p:cNvSpPr>
          <p:nvPr>
            <p:ph sz="half" idx="2"/>
          </p:nvPr>
        </p:nvSpPr>
        <p:spPr/>
        <p:txBody>
          <a:bodyPr/>
          <a:lstStyle/>
          <a:p>
            <a:pPr eaLnBrk="1" hangingPunct="1"/>
            <a:endParaRPr lang="en-US" altLang="en-US" smtClean="0"/>
          </a:p>
        </p:txBody>
      </p:sp>
      <p:pic>
        <p:nvPicPr>
          <p:cNvPr id="26629" name="Picture 11" descr="image0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0"/>
            <a:ext cx="7696200" cy="723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76687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endParaRPr lang="en-US" altLang="en-US" dirty="0" smtClean="0"/>
          </a:p>
        </p:txBody>
      </p:sp>
      <p:sp>
        <p:nvSpPr>
          <p:cNvPr id="27651" name="Content Placeholder 2"/>
          <p:cNvSpPr>
            <a:spLocks noGrp="1"/>
          </p:cNvSpPr>
          <p:nvPr>
            <p:ph sz="half" idx="1"/>
          </p:nvPr>
        </p:nvSpPr>
        <p:spPr/>
        <p:txBody>
          <a:bodyPr/>
          <a:lstStyle/>
          <a:p>
            <a:pPr eaLnBrk="1" hangingPunct="1"/>
            <a:r>
              <a:rPr lang="en-US" altLang="en-US" dirty="0" smtClean="0"/>
              <a:t>Sons of Liberty…</a:t>
            </a:r>
          </a:p>
          <a:p>
            <a:pPr eaLnBrk="1" hangingPunct="1"/>
            <a:r>
              <a:rPr lang="en-US" altLang="en-US" dirty="0" smtClean="0"/>
              <a:t>1766 Parliament repeals the Stamp Act..</a:t>
            </a:r>
          </a:p>
          <a:p>
            <a:pPr eaLnBrk="1" hangingPunct="1"/>
            <a:r>
              <a:rPr lang="en-US" altLang="en-US" dirty="0" smtClean="0"/>
              <a:t>Passes the Declaratory Act</a:t>
            </a:r>
          </a:p>
        </p:txBody>
      </p:sp>
      <p:sp>
        <p:nvSpPr>
          <p:cNvPr id="27652" name="Content Placeholder 3"/>
          <p:cNvSpPr>
            <a:spLocks noGrp="1"/>
          </p:cNvSpPr>
          <p:nvPr>
            <p:ph sz="half" idx="2"/>
          </p:nvPr>
        </p:nvSpPr>
        <p:spPr/>
        <p:txBody>
          <a:bodyPr/>
          <a:lstStyle/>
          <a:p>
            <a:pPr eaLnBrk="1" hangingPunct="1"/>
            <a:endParaRPr lang="en-US" altLang="en-US" smtClean="0"/>
          </a:p>
        </p:txBody>
      </p:sp>
      <p:pic>
        <p:nvPicPr>
          <p:cNvPr id="27653" name="Picture 2" descr="http://www.theworldsgreatbooks.com/Acts%20of%20Parliament/parliament%20declar%20ac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304800"/>
            <a:ext cx="4114800"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07463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normAutofit fontScale="90000"/>
          </a:bodyPr>
          <a:lstStyle/>
          <a:p>
            <a:pPr eaLnBrk="1" hangingPunct="1"/>
            <a:r>
              <a:rPr lang="en-US" altLang="en-US" dirty="0" smtClean="0"/>
              <a:t>Charles</a:t>
            </a:r>
            <a:br>
              <a:rPr lang="en-US" altLang="en-US" dirty="0" smtClean="0"/>
            </a:br>
            <a:r>
              <a:rPr lang="en-US" altLang="en-US" dirty="0" smtClean="0"/>
              <a:t>Townshend</a:t>
            </a:r>
          </a:p>
        </p:txBody>
      </p:sp>
      <p:sp>
        <p:nvSpPr>
          <p:cNvPr id="28675" name="Content Placeholder 2"/>
          <p:cNvSpPr>
            <a:spLocks noGrp="1"/>
          </p:cNvSpPr>
          <p:nvPr>
            <p:ph sz="half" idx="1"/>
          </p:nvPr>
        </p:nvSpPr>
        <p:spPr/>
        <p:txBody>
          <a:bodyPr/>
          <a:lstStyle/>
          <a:p>
            <a:pPr eaLnBrk="1" hangingPunct="1"/>
            <a:r>
              <a:rPr lang="en-US" altLang="en-US" smtClean="0"/>
              <a:t>Townshend Acts (1767) indirect tax on glass, paper, paint &amp; tea….</a:t>
            </a:r>
          </a:p>
        </p:txBody>
      </p:sp>
      <p:sp>
        <p:nvSpPr>
          <p:cNvPr id="28676" name="Content Placeholder 3"/>
          <p:cNvSpPr>
            <a:spLocks noGrp="1"/>
          </p:cNvSpPr>
          <p:nvPr>
            <p:ph sz="half" idx="2"/>
          </p:nvPr>
        </p:nvSpPr>
        <p:spPr/>
        <p:txBody>
          <a:bodyPr/>
          <a:lstStyle/>
          <a:p>
            <a:pPr eaLnBrk="1" hangingPunct="1"/>
            <a:endParaRPr lang="en-US" altLang="en-US" smtClean="0"/>
          </a:p>
        </p:txBody>
      </p:sp>
      <p:pic>
        <p:nvPicPr>
          <p:cNvPr id="28677" name="Picture 12" descr="ANd9GcSUKmFchO9B9RPpJR3oJI3heDvZ6cdqGyjvysXeITTaRUZpBBM&amp;t=1&amp;usg=__0asa_gir88EZg2_7SI5vYDfzrE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228600"/>
            <a:ext cx="4572000"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28099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Townshend Tea </a:t>
            </a:r>
            <a:r>
              <a:rPr lang="en-US" b="1" dirty="0" smtClean="0"/>
              <a:t>Tax</a:t>
            </a:r>
            <a:endParaRPr lang="en-US" dirty="0"/>
          </a:p>
        </p:txBody>
      </p:sp>
      <p:sp>
        <p:nvSpPr>
          <p:cNvPr id="3" name="Content Placeholder 2"/>
          <p:cNvSpPr>
            <a:spLocks noGrp="1"/>
          </p:cNvSpPr>
          <p:nvPr>
            <p:ph idx="1"/>
          </p:nvPr>
        </p:nvSpPr>
        <p:spPr/>
        <p:txBody>
          <a:bodyPr>
            <a:normAutofit/>
          </a:bodyPr>
          <a:lstStyle/>
          <a:p>
            <a:r>
              <a:rPr lang="en-US" sz="3200" dirty="0" smtClean="0"/>
              <a:t>the</a:t>
            </a:r>
            <a:r>
              <a:rPr lang="en-US" sz="3200" dirty="0"/>
              <a:t> </a:t>
            </a:r>
            <a:r>
              <a:rPr lang="en-US" sz="3200" b="1" dirty="0"/>
              <a:t>Townshend Acts</a:t>
            </a:r>
            <a:r>
              <a:rPr lang="en-US" sz="3200" dirty="0"/>
              <a:t> in 1767.</a:t>
            </a:r>
          </a:p>
          <a:p>
            <a:pPr lvl="1"/>
            <a:r>
              <a:rPr lang="en-US" sz="2800" dirty="0"/>
              <a:t>They put light taxes on lead, paper, paint, and tea, which were later repealed, except tea.</a:t>
            </a:r>
          </a:p>
          <a:p>
            <a:pPr lvl="0"/>
            <a:r>
              <a:rPr lang="en-US" sz="3200" dirty="0"/>
              <a:t>In 1767, New York’s legislature was suspended for failure to comply with the </a:t>
            </a:r>
            <a:r>
              <a:rPr lang="en-US" sz="3200" b="1" dirty="0"/>
              <a:t>Quartering Act</a:t>
            </a:r>
            <a:r>
              <a:rPr lang="en-US" sz="3200" dirty="0"/>
              <a:t>.</a:t>
            </a:r>
          </a:p>
          <a:p>
            <a:endParaRPr lang="en-US" dirty="0"/>
          </a:p>
        </p:txBody>
      </p:sp>
    </p:spTree>
    <p:extLst>
      <p:ext uri="{BB962C8B-B14F-4D97-AF65-F5344CB8AC3E}">
        <p14:creationId xmlns:p14="http://schemas.microsoft.com/office/powerpoint/2010/main" val="26935830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a:t>
            </a:r>
            <a:r>
              <a:rPr lang="en-US" b="1" dirty="0"/>
              <a:t>Boston “Massacre”</a:t>
            </a:r>
            <a:endParaRPr lang="en-US" dirty="0"/>
          </a:p>
        </p:txBody>
      </p:sp>
      <p:sp>
        <p:nvSpPr>
          <p:cNvPr id="3" name="Content Placeholder 2"/>
          <p:cNvSpPr>
            <a:spLocks noGrp="1"/>
          </p:cNvSpPr>
          <p:nvPr>
            <p:ph idx="1"/>
          </p:nvPr>
        </p:nvSpPr>
        <p:spPr/>
        <p:txBody>
          <a:bodyPr>
            <a:normAutofit/>
          </a:bodyPr>
          <a:lstStyle/>
          <a:p>
            <a:pPr lvl="0"/>
            <a:r>
              <a:rPr lang="en-US" sz="3200" dirty="0"/>
              <a:t>Tea </a:t>
            </a:r>
            <a:r>
              <a:rPr lang="en-US" sz="3200" dirty="0" smtClean="0"/>
              <a:t>was </a:t>
            </a:r>
            <a:r>
              <a:rPr lang="en-US" sz="3200" dirty="0"/>
              <a:t>smuggled, though, and to enforce the law, Brits had to send troops to America.</a:t>
            </a:r>
          </a:p>
          <a:p>
            <a:pPr lvl="0"/>
            <a:r>
              <a:rPr lang="en-US" sz="3200" dirty="0" smtClean="0"/>
              <a:t>March </a:t>
            </a:r>
            <a:r>
              <a:rPr lang="en-US" sz="3200" dirty="0"/>
              <a:t>5, 1770, a crowd of about 60 townspeople in Boston were harassing some ten Redcoats.</a:t>
            </a:r>
          </a:p>
          <a:p>
            <a:endParaRPr lang="en-US" dirty="0"/>
          </a:p>
        </p:txBody>
      </p:sp>
    </p:spTree>
    <p:extLst>
      <p:ext uri="{BB962C8B-B14F-4D97-AF65-F5344CB8AC3E}">
        <p14:creationId xmlns:p14="http://schemas.microsoft.com/office/powerpoint/2010/main" val="9978648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lnSpcReduction="10000"/>
          </a:bodyPr>
          <a:lstStyle/>
          <a:p>
            <a:pPr lvl="1"/>
            <a:r>
              <a:rPr lang="en-US" sz="2800" dirty="0"/>
              <a:t>One fellow got hit in the head, another got hit by a club.</a:t>
            </a:r>
          </a:p>
          <a:p>
            <a:pPr lvl="1"/>
            <a:r>
              <a:rPr lang="en-US" sz="2800" dirty="0"/>
              <a:t>Without orders but heavily provoked, the troops opened fire, wounding or killing eleven “innocent” citizens, including </a:t>
            </a:r>
            <a:r>
              <a:rPr lang="en-US" sz="2800" b="1" dirty="0" err="1"/>
              <a:t>Crispus</a:t>
            </a:r>
            <a:r>
              <a:rPr lang="en-US" sz="2800" b="1" dirty="0"/>
              <a:t> Attucks</a:t>
            </a:r>
            <a:r>
              <a:rPr lang="en-US" sz="2800" dirty="0"/>
              <a:t>, a black former-slave and the “leader” of the mob in the </a:t>
            </a:r>
            <a:r>
              <a:rPr lang="en-US" sz="2800" b="1" dirty="0"/>
              <a:t>Boston Massacre</a:t>
            </a:r>
            <a:r>
              <a:rPr lang="en-US" sz="2800" dirty="0"/>
              <a:t>. Attucks became a symbol of freedom (from slave, to freeman, to martyr who stood up to Britain for liberty).</a:t>
            </a:r>
          </a:p>
          <a:p>
            <a:pPr lvl="1"/>
            <a:r>
              <a:rPr lang="en-US" sz="2800" dirty="0"/>
              <a:t>Only two Redcoats were prosecuted.</a:t>
            </a:r>
          </a:p>
          <a:p>
            <a:endParaRPr lang="en-US" dirty="0"/>
          </a:p>
        </p:txBody>
      </p:sp>
    </p:spTree>
    <p:extLst>
      <p:ext uri="{BB962C8B-B14F-4D97-AF65-F5344CB8AC3E}">
        <p14:creationId xmlns:p14="http://schemas.microsoft.com/office/powerpoint/2010/main" val="20943424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endParaRPr lang="en-US" altLang="en-US" smtClean="0"/>
          </a:p>
        </p:txBody>
      </p:sp>
      <p:sp>
        <p:nvSpPr>
          <p:cNvPr id="29699" name="Content Placeholder 2"/>
          <p:cNvSpPr>
            <a:spLocks noGrp="1"/>
          </p:cNvSpPr>
          <p:nvPr>
            <p:ph sz="half" idx="1"/>
          </p:nvPr>
        </p:nvSpPr>
        <p:spPr/>
        <p:txBody>
          <a:bodyPr/>
          <a:lstStyle/>
          <a:p>
            <a:pPr eaLnBrk="1" hangingPunct="1"/>
            <a:endParaRPr lang="en-US" altLang="en-US" smtClean="0"/>
          </a:p>
        </p:txBody>
      </p:sp>
      <p:sp>
        <p:nvSpPr>
          <p:cNvPr id="29700" name="Content Placeholder 3"/>
          <p:cNvSpPr>
            <a:spLocks noGrp="1"/>
          </p:cNvSpPr>
          <p:nvPr>
            <p:ph sz="half" idx="2"/>
          </p:nvPr>
        </p:nvSpPr>
        <p:spPr/>
        <p:txBody>
          <a:bodyPr/>
          <a:lstStyle/>
          <a:p>
            <a:pPr eaLnBrk="1" hangingPunct="1"/>
            <a:endParaRPr lang="en-US" altLang="en-US" smtClean="0"/>
          </a:p>
        </p:txBody>
      </p:sp>
      <p:pic>
        <p:nvPicPr>
          <p:cNvPr id="29701" name="Picture 5" descr="30207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0"/>
            <a:ext cx="8915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37603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6"/>
          <p:cNvSpPr>
            <a:spLocks noGrp="1"/>
          </p:cNvSpPr>
          <p:nvPr>
            <p:ph type="title"/>
          </p:nvPr>
        </p:nvSpPr>
        <p:spPr/>
        <p:txBody>
          <a:bodyPr/>
          <a:lstStyle/>
          <a:p>
            <a:pPr eaLnBrk="1" hangingPunct="1"/>
            <a:r>
              <a:rPr lang="en-US" altLang="en-US" dirty="0" smtClean="0"/>
              <a:t>Quebec 1608</a:t>
            </a:r>
          </a:p>
        </p:txBody>
      </p:sp>
      <p:sp>
        <p:nvSpPr>
          <p:cNvPr id="6147" name="Content Placeholder 7"/>
          <p:cNvSpPr>
            <a:spLocks noGrp="1"/>
          </p:cNvSpPr>
          <p:nvPr>
            <p:ph sz="half" idx="1"/>
          </p:nvPr>
        </p:nvSpPr>
        <p:spPr/>
        <p:txBody>
          <a:bodyPr/>
          <a:lstStyle/>
          <a:p>
            <a:pPr eaLnBrk="1" hangingPunct="1"/>
            <a:endParaRPr lang="en-US" altLang="en-US" dirty="0" smtClean="0"/>
          </a:p>
        </p:txBody>
      </p:sp>
      <p:sp>
        <p:nvSpPr>
          <p:cNvPr id="6148" name="Content Placeholder 8"/>
          <p:cNvSpPr>
            <a:spLocks noGrp="1"/>
          </p:cNvSpPr>
          <p:nvPr>
            <p:ph sz="half" idx="2"/>
          </p:nvPr>
        </p:nvSpPr>
        <p:spPr/>
        <p:txBody>
          <a:bodyPr/>
          <a:lstStyle/>
          <a:p>
            <a:pPr eaLnBrk="1" hangingPunct="1"/>
            <a:endParaRPr lang="en-US" altLang="en-US" smtClean="0"/>
          </a:p>
        </p:txBody>
      </p:sp>
      <p:pic>
        <p:nvPicPr>
          <p:cNvPr id="6149" name="Picture 5" descr="Quebec16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457200"/>
            <a:ext cx="51816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5" descr="539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276600"/>
            <a:ext cx="33528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en-US" altLang="en-US" smtClean="0"/>
              <a:t>George III</a:t>
            </a:r>
          </a:p>
        </p:txBody>
      </p:sp>
      <p:sp>
        <p:nvSpPr>
          <p:cNvPr id="30723" name="Content Placeholder 2"/>
          <p:cNvSpPr>
            <a:spLocks noGrp="1"/>
          </p:cNvSpPr>
          <p:nvPr>
            <p:ph sz="half" idx="1"/>
          </p:nvPr>
        </p:nvSpPr>
        <p:spPr/>
        <p:txBody>
          <a:bodyPr/>
          <a:lstStyle/>
          <a:p>
            <a:pPr eaLnBrk="1" hangingPunct="1"/>
            <a:r>
              <a:rPr lang="en-US" altLang="en-US" smtClean="0"/>
              <a:t>“A good man, a bad ruler”</a:t>
            </a:r>
          </a:p>
          <a:p>
            <a:pPr eaLnBrk="1" hangingPunct="1"/>
            <a:r>
              <a:rPr lang="en-US" altLang="en-US" smtClean="0"/>
              <a:t>Townshend Acts were a failure…  repealed by Parliament – except for the 3 pence tax on tea…</a:t>
            </a:r>
          </a:p>
        </p:txBody>
      </p:sp>
      <p:sp>
        <p:nvSpPr>
          <p:cNvPr id="30724" name="Content Placeholder 3"/>
          <p:cNvSpPr>
            <a:spLocks noGrp="1"/>
          </p:cNvSpPr>
          <p:nvPr>
            <p:ph sz="half" idx="2"/>
          </p:nvPr>
        </p:nvSpPr>
        <p:spPr/>
        <p:txBody>
          <a:bodyPr/>
          <a:lstStyle/>
          <a:p>
            <a:pPr eaLnBrk="1" hangingPunct="1"/>
            <a:endParaRPr lang="en-US" altLang="en-US" smtClean="0"/>
          </a:p>
        </p:txBody>
      </p:sp>
      <p:pic>
        <p:nvPicPr>
          <p:cNvPr id="30725" name="Picture 5" descr="george3brita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304800"/>
            <a:ext cx="3914775"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36483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en-US" altLang="en-US" smtClean="0"/>
              <a:t>Samuel Adams</a:t>
            </a:r>
          </a:p>
        </p:txBody>
      </p:sp>
      <p:sp>
        <p:nvSpPr>
          <p:cNvPr id="31747" name="Content Placeholder 2"/>
          <p:cNvSpPr>
            <a:spLocks noGrp="1"/>
          </p:cNvSpPr>
          <p:nvPr>
            <p:ph sz="half" idx="1"/>
          </p:nvPr>
        </p:nvSpPr>
        <p:spPr/>
        <p:txBody>
          <a:bodyPr/>
          <a:lstStyle/>
          <a:p>
            <a:pPr eaLnBrk="1" hangingPunct="1"/>
            <a:r>
              <a:rPr lang="en-US" altLang="en-US" smtClean="0"/>
              <a:t>“Zealous, tenacious, and courageous” he was a “master propagandist and engineer of rebellion”</a:t>
            </a:r>
          </a:p>
          <a:p>
            <a:pPr eaLnBrk="1" hangingPunct="1"/>
            <a:r>
              <a:rPr lang="en-US" altLang="en-US" smtClean="0"/>
              <a:t>Organized the Committees of Correspondence…</a:t>
            </a:r>
          </a:p>
        </p:txBody>
      </p:sp>
      <p:sp>
        <p:nvSpPr>
          <p:cNvPr id="31748" name="Content Placeholder 3"/>
          <p:cNvSpPr>
            <a:spLocks noGrp="1"/>
          </p:cNvSpPr>
          <p:nvPr>
            <p:ph sz="half" idx="2"/>
          </p:nvPr>
        </p:nvSpPr>
        <p:spPr/>
        <p:txBody>
          <a:bodyPr/>
          <a:lstStyle/>
          <a:p>
            <a:pPr eaLnBrk="1" hangingPunct="1"/>
            <a:endParaRPr lang="en-US" altLang="en-US" smtClean="0"/>
          </a:p>
        </p:txBody>
      </p:sp>
      <p:pic>
        <p:nvPicPr>
          <p:cNvPr id="31749" name="Picture 5" descr="Samuel%20Adam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381000"/>
            <a:ext cx="43434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78419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endParaRPr lang="en-US" altLang="en-US" smtClean="0"/>
          </a:p>
        </p:txBody>
      </p:sp>
      <p:sp>
        <p:nvSpPr>
          <p:cNvPr id="32771" name="Content Placeholder 2"/>
          <p:cNvSpPr>
            <a:spLocks noGrp="1"/>
          </p:cNvSpPr>
          <p:nvPr>
            <p:ph sz="half" idx="1"/>
          </p:nvPr>
        </p:nvSpPr>
        <p:spPr/>
        <p:txBody>
          <a:bodyPr/>
          <a:lstStyle/>
          <a:p>
            <a:pPr eaLnBrk="1" hangingPunct="1"/>
            <a:endParaRPr lang="en-US" altLang="en-US" smtClean="0"/>
          </a:p>
        </p:txBody>
      </p:sp>
      <p:sp>
        <p:nvSpPr>
          <p:cNvPr id="32772" name="Content Placeholder 3"/>
          <p:cNvSpPr>
            <a:spLocks noGrp="1"/>
          </p:cNvSpPr>
          <p:nvPr>
            <p:ph sz="half" idx="2"/>
          </p:nvPr>
        </p:nvSpPr>
        <p:spPr/>
        <p:txBody>
          <a:bodyPr/>
          <a:lstStyle/>
          <a:p>
            <a:pPr eaLnBrk="1" hangingPunct="1"/>
            <a:endParaRPr lang="en-US" altLang="en-US" smtClean="0"/>
          </a:p>
        </p:txBody>
      </p:sp>
      <p:pic>
        <p:nvPicPr>
          <p:cNvPr id="32773" name="Picture 7" descr="Boston-Tea-Par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49777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Grp="1" noRot="1" noChangeArrowheads="1"/>
          </p:cNvSpPr>
          <p:nvPr>
            <p:ph type="title"/>
          </p:nvPr>
        </p:nvSpPr>
        <p:spPr/>
        <p:txBody>
          <a:bodyPr/>
          <a:lstStyle/>
          <a:p>
            <a:r>
              <a:rPr lang="en-US" altLang="en-US"/>
              <a:t>Boston Tea Party</a:t>
            </a:r>
          </a:p>
        </p:txBody>
      </p:sp>
      <p:sp>
        <p:nvSpPr>
          <p:cNvPr id="257027" name="Rectangle 3"/>
          <p:cNvSpPr>
            <a:spLocks noGrp="1" noChangeArrowheads="1"/>
          </p:cNvSpPr>
          <p:nvPr>
            <p:ph type="body" sz="half" idx="1"/>
          </p:nvPr>
        </p:nvSpPr>
        <p:spPr>
          <a:xfrm>
            <a:off x="0" y="609600"/>
            <a:ext cx="4495800" cy="2514600"/>
          </a:xfrm>
        </p:spPr>
        <p:txBody>
          <a:bodyPr/>
          <a:lstStyle/>
          <a:p>
            <a:r>
              <a:rPr lang="en-US" altLang="en-US"/>
              <a:t>1773 – Tea Act passed</a:t>
            </a:r>
          </a:p>
          <a:p>
            <a:pPr lvl="1"/>
            <a:r>
              <a:rPr lang="en-US" altLang="en-US"/>
              <a:t>East India Tea Company</a:t>
            </a:r>
          </a:p>
          <a:p>
            <a:pPr lvl="1"/>
            <a:r>
              <a:rPr lang="en-US" altLang="en-US"/>
              <a:t>4/5 of taxes collected refunded to company</a:t>
            </a:r>
          </a:p>
          <a:p>
            <a:pPr lvl="1"/>
            <a:r>
              <a:rPr lang="en-US" altLang="en-US" i="1"/>
              <a:t>Monopoly</a:t>
            </a:r>
            <a:r>
              <a:rPr lang="en-US" altLang="en-US"/>
              <a:t> </a:t>
            </a:r>
          </a:p>
        </p:txBody>
      </p:sp>
      <p:sp>
        <p:nvSpPr>
          <p:cNvPr id="257036" name="Rectangle 12"/>
          <p:cNvSpPr>
            <a:spLocks noGrp="1" noChangeArrowheads="1"/>
          </p:cNvSpPr>
          <p:nvPr>
            <p:ph type="body" sz="half" idx="2"/>
          </p:nvPr>
        </p:nvSpPr>
        <p:spPr>
          <a:xfrm>
            <a:off x="4648200" y="609600"/>
            <a:ext cx="4495800" cy="2895600"/>
          </a:xfrm>
        </p:spPr>
        <p:txBody>
          <a:bodyPr/>
          <a:lstStyle/>
          <a:p>
            <a:r>
              <a:rPr lang="en-US" altLang="en-US"/>
              <a:t>Price of tea </a:t>
            </a:r>
            <a:r>
              <a:rPr lang="en-US" altLang="en-US" i="1"/>
              <a:t>lowered</a:t>
            </a:r>
            <a:r>
              <a:rPr lang="en-US" altLang="en-US"/>
              <a:t> in colonies</a:t>
            </a:r>
          </a:p>
          <a:p>
            <a:r>
              <a:rPr lang="en-US" altLang="en-US"/>
              <a:t>Seen as a bribe</a:t>
            </a:r>
          </a:p>
          <a:p>
            <a:r>
              <a:rPr lang="en-US" altLang="en-US"/>
              <a:t>Hurt colonial merchants</a:t>
            </a:r>
          </a:p>
          <a:p>
            <a:r>
              <a:rPr lang="en-US" altLang="en-US"/>
              <a:t>Protests throughout colonies</a:t>
            </a:r>
          </a:p>
        </p:txBody>
      </p:sp>
      <p:pic>
        <p:nvPicPr>
          <p:cNvPr id="257037" name="Picture 13" descr="tea_par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3505200"/>
            <a:ext cx="5791200"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7038" name="Text Box 14"/>
          <p:cNvSpPr txBox="1">
            <a:spLocks noChangeArrowheads="1"/>
          </p:cNvSpPr>
          <p:nvPr/>
        </p:nvSpPr>
        <p:spPr bwMode="auto">
          <a:xfrm>
            <a:off x="5829300" y="4464050"/>
            <a:ext cx="33147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800">
                <a:latin typeface="Arial Unicode MS" pitchFamily="34" charset="-128"/>
              </a:rPr>
              <a:t>December 16, 1774</a:t>
            </a:r>
          </a:p>
          <a:p>
            <a:pPr algn="ctr"/>
            <a:r>
              <a:rPr lang="en-US" altLang="en-US" sz="2800">
                <a:latin typeface="Arial Unicode MS" pitchFamily="34" charset="-128"/>
              </a:rPr>
              <a:t>Boston Tea Party </a:t>
            </a:r>
          </a:p>
        </p:txBody>
      </p:sp>
    </p:spTree>
    <p:extLst>
      <p:ext uri="{BB962C8B-B14F-4D97-AF65-F5344CB8AC3E}">
        <p14:creationId xmlns:p14="http://schemas.microsoft.com/office/powerpoint/2010/main" val="20612419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7027">
                                            <p:txEl>
                                              <p:pRg st="0" end="0"/>
                                            </p:txEl>
                                          </p:spTgt>
                                        </p:tgtEl>
                                        <p:attrNameLst>
                                          <p:attrName>style.visibility</p:attrName>
                                        </p:attrNameLst>
                                      </p:cBhvr>
                                      <p:to>
                                        <p:strVal val="visible"/>
                                      </p:to>
                                    </p:set>
                                    <p:animEffect transition="in" filter="fade">
                                      <p:cBhvr>
                                        <p:cTn id="7" dur="1000"/>
                                        <p:tgtEl>
                                          <p:spTgt spid="257027">
                                            <p:txEl>
                                              <p:pRg st="0" end="0"/>
                                            </p:txEl>
                                          </p:spTgt>
                                        </p:tgtEl>
                                      </p:cBhvr>
                                    </p:animEffect>
                                    <p:anim calcmode="lin" valueType="num">
                                      <p:cBhvr>
                                        <p:cTn id="8" dur="1000" fill="hold"/>
                                        <p:tgtEl>
                                          <p:spTgt spid="25702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5702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57027">
                                            <p:txEl>
                                              <p:pRg st="1" end="1"/>
                                            </p:txEl>
                                          </p:spTgt>
                                        </p:tgtEl>
                                        <p:attrNameLst>
                                          <p:attrName>style.visibility</p:attrName>
                                        </p:attrNameLst>
                                      </p:cBhvr>
                                      <p:to>
                                        <p:strVal val="visible"/>
                                      </p:to>
                                    </p:set>
                                    <p:animEffect transition="in" filter="fade">
                                      <p:cBhvr>
                                        <p:cTn id="14" dur="1000"/>
                                        <p:tgtEl>
                                          <p:spTgt spid="257027">
                                            <p:txEl>
                                              <p:pRg st="1" end="1"/>
                                            </p:txEl>
                                          </p:spTgt>
                                        </p:tgtEl>
                                      </p:cBhvr>
                                    </p:animEffect>
                                    <p:anim calcmode="lin" valueType="num">
                                      <p:cBhvr>
                                        <p:cTn id="15" dur="1000" fill="hold"/>
                                        <p:tgtEl>
                                          <p:spTgt spid="25702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5702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57027">
                                            <p:txEl>
                                              <p:pRg st="2" end="2"/>
                                            </p:txEl>
                                          </p:spTgt>
                                        </p:tgtEl>
                                        <p:attrNameLst>
                                          <p:attrName>style.visibility</p:attrName>
                                        </p:attrNameLst>
                                      </p:cBhvr>
                                      <p:to>
                                        <p:strVal val="visible"/>
                                      </p:to>
                                    </p:set>
                                    <p:animEffect transition="in" filter="fade">
                                      <p:cBhvr>
                                        <p:cTn id="21" dur="1000"/>
                                        <p:tgtEl>
                                          <p:spTgt spid="257027">
                                            <p:txEl>
                                              <p:pRg st="2" end="2"/>
                                            </p:txEl>
                                          </p:spTgt>
                                        </p:tgtEl>
                                      </p:cBhvr>
                                    </p:animEffect>
                                    <p:anim calcmode="lin" valueType="num">
                                      <p:cBhvr>
                                        <p:cTn id="22" dur="1000" fill="hold"/>
                                        <p:tgtEl>
                                          <p:spTgt spid="25702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5702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57027">
                                            <p:txEl>
                                              <p:pRg st="3" end="3"/>
                                            </p:txEl>
                                          </p:spTgt>
                                        </p:tgtEl>
                                        <p:attrNameLst>
                                          <p:attrName>style.visibility</p:attrName>
                                        </p:attrNameLst>
                                      </p:cBhvr>
                                      <p:to>
                                        <p:strVal val="visible"/>
                                      </p:to>
                                    </p:set>
                                    <p:animEffect transition="in" filter="fade">
                                      <p:cBhvr>
                                        <p:cTn id="28" dur="1000"/>
                                        <p:tgtEl>
                                          <p:spTgt spid="257027">
                                            <p:txEl>
                                              <p:pRg st="3" end="3"/>
                                            </p:txEl>
                                          </p:spTgt>
                                        </p:tgtEl>
                                      </p:cBhvr>
                                    </p:animEffect>
                                    <p:anim calcmode="lin" valueType="num">
                                      <p:cBhvr>
                                        <p:cTn id="29" dur="1000" fill="hold"/>
                                        <p:tgtEl>
                                          <p:spTgt spid="25702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5702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57036">
                                            <p:txEl>
                                              <p:pRg st="0" end="0"/>
                                            </p:txEl>
                                          </p:spTgt>
                                        </p:tgtEl>
                                        <p:attrNameLst>
                                          <p:attrName>style.visibility</p:attrName>
                                        </p:attrNameLst>
                                      </p:cBhvr>
                                      <p:to>
                                        <p:strVal val="visible"/>
                                      </p:to>
                                    </p:set>
                                    <p:animEffect transition="in" filter="fade">
                                      <p:cBhvr>
                                        <p:cTn id="35" dur="1000"/>
                                        <p:tgtEl>
                                          <p:spTgt spid="257036">
                                            <p:txEl>
                                              <p:pRg st="0" end="0"/>
                                            </p:txEl>
                                          </p:spTgt>
                                        </p:tgtEl>
                                      </p:cBhvr>
                                    </p:animEffect>
                                    <p:anim calcmode="lin" valueType="num">
                                      <p:cBhvr>
                                        <p:cTn id="36" dur="1000" fill="hold"/>
                                        <p:tgtEl>
                                          <p:spTgt spid="257036">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25703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57036">
                                            <p:txEl>
                                              <p:pRg st="1" end="1"/>
                                            </p:txEl>
                                          </p:spTgt>
                                        </p:tgtEl>
                                        <p:attrNameLst>
                                          <p:attrName>style.visibility</p:attrName>
                                        </p:attrNameLst>
                                      </p:cBhvr>
                                      <p:to>
                                        <p:strVal val="visible"/>
                                      </p:to>
                                    </p:set>
                                    <p:animEffect transition="in" filter="fade">
                                      <p:cBhvr>
                                        <p:cTn id="42" dur="1000"/>
                                        <p:tgtEl>
                                          <p:spTgt spid="257036">
                                            <p:txEl>
                                              <p:pRg st="1" end="1"/>
                                            </p:txEl>
                                          </p:spTgt>
                                        </p:tgtEl>
                                      </p:cBhvr>
                                    </p:animEffect>
                                    <p:anim calcmode="lin" valueType="num">
                                      <p:cBhvr>
                                        <p:cTn id="43" dur="1000" fill="hold"/>
                                        <p:tgtEl>
                                          <p:spTgt spid="257036">
                                            <p:txEl>
                                              <p:pRg st="1" end="1"/>
                                            </p:txEl>
                                          </p:spTgt>
                                        </p:tgtEl>
                                        <p:attrNameLst>
                                          <p:attrName>ppt_x</p:attrName>
                                        </p:attrNameLst>
                                      </p:cBhvr>
                                      <p:tavLst>
                                        <p:tav tm="0">
                                          <p:val>
                                            <p:strVal val="#ppt_x"/>
                                          </p:val>
                                        </p:tav>
                                        <p:tav tm="100000">
                                          <p:val>
                                            <p:strVal val="#ppt_x"/>
                                          </p:val>
                                        </p:tav>
                                      </p:tavLst>
                                    </p:anim>
                                    <p:anim calcmode="lin" valueType="num">
                                      <p:cBhvr>
                                        <p:cTn id="44" dur="1000" fill="hold"/>
                                        <p:tgtEl>
                                          <p:spTgt spid="25703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57036">
                                            <p:txEl>
                                              <p:pRg st="2" end="2"/>
                                            </p:txEl>
                                          </p:spTgt>
                                        </p:tgtEl>
                                        <p:attrNameLst>
                                          <p:attrName>style.visibility</p:attrName>
                                        </p:attrNameLst>
                                      </p:cBhvr>
                                      <p:to>
                                        <p:strVal val="visible"/>
                                      </p:to>
                                    </p:set>
                                    <p:animEffect transition="in" filter="fade">
                                      <p:cBhvr>
                                        <p:cTn id="49" dur="1000"/>
                                        <p:tgtEl>
                                          <p:spTgt spid="257036">
                                            <p:txEl>
                                              <p:pRg st="2" end="2"/>
                                            </p:txEl>
                                          </p:spTgt>
                                        </p:tgtEl>
                                      </p:cBhvr>
                                    </p:animEffect>
                                    <p:anim calcmode="lin" valueType="num">
                                      <p:cBhvr>
                                        <p:cTn id="50" dur="1000" fill="hold"/>
                                        <p:tgtEl>
                                          <p:spTgt spid="257036">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25703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57036">
                                            <p:txEl>
                                              <p:pRg st="3" end="3"/>
                                            </p:txEl>
                                          </p:spTgt>
                                        </p:tgtEl>
                                        <p:attrNameLst>
                                          <p:attrName>style.visibility</p:attrName>
                                        </p:attrNameLst>
                                      </p:cBhvr>
                                      <p:to>
                                        <p:strVal val="visible"/>
                                      </p:to>
                                    </p:set>
                                    <p:animEffect transition="in" filter="fade">
                                      <p:cBhvr>
                                        <p:cTn id="56" dur="1000"/>
                                        <p:tgtEl>
                                          <p:spTgt spid="257036">
                                            <p:txEl>
                                              <p:pRg st="3" end="3"/>
                                            </p:txEl>
                                          </p:spTgt>
                                        </p:tgtEl>
                                      </p:cBhvr>
                                    </p:animEffect>
                                    <p:anim calcmode="lin" valueType="num">
                                      <p:cBhvr>
                                        <p:cTn id="57" dur="1000" fill="hold"/>
                                        <p:tgtEl>
                                          <p:spTgt spid="257036">
                                            <p:txEl>
                                              <p:pRg st="3" end="3"/>
                                            </p:txEl>
                                          </p:spTgt>
                                        </p:tgtEl>
                                        <p:attrNameLst>
                                          <p:attrName>ppt_x</p:attrName>
                                        </p:attrNameLst>
                                      </p:cBhvr>
                                      <p:tavLst>
                                        <p:tav tm="0">
                                          <p:val>
                                            <p:strVal val="#ppt_x"/>
                                          </p:val>
                                        </p:tav>
                                        <p:tav tm="100000">
                                          <p:val>
                                            <p:strVal val="#ppt_x"/>
                                          </p:val>
                                        </p:tav>
                                      </p:tavLst>
                                    </p:anim>
                                    <p:anim calcmode="lin" valueType="num">
                                      <p:cBhvr>
                                        <p:cTn id="58" dur="1000" fill="hold"/>
                                        <p:tgtEl>
                                          <p:spTgt spid="25703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21" presetClass="entr" presetSubtype="4" fill="hold" nodeType="clickEffect">
                                  <p:stCondLst>
                                    <p:cond delay="0"/>
                                  </p:stCondLst>
                                  <p:childTnLst>
                                    <p:set>
                                      <p:cBhvr>
                                        <p:cTn id="62" dur="1" fill="hold">
                                          <p:stCondLst>
                                            <p:cond delay="0"/>
                                          </p:stCondLst>
                                        </p:cTn>
                                        <p:tgtEl>
                                          <p:spTgt spid="257037"/>
                                        </p:tgtEl>
                                        <p:attrNameLst>
                                          <p:attrName>style.visibility</p:attrName>
                                        </p:attrNameLst>
                                      </p:cBhvr>
                                      <p:to>
                                        <p:strVal val="visible"/>
                                      </p:to>
                                    </p:set>
                                    <p:animEffect transition="in" filter="wheel(4)">
                                      <p:cBhvr>
                                        <p:cTn id="63" dur="1000"/>
                                        <p:tgtEl>
                                          <p:spTgt spid="257037"/>
                                        </p:tgtEl>
                                      </p:cBhvr>
                                    </p:animEffect>
                                  </p:childTnLst>
                                </p:cTn>
                              </p:par>
                              <p:par>
                                <p:cTn id="64" presetID="53" presetClass="entr" presetSubtype="0" fill="hold" grpId="0" nodeType="withEffect">
                                  <p:stCondLst>
                                    <p:cond delay="0"/>
                                  </p:stCondLst>
                                  <p:childTnLst>
                                    <p:set>
                                      <p:cBhvr>
                                        <p:cTn id="65" dur="1" fill="hold">
                                          <p:stCondLst>
                                            <p:cond delay="0"/>
                                          </p:stCondLst>
                                        </p:cTn>
                                        <p:tgtEl>
                                          <p:spTgt spid="257038"/>
                                        </p:tgtEl>
                                        <p:attrNameLst>
                                          <p:attrName>style.visibility</p:attrName>
                                        </p:attrNameLst>
                                      </p:cBhvr>
                                      <p:to>
                                        <p:strVal val="visible"/>
                                      </p:to>
                                    </p:set>
                                    <p:anim calcmode="lin" valueType="num">
                                      <p:cBhvr>
                                        <p:cTn id="66" dur="500" fill="hold"/>
                                        <p:tgtEl>
                                          <p:spTgt spid="257038"/>
                                        </p:tgtEl>
                                        <p:attrNameLst>
                                          <p:attrName>ppt_w</p:attrName>
                                        </p:attrNameLst>
                                      </p:cBhvr>
                                      <p:tavLst>
                                        <p:tav tm="0">
                                          <p:val>
                                            <p:fltVal val="0"/>
                                          </p:val>
                                        </p:tav>
                                        <p:tav tm="100000">
                                          <p:val>
                                            <p:strVal val="#ppt_w"/>
                                          </p:val>
                                        </p:tav>
                                      </p:tavLst>
                                    </p:anim>
                                    <p:anim calcmode="lin" valueType="num">
                                      <p:cBhvr>
                                        <p:cTn id="67" dur="500" fill="hold"/>
                                        <p:tgtEl>
                                          <p:spTgt spid="257038"/>
                                        </p:tgtEl>
                                        <p:attrNameLst>
                                          <p:attrName>ppt_h</p:attrName>
                                        </p:attrNameLst>
                                      </p:cBhvr>
                                      <p:tavLst>
                                        <p:tav tm="0">
                                          <p:val>
                                            <p:fltVal val="0"/>
                                          </p:val>
                                        </p:tav>
                                        <p:tav tm="100000">
                                          <p:val>
                                            <p:strVal val="#ppt_h"/>
                                          </p:val>
                                        </p:tav>
                                      </p:tavLst>
                                    </p:anim>
                                    <p:animEffect transition="in" filter="fade">
                                      <p:cBhvr>
                                        <p:cTn id="68" dur="500"/>
                                        <p:tgtEl>
                                          <p:spTgt spid="2570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7027" grpId="0" build="p"/>
      <p:bldP spid="257036" grpId="0" build="p"/>
      <p:bldP spid="25703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Rot="1" noChangeArrowheads="1"/>
          </p:cNvSpPr>
          <p:nvPr>
            <p:ph type="title"/>
          </p:nvPr>
        </p:nvSpPr>
        <p:spPr/>
        <p:txBody>
          <a:bodyPr>
            <a:normAutofit fontScale="90000"/>
          </a:bodyPr>
          <a:lstStyle/>
          <a:p>
            <a:r>
              <a:rPr lang="en-US" altLang="en-US"/>
              <a:t>Intolerable Acts</a:t>
            </a:r>
          </a:p>
        </p:txBody>
      </p:sp>
      <p:sp>
        <p:nvSpPr>
          <p:cNvPr id="259075" name="Rectangle 3"/>
          <p:cNvSpPr>
            <a:spLocks noGrp="1" noChangeArrowheads="1"/>
          </p:cNvSpPr>
          <p:nvPr>
            <p:ph type="body" sz="half" idx="1"/>
          </p:nvPr>
        </p:nvSpPr>
        <p:spPr>
          <a:xfrm>
            <a:off x="0" y="609600"/>
            <a:ext cx="5410200" cy="6248400"/>
          </a:xfrm>
        </p:spPr>
        <p:txBody>
          <a:bodyPr/>
          <a:lstStyle/>
          <a:p>
            <a:r>
              <a:rPr lang="en-US" altLang="en-US"/>
              <a:t>Spring 1774 – Coercive Acts</a:t>
            </a:r>
          </a:p>
          <a:p>
            <a:pPr lvl="1"/>
            <a:r>
              <a:rPr lang="en-US" altLang="en-US"/>
              <a:t>Boston Port Bill</a:t>
            </a:r>
          </a:p>
          <a:p>
            <a:pPr lvl="1"/>
            <a:r>
              <a:rPr lang="en-US" altLang="en-US"/>
              <a:t>Quartering Act</a:t>
            </a:r>
          </a:p>
          <a:p>
            <a:pPr lvl="1"/>
            <a:r>
              <a:rPr lang="en-US" altLang="en-US"/>
              <a:t>Administration of Justice Act</a:t>
            </a:r>
          </a:p>
          <a:p>
            <a:pPr lvl="1"/>
            <a:r>
              <a:rPr lang="en-US" altLang="en-US"/>
              <a:t>Massachusetts Regulating and Government Acts</a:t>
            </a:r>
          </a:p>
          <a:p>
            <a:r>
              <a:rPr lang="en-US" altLang="en-US"/>
              <a:t>General Thomas Gage</a:t>
            </a:r>
          </a:p>
          <a:p>
            <a:r>
              <a:rPr lang="en-US" altLang="en-US"/>
              <a:t>2,000 soldiers sent to enforce acts</a:t>
            </a:r>
          </a:p>
          <a:p>
            <a:pPr lvl="1"/>
            <a:r>
              <a:rPr lang="en-US" altLang="en-US"/>
              <a:t>Standing army in peacetime</a:t>
            </a:r>
          </a:p>
        </p:txBody>
      </p:sp>
      <p:pic>
        <p:nvPicPr>
          <p:cNvPr id="259076" name="Picture 4" descr="thomas_gage"/>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172200" y="1676400"/>
            <a:ext cx="2595563" cy="3200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8722793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59075">
                                            <p:txEl>
                                              <p:pRg st="0" end="0"/>
                                            </p:txEl>
                                          </p:spTgt>
                                        </p:tgtEl>
                                        <p:attrNameLst>
                                          <p:attrName>style.visibility</p:attrName>
                                        </p:attrNameLst>
                                      </p:cBhvr>
                                      <p:to>
                                        <p:strVal val="visible"/>
                                      </p:to>
                                    </p:set>
                                    <p:anim calcmode="lin" valueType="num">
                                      <p:cBhvr>
                                        <p:cTn id="7" dur="1000" fill="hold"/>
                                        <p:tgtEl>
                                          <p:spTgt spid="259075">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25907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59075">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259075">
                                            <p:txEl>
                                              <p:pRg st="1" end="1"/>
                                            </p:txEl>
                                          </p:spTgt>
                                        </p:tgtEl>
                                        <p:attrNameLst>
                                          <p:attrName>style.visibility</p:attrName>
                                        </p:attrNameLst>
                                      </p:cBhvr>
                                      <p:to>
                                        <p:strVal val="visible"/>
                                      </p:to>
                                    </p:set>
                                    <p:anim calcmode="lin" valueType="num">
                                      <p:cBhvr>
                                        <p:cTn id="14" dur="1000" fill="hold"/>
                                        <p:tgtEl>
                                          <p:spTgt spid="259075">
                                            <p:txEl>
                                              <p:pRg st="1" end="1"/>
                                            </p:txEl>
                                          </p:spTgt>
                                        </p:tgtEl>
                                        <p:attrNameLst>
                                          <p:attrName>ppt_w</p:attrName>
                                        </p:attrNameLst>
                                      </p:cBhvr>
                                      <p:tavLst>
                                        <p:tav tm="0">
                                          <p:val>
                                            <p:strVal val="#ppt_w+.3"/>
                                          </p:val>
                                        </p:tav>
                                        <p:tav tm="100000">
                                          <p:val>
                                            <p:strVal val="#ppt_w"/>
                                          </p:val>
                                        </p:tav>
                                      </p:tavLst>
                                    </p:anim>
                                    <p:anim calcmode="lin" valueType="num">
                                      <p:cBhvr>
                                        <p:cTn id="15" dur="1000" fill="hold"/>
                                        <p:tgtEl>
                                          <p:spTgt spid="259075">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259075">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259075">
                                            <p:txEl>
                                              <p:pRg st="2" end="2"/>
                                            </p:txEl>
                                          </p:spTgt>
                                        </p:tgtEl>
                                        <p:attrNameLst>
                                          <p:attrName>style.visibility</p:attrName>
                                        </p:attrNameLst>
                                      </p:cBhvr>
                                      <p:to>
                                        <p:strVal val="visible"/>
                                      </p:to>
                                    </p:set>
                                    <p:anim calcmode="lin" valueType="num">
                                      <p:cBhvr>
                                        <p:cTn id="21" dur="1000" fill="hold"/>
                                        <p:tgtEl>
                                          <p:spTgt spid="259075">
                                            <p:txEl>
                                              <p:pRg st="2" end="2"/>
                                            </p:txEl>
                                          </p:spTgt>
                                        </p:tgtEl>
                                        <p:attrNameLst>
                                          <p:attrName>ppt_w</p:attrName>
                                        </p:attrNameLst>
                                      </p:cBhvr>
                                      <p:tavLst>
                                        <p:tav tm="0">
                                          <p:val>
                                            <p:strVal val="#ppt_w+.3"/>
                                          </p:val>
                                        </p:tav>
                                        <p:tav tm="100000">
                                          <p:val>
                                            <p:strVal val="#ppt_w"/>
                                          </p:val>
                                        </p:tav>
                                      </p:tavLst>
                                    </p:anim>
                                    <p:anim calcmode="lin" valueType="num">
                                      <p:cBhvr>
                                        <p:cTn id="22" dur="1000" fill="hold"/>
                                        <p:tgtEl>
                                          <p:spTgt spid="259075">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259075">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259075">
                                            <p:txEl>
                                              <p:pRg st="3" end="3"/>
                                            </p:txEl>
                                          </p:spTgt>
                                        </p:tgtEl>
                                        <p:attrNameLst>
                                          <p:attrName>style.visibility</p:attrName>
                                        </p:attrNameLst>
                                      </p:cBhvr>
                                      <p:to>
                                        <p:strVal val="visible"/>
                                      </p:to>
                                    </p:set>
                                    <p:anim calcmode="lin" valueType="num">
                                      <p:cBhvr>
                                        <p:cTn id="28" dur="1000" fill="hold"/>
                                        <p:tgtEl>
                                          <p:spTgt spid="259075">
                                            <p:txEl>
                                              <p:pRg st="3" end="3"/>
                                            </p:txEl>
                                          </p:spTgt>
                                        </p:tgtEl>
                                        <p:attrNameLst>
                                          <p:attrName>ppt_w</p:attrName>
                                        </p:attrNameLst>
                                      </p:cBhvr>
                                      <p:tavLst>
                                        <p:tav tm="0">
                                          <p:val>
                                            <p:strVal val="#ppt_w+.3"/>
                                          </p:val>
                                        </p:tav>
                                        <p:tav tm="100000">
                                          <p:val>
                                            <p:strVal val="#ppt_w"/>
                                          </p:val>
                                        </p:tav>
                                      </p:tavLst>
                                    </p:anim>
                                    <p:anim calcmode="lin" valueType="num">
                                      <p:cBhvr>
                                        <p:cTn id="29" dur="1000" fill="hold"/>
                                        <p:tgtEl>
                                          <p:spTgt spid="259075">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259075">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0" presetClass="entr" presetSubtype="0" decel="100000" fill="hold" grpId="0" nodeType="clickEffect">
                                  <p:stCondLst>
                                    <p:cond delay="0"/>
                                  </p:stCondLst>
                                  <p:childTnLst>
                                    <p:set>
                                      <p:cBhvr>
                                        <p:cTn id="34" dur="1" fill="hold">
                                          <p:stCondLst>
                                            <p:cond delay="0"/>
                                          </p:stCondLst>
                                        </p:cTn>
                                        <p:tgtEl>
                                          <p:spTgt spid="259075">
                                            <p:txEl>
                                              <p:pRg st="4" end="4"/>
                                            </p:txEl>
                                          </p:spTgt>
                                        </p:tgtEl>
                                        <p:attrNameLst>
                                          <p:attrName>style.visibility</p:attrName>
                                        </p:attrNameLst>
                                      </p:cBhvr>
                                      <p:to>
                                        <p:strVal val="visible"/>
                                      </p:to>
                                    </p:set>
                                    <p:anim calcmode="lin" valueType="num">
                                      <p:cBhvr>
                                        <p:cTn id="35" dur="1000" fill="hold"/>
                                        <p:tgtEl>
                                          <p:spTgt spid="259075">
                                            <p:txEl>
                                              <p:pRg st="4" end="4"/>
                                            </p:txEl>
                                          </p:spTgt>
                                        </p:tgtEl>
                                        <p:attrNameLst>
                                          <p:attrName>ppt_w</p:attrName>
                                        </p:attrNameLst>
                                      </p:cBhvr>
                                      <p:tavLst>
                                        <p:tav tm="0">
                                          <p:val>
                                            <p:strVal val="#ppt_w+.3"/>
                                          </p:val>
                                        </p:tav>
                                        <p:tav tm="100000">
                                          <p:val>
                                            <p:strVal val="#ppt_w"/>
                                          </p:val>
                                        </p:tav>
                                      </p:tavLst>
                                    </p:anim>
                                    <p:anim calcmode="lin" valueType="num">
                                      <p:cBhvr>
                                        <p:cTn id="36" dur="1000" fill="hold"/>
                                        <p:tgtEl>
                                          <p:spTgt spid="259075">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259075">
                                            <p:txEl>
                                              <p:pRg st="4" end="4"/>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0" presetClass="entr" presetSubtype="0" decel="100000" fill="hold" grpId="0" nodeType="clickEffect">
                                  <p:stCondLst>
                                    <p:cond delay="0"/>
                                  </p:stCondLst>
                                  <p:childTnLst>
                                    <p:set>
                                      <p:cBhvr>
                                        <p:cTn id="41" dur="1" fill="hold">
                                          <p:stCondLst>
                                            <p:cond delay="0"/>
                                          </p:stCondLst>
                                        </p:cTn>
                                        <p:tgtEl>
                                          <p:spTgt spid="259075">
                                            <p:txEl>
                                              <p:pRg st="5" end="5"/>
                                            </p:txEl>
                                          </p:spTgt>
                                        </p:tgtEl>
                                        <p:attrNameLst>
                                          <p:attrName>style.visibility</p:attrName>
                                        </p:attrNameLst>
                                      </p:cBhvr>
                                      <p:to>
                                        <p:strVal val="visible"/>
                                      </p:to>
                                    </p:set>
                                    <p:anim calcmode="lin" valueType="num">
                                      <p:cBhvr>
                                        <p:cTn id="42" dur="1000" fill="hold"/>
                                        <p:tgtEl>
                                          <p:spTgt spid="259075">
                                            <p:txEl>
                                              <p:pRg st="5" end="5"/>
                                            </p:txEl>
                                          </p:spTgt>
                                        </p:tgtEl>
                                        <p:attrNameLst>
                                          <p:attrName>ppt_w</p:attrName>
                                        </p:attrNameLst>
                                      </p:cBhvr>
                                      <p:tavLst>
                                        <p:tav tm="0">
                                          <p:val>
                                            <p:strVal val="#ppt_w+.3"/>
                                          </p:val>
                                        </p:tav>
                                        <p:tav tm="100000">
                                          <p:val>
                                            <p:strVal val="#ppt_w"/>
                                          </p:val>
                                        </p:tav>
                                      </p:tavLst>
                                    </p:anim>
                                    <p:anim calcmode="lin" valueType="num">
                                      <p:cBhvr>
                                        <p:cTn id="43" dur="1000" fill="hold"/>
                                        <p:tgtEl>
                                          <p:spTgt spid="259075">
                                            <p:txEl>
                                              <p:pRg st="5" end="5"/>
                                            </p:txEl>
                                          </p:spTgt>
                                        </p:tgtEl>
                                        <p:attrNameLst>
                                          <p:attrName>ppt_h</p:attrName>
                                        </p:attrNameLst>
                                      </p:cBhvr>
                                      <p:tavLst>
                                        <p:tav tm="0">
                                          <p:val>
                                            <p:strVal val="#ppt_h"/>
                                          </p:val>
                                        </p:tav>
                                        <p:tav tm="100000">
                                          <p:val>
                                            <p:strVal val="#ppt_h"/>
                                          </p:val>
                                        </p:tav>
                                      </p:tavLst>
                                    </p:anim>
                                    <p:animEffect transition="in" filter="fade">
                                      <p:cBhvr>
                                        <p:cTn id="44" dur="1000"/>
                                        <p:tgtEl>
                                          <p:spTgt spid="259075">
                                            <p:txEl>
                                              <p:pRg st="5" end="5"/>
                                            </p:txEl>
                                          </p:spTgt>
                                        </p:tgtEl>
                                      </p:cBhvr>
                                    </p:animEffect>
                                  </p:childTnLst>
                                </p:cTn>
                              </p:par>
                              <p:par>
                                <p:cTn id="45" presetID="6" presetClass="entr" presetSubtype="32" fill="hold" nodeType="withEffect">
                                  <p:stCondLst>
                                    <p:cond delay="0"/>
                                  </p:stCondLst>
                                  <p:childTnLst>
                                    <p:set>
                                      <p:cBhvr>
                                        <p:cTn id="46" dur="1" fill="hold">
                                          <p:stCondLst>
                                            <p:cond delay="0"/>
                                          </p:stCondLst>
                                        </p:cTn>
                                        <p:tgtEl>
                                          <p:spTgt spid="259076"/>
                                        </p:tgtEl>
                                        <p:attrNameLst>
                                          <p:attrName>style.visibility</p:attrName>
                                        </p:attrNameLst>
                                      </p:cBhvr>
                                      <p:to>
                                        <p:strVal val="visible"/>
                                      </p:to>
                                    </p:set>
                                    <p:animEffect transition="in" filter="circle(out)">
                                      <p:cBhvr>
                                        <p:cTn id="47" dur="1000"/>
                                        <p:tgtEl>
                                          <p:spTgt spid="25907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50" presetClass="entr" presetSubtype="0" decel="100000" fill="hold" grpId="0" nodeType="clickEffect">
                                  <p:stCondLst>
                                    <p:cond delay="0"/>
                                  </p:stCondLst>
                                  <p:childTnLst>
                                    <p:set>
                                      <p:cBhvr>
                                        <p:cTn id="51" dur="1" fill="hold">
                                          <p:stCondLst>
                                            <p:cond delay="0"/>
                                          </p:stCondLst>
                                        </p:cTn>
                                        <p:tgtEl>
                                          <p:spTgt spid="259075">
                                            <p:txEl>
                                              <p:pRg st="6" end="6"/>
                                            </p:txEl>
                                          </p:spTgt>
                                        </p:tgtEl>
                                        <p:attrNameLst>
                                          <p:attrName>style.visibility</p:attrName>
                                        </p:attrNameLst>
                                      </p:cBhvr>
                                      <p:to>
                                        <p:strVal val="visible"/>
                                      </p:to>
                                    </p:set>
                                    <p:anim calcmode="lin" valueType="num">
                                      <p:cBhvr>
                                        <p:cTn id="52" dur="1000" fill="hold"/>
                                        <p:tgtEl>
                                          <p:spTgt spid="259075">
                                            <p:txEl>
                                              <p:pRg st="6" end="6"/>
                                            </p:txEl>
                                          </p:spTgt>
                                        </p:tgtEl>
                                        <p:attrNameLst>
                                          <p:attrName>ppt_w</p:attrName>
                                        </p:attrNameLst>
                                      </p:cBhvr>
                                      <p:tavLst>
                                        <p:tav tm="0">
                                          <p:val>
                                            <p:strVal val="#ppt_w+.3"/>
                                          </p:val>
                                        </p:tav>
                                        <p:tav tm="100000">
                                          <p:val>
                                            <p:strVal val="#ppt_w"/>
                                          </p:val>
                                        </p:tav>
                                      </p:tavLst>
                                    </p:anim>
                                    <p:anim calcmode="lin" valueType="num">
                                      <p:cBhvr>
                                        <p:cTn id="53" dur="1000" fill="hold"/>
                                        <p:tgtEl>
                                          <p:spTgt spid="259075">
                                            <p:txEl>
                                              <p:pRg st="6" end="6"/>
                                            </p:txEl>
                                          </p:spTgt>
                                        </p:tgtEl>
                                        <p:attrNameLst>
                                          <p:attrName>ppt_h</p:attrName>
                                        </p:attrNameLst>
                                      </p:cBhvr>
                                      <p:tavLst>
                                        <p:tav tm="0">
                                          <p:val>
                                            <p:strVal val="#ppt_h"/>
                                          </p:val>
                                        </p:tav>
                                        <p:tav tm="100000">
                                          <p:val>
                                            <p:strVal val="#ppt_h"/>
                                          </p:val>
                                        </p:tav>
                                      </p:tavLst>
                                    </p:anim>
                                    <p:animEffect transition="in" filter="fade">
                                      <p:cBhvr>
                                        <p:cTn id="54" dur="1000"/>
                                        <p:tgtEl>
                                          <p:spTgt spid="259075">
                                            <p:txEl>
                                              <p:pRg st="6" end="6"/>
                                            </p:txEl>
                                          </p:spTgt>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50" presetClass="entr" presetSubtype="0" decel="100000" fill="hold" grpId="0" nodeType="clickEffect">
                                  <p:stCondLst>
                                    <p:cond delay="0"/>
                                  </p:stCondLst>
                                  <p:childTnLst>
                                    <p:set>
                                      <p:cBhvr>
                                        <p:cTn id="58" dur="1" fill="hold">
                                          <p:stCondLst>
                                            <p:cond delay="0"/>
                                          </p:stCondLst>
                                        </p:cTn>
                                        <p:tgtEl>
                                          <p:spTgt spid="259075">
                                            <p:txEl>
                                              <p:pRg st="7" end="7"/>
                                            </p:txEl>
                                          </p:spTgt>
                                        </p:tgtEl>
                                        <p:attrNameLst>
                                          <p:attrName>style.visibility</p:attrName>
                                        </p:attrNameLst>
                                      </p:cBhvr>
                                      <p:to>
                                        <p:strVal val="visible"/>
                                      </p:to>
                                    </p:set>
                                    <p:anim calcmode="lin" valueType="num">
                                      <p:cBhvr>
                                        <p:cTn id="59" dur="1000" fill="hold"/>
                                        <p:tgtEl>
                                          <p:spTgt spid="259075">
                                            <p:txEl>
                                              <p:pRg st="7" end="7"/>
                                            </p:txEl>
                                          </p:spTgt>
                                        </p:tgtEl>
                                        <p:attrNameLst>
                                          <p:attrName>ppt_w</p:attrName>
                                        </p:attrNameLst>
                                      </p:cBhvr>
                                      <p:tavLst>
                                        <p:tav tm="0">
                                          <p:val>
                                            <p:strVal val="#ppt_w+.3"/>
                                          </p:val>
                                        </p:tav>
                                        <p:tav tm="100000">
                                          <p:val>
                                            <p:strVal val="#ppt_w"/>
                                          </p:val>
                                        </p:tav>
                                      </p:tavLst>
                                    </p:anim>
                                    <p:anim calcmode="lin" valueType="num">
                                      <p:cBhvr>
                                        <p:cTn id="60" dur="1000" fill="hold"/>
                                        <p:tgtEl>
                                          <p:spTgt spid="259075">
                                            <p:txEl>
                                              <p:pRg st="7" end="7"/>
                                            </p:txEl>
                                          </p:spTgt>
                                        </p:tgtEl>
                                        <p:attrNameLst>
                                          <p:attrName>ppt_h</p:attrName>
                                        </p:attrNameLst>
                                      </p:cBhvr>
                                      <p:tavLst>
                                        <p:tav tm="0">
                                          <p:val>
                                            <p:strVal val="#ppt_h"/>
                                          </p:val>
                                        </p:tav>
                                        <p:tav tm="100000">
                                          <p:val>
                                            <p:strVal val="#ppt_h"/>
                                          </p:val>
                                        </p:tav>
                                      </p:tavLst>
                                    </p:anim>
                                    <p:animEffect transition="in" filter="fade">
                                      <p:cBhvr>
                                        <p:cTn id="61" dur="1000"/>
                                        <p:tgtEl>
                                          <p:spTgt spid="25907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075" grpId="0" build="p" bldLvl="2"/>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2"/>
          <p:cNvSpPr>
            <a:spLocks noGrp="1" noRot="1" noChangeArrowheads="1"/>
          </p:cNvSpPr>
          <p:nvPr>
            <p:ph type="title"/>
          </p:nvPr>
        </p:nvSpPr>
        <p:spPr/>
        <p:txBody>
          <a:bodyPr>
            <a:normAutofit fontScale="90000"/>
          </a:bodyPr>
          <a:lstStyle/>
          <a:p>
            <a:r>
              <a:rPr lang="en-US" altLang="en-US"/>
              <a:t>Intolerable Acts</a:t>
            </a:r>
          </a:p>
        </p:txBody>
      </p:sp>
      <p:sp>
        <p:nvSpPr>
          <p:cNvPr id="370691" name="Rectangle 3"/>
          <p:cNvSpPr>
            <a:spLocks noGrp="1" noChangeArrowheads="1"/>
          </p:cNvSpPr>
          <p:nvPr>
            <p:ph type="body" sz="half" idx="1"/>
          </p:nvPr>
        </p:nvSpPr>
        <p:spPr/>
        <p:txBody>
          <a:bodyPr/>
          <a:lstStyle/>
          <a:p>
            <a:r>
              <a:rPr lang="en-US" altLang="en-US" sz="2800"/>
              <a:t>Quebec Act</a:t>
            </a:r>
          </a:p>
          <a:p>
            <a:pPr lvl="1"/>
            <a:r>
              <a:rPr lang="en-US" altLang="en-US" sz="2400"/>
              <a:t>Governor and Council appointed by the King would run Quebec.</a:t>
            </a:r>
          </a:p>
          <a:p>
            <a:pPr lvl="1"/>
            <a:r>
              <a:rPr lang="en-US" altLang="en-US" sz="2400"/>
              <a:t>Quebec territory expanded to include:</a:t>
            </a:r>
          </a:p>
          <a:p>
            <a:pPr lvl="2"/>
            <a:r>
              <a:rPr lang="en-US" altLang="en-US" sz="2000"/>
              <a:t>Ohio</a:t>
            </a:r>
          </a:p>
          <a:p>
            <a:pPr lvl="2"/>
            <a:r>
              <a:rPr lang="en-US" altLang="en-US" sz="2000"/>
              <a:t>Illinois</a:t>
            </a:r>
          </a:p>
          <a:p>
            <a:pPr lvl="2"/>
            <a:r>
              <a:rPr lang="en-US" altLang="en-US" sz="2000"/>
              <a:t>Michigan</a:t>
            </a:r>
          </a:p>
          <a:p>
            <a:pPr lvl="2"/>
            <a:r>
              <a:rPr lang="en-US" altLang="en-US" sz="2000"/>
              <a:t>Indiana</a:t>
            </a:r>
          </a:p>
          <a:p>
            <a:pPr lvl="2"/>
            <a:r>
              <a:rPr lang="en-US" altLang="en-US" sz="2000"/>
              <a:t>Wisconsin</a:t>
            </a:r>
          </a:p>
          <a:p>
            <a:r>
              <a:rPr lang="en-US" altLang="en-US" sz="2800"/>
              <a:t>Roman Catholicism </a:t>
            </a:r>
          </a:p>
          <a:p>
            <a:r>
              <a:rPr lang="en-US" altLang="en-US" sz="2800"/>
              <a:t>French law established</a:t>
            </a:r>
          </a:p>
        </p:txBody>
      </p:sp>
      <p:pic>
        <p:nvPicPr>
          <p:cNvPr id="370692" name="Picture 4" descr="QuebecActMap"/>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495800" y="1414463"/>
            <a:ext cx="4286250" cy="4638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4728632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withEffect">
                                  <p:stCondLst>
                                    <p:cond delay="0"/>
                                  </p:stCondLst>
                                  <p:childTnLst>
                                    <p:set>
                                      <p:cBhvr>
                                        <p:cTn id="6" dur="1" fill="hold">
                                          <p:stCondLst>
                                            <p:cond delay="0"/>
                                          </p:stCondLst>
                                        </p:cTn>
                                        <p:tgtEl>
                                          <p:spTgt spid="370692"/>
                                        </p:tgtEl>
                                        <p:attrNameLst>
                                          <p:attrName>style.visibility</p:attrName>
                                        </p:attrNameLst>
                                      </p:cBhvr>
                                      <p:to>
                                        <p:strVal val="visible"/>
                                      </p:to>
                                    </p:set>
                                    <p:animEffect transition="in" filter="box(out)">
                                      <p:cBhvr>
                                        <p:cTn id="7" dur="500"/>
                                        <p:tgtEl>
                                          <p:spTgt spid="37069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70691">
                                            <p:txEl>
                                              <p:pRg st="0" end="0"/>
                                            </p:txEl>
                                          </p:spTgt>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70691">
                                            <p:txEl>
                                              <p:pRg st="1" end="1"/>
                                            </p:txEl>
                                          </p:spTgt>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70691">
                                            <p:txEl>
                                              <p:pRg st="2" end="2"/>
                                            </p:txEl>
                                          </p:spTgt>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70691">
                                            <p:txEl>
                                              <p:pRg st="3" end="3"/>
                                            </p:txEl>
                                          </p:spTgt>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70691">
                                            <p:txEl>
                                              <p:pRg st="4" end="4"/>
                                            </p:txEl>
                                          </p:spTgt>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70691">
                                            <p:txEl>
                                              <p:pRg st="5" end="5"/>
                                            </p:txEl>
                                          </p:spTgt>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370691">
                                            <p:txEl>
                                              <p:pRg st="6" end="6"/>
                                            </p:txEl>
                                          </p:spTgt>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370691">
                                            <p:txEl>
                                              <p:pRg st="7" end="7"/>
                                            </p:txEl>
                                          </p:spTgt>
                                        </p:tgtEl>
                                        <p:attrNameLst>
                                          <p:attrName>style.visibility</p:attrName>
                                        </p:attrNameLst>
                                      </p:cBhvr>
                                      <p:to>
                                        <p:strVal val="visible"/>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370691">
                                            <p:txEl>
                                              <p:pRg st="8" end="8"/>
                                            </p:txEl>
                                          </p:spTgt>
                                        </p:tgtEl>
                                        <p:attrNameLst>
                                          <p:attrName>style.visibility</p:attrName>
                                        </p:attrNameLst>
                                      </p:cBhvr>
                                      <p:to>
                                        <p:strVal val="visible"/>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37069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0691"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Rot="1" noChangeArrowheads="1"/>
          </p:cNvSpPr>
          <p:nvPr>
            <p:ph type="title"/>
          </p:nvPr>
        </p:nvSpPr>
        <p:spPr/>
        <p:txBody>
          <a:bodyPr>
            <a:normAutofit fontScale="90000"/>
          </a:bodyPr>
          <a:lstStyle/>
          <a:p>
            <a:r>
              <a:rPr lang="en-US" altLang="en-US"/>
              <a:t>Prelude to War</a:t>
            </a:r>
          </a:p>
        </p:txBody>
      </p:sp>
      <p:sp>
        <p:nvSpPr>
          <p:cNvPr id="283651" name="Rectangle 3"/>
          <p:cNvSpPr>
            <a:spLocks noGrp="1" noChangeArrowheads="1"/>
          </p:cNvSpPr>
          <p:nvPr>
            <p:ph type="body" sz="half" idx="1"/>
          </p:nvPr>
        </p:nvSpPr>
        <p:spPr>
          <a:xfrm>
            <a:off x="0" y="609600"/>
            <a:ext cx="4876800" cy="6248400"/>
          </a:xfrm>
        </p:spPr>
        <p:txBody>
          <a:bodyPr/>
          <a:lstStyle/>
          <a:p>
            <a:r>
              <a:rPr lang="en-US" altLang="en-US" sz="2800"/>
              <a:t>Massachusetts Provisional Congress</a:t>
            </a:r>
          </a:p>
          <a:p>
            <a:r>
              <a:rPr lang="en-US" altLang="en-US" sz="2800"/>
              <a:t>John Hancock – MA governor</a:t>
            </a:r>
          </a:p>
          <a:p>
            <a:r>
              <a:rPr lang="en-US" altLang="en-US" sz="2800"/>
              <a:t>Militia – “Minutemen”</a:t>
            </a:r>
          </a:p>
          <a:p>
            <a:r>
              <a:rPr lang="en-US" altLang="en-US" sz="2800"/>
              <a:t>Other colonies followed</a:t>
            </a:r>
          </a:p>
          <a:p>
            <a:pPr lvl="1"/>
            <a:r>
              <a:rPr lang="en-US" altLang="en-US" sz="2400"/>
              <a:t>Patrick Henry: “Give me liberty or give me death.”</a:t>
            </a:r>
          </a:p>
        </p:txBody>
      </p:sp>
      <p:pic>
        <p:nvPicPr>
          <p:cNvPr id="283652" name="Picture 4" descr="liberty or dea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143000"/>
            <a:ext cx="4110038" cy="5029200"/>
          </a:xfrm>
          <a:prstGeom prst="rect">
            <a:avLst/>
          </a:prstGeom>
          <a:noFill/>
          <a:extLst>
            <a:ext uri="{909E8E84-426E-40DD-AFC4-6F175D3DCCD1}">
              <a14:hiddenFill xmlns:a14="http://schemas.microsoft.com/office/drawing/2010/main">
                <a:solidFill>
                  <a:srgbClr val="FFFFFF"/>
                </a:solidFill>
              </a14:hiddenFill>
            </a:ext>
          </a:extLst>
        </p:spPr>
      </p:pic>
      <p:pic>
        <p:nvPicPr>
          <p:cNvPr id="283654" name="Picture 6" descr="hancock"/>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002213" y="1143000"/>
            <a:ext cx="3913187" cy="5029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0434584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83651">
                                            <p:txEl>
                                              <p:pRg st="0" end="0"/>
                                            </p:txEl>
                                          </p:spTgt>
                                        </p:tgtEl>
                                        <p:attrNameLst>
                                          <p:attrName>style.visibility</p:attrName>
                                        </p:attrNameLst>
                                      </p:cBhvr>
                                      <p:to>
                                        <p:strVal val="visible"/>
                                      </p:to>
                                    </p:set>
                                    <p:anim calcmode="lin" valueType="num">
                                      <p:cBhvr additive="base">
                                        <p:cTn id="7" dur="500" fill="hold"/>
                                        <p:tgtEl>
                                          <p:spTgt spid="28365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8365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83651">
                                            <p:txEl>
                                              <p:pRg st="1" end="1"/>
                                            </p:txEl>
                                          </p:spTgt>
                                        </p:tgtEl>
                                        <p:attrNameLst>
                                          <p:attrName>style.visibility</p:attrName>
                                        </p:attrNameLst>
                                      </p:cBhvr>
                                      <p:to>
                                        <p:strVal val="visible"/>
                                      </p:to>
                                    </p:set>
                                    <p:anim calcmode="lin" valueType="num">
                                      <p:cBhvr additive="base">
                                        <p:cTn id="13" dur="500" fill="hold"/>
                                        <p:tgtEl>
                                          <p:spTgt spid="28365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83651">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83654"/>
                                        </p:tgtEl>
                                        <p:attrNameLst>
                                          <p:attrName>style.visibility</p:attrName>
                                        </p:attrNameLst>
                                      </p:cBhvr>
                                      <p:to>
                                        <p:strVal val="visible"/>
                                      </p:to>
                                    </p:set>
                                    <p:anim calcmode="lin" valueType="num">
                                      <p:cBhvr additive="base">
                                        <p:cTn id="17" dur="500" fill="hold"/>
                                        <p:tgtEl>
                                          <p:spTgt spid="283654"/>
                                        </p:tgtEl>
                                        <p:attrNameLst>
                                          <p:attrName>ppt_x</p:attrName>
                                        </p:attrNameLst>
                                      </p:cBhvr>
                                      <p:tavLst>
                                        <p:tav tm="0">
                                          <p:val>
                                            <p:strVal val="#ppt_x"/>
                                          </p:val>
                                        </p:tav>
                                        <p:tav tm="100000">
                                          <p:val>
                                            <p:strVal val="#ppt_x"/>
                                          </p:val>
                                        </p:tav>
                                      </p:tavLst>
                                    </p:anim>
                                    <p:anim calcmode="lin" valueType="num">
                                      <p:cBhvr additive="base">
                                        <p:cTn id="18" dur="500" fill="hold"/>
                                        <p:tgtEl>
                                          <p:spTgt spid="283654"/>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283651">
                                            <p:txEl>
                                              <p:pRg st="2" end="2"/>
                                            </p:txEl>
                                          </p:spTgt>
                                        </p:tgtEl>
                                        <p:attrNameLst>
                                          <p:attrName>style.visibility</p:attrName>
                                        </p:attrNameLst>
                                      </p:cBhvr>
                                      <p:to>
                                        <p:strVal val="visible"/>
                                      </p:to>
                                    </p:set>
                                    <p:anim calcmode="lin" valueType="num">
                                      <p:cBhvr additive="base">
                                        <p:cTn id="23" dur="500" fill="hold"/>
                                        <p:tgtEl>
                                          <p:spTgt spid="283651">
                                            <p:txEl>
                                              <p:pRg st="2" end="2"/>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28365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283651">
                                            <p:txEl>
                                              <p:pRg st="3" end="3"/>
                                            </p:txEl>
                                          </p:spTgt>
                                        </p:tgtEl>
                                        <p:attrNameLst>
                                          <p:attrName>style.visibility</p:attrName>
                                        </p:attrNameLst>
                                      </p:cBhvr>
                                      <p:to>
                                        <p:strVal val="visible"/>
                                      </p:to>
                                    </p:set>
                                    <p:anim calcmode="lin" valueType="num">
                                      <p:cBhvr additive="base">
                                        <p:cTn id="29" dur="500" fill="hold"/>
                                        <p:tgtEl>
                                          <p:spTgt spid="283651">
                                            <p:txEl>
                                              <p:pRg st="3" end="3"/>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28365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283651">
                                            <p:txEl>
                                              <p:pRg st="4" end="4"/>
                                            </p:txEl>
                                          </p:spTgt>
                                        </p:tgtEl>
                                        <p:attrNameLst>
                                          <p:attrName>style.visibility</p:attrName>
                                        </p:attrNameLst>
                                      </p:cBhvr>
                                      <p:to>
                                        <p:strVal val="visible"/>
                                      </p:to>
                                    </p:set>
                                    <p:anim calcmode="lin" valueType="num">
                                      <p:cBhvr additive="base">
                                        <p:cTn id="35" dur="500" fill="hold"/>
                                        <p:tgtEl>
                                          <p:spTgt spid="283651">
                                            <p:txEl>
                                              <p:pRg st="4" end="4"/>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283651">
                                            <p:txEl>
                                              <p:pRg st="4" end="4"/>
                                            </p:txEl>
                                          </p:spTgt>
                                        </p:tgtEl>
                                        <p:attrNameLst>
                                          <p:attrName>ppt_y</p:attrName>
                                        </p:attrNameLst>
                                      </p:cBhvr>
                                      <p:tavLst>
                                        <p:tav tm="0">
                                          <p:val>
                                            <p:strVal val="#ppt_y"/>
                                          </p:val>
                                        </p:tav>
                                        <p:tav tm="100000">
                                          <p:val>
                                            <p:strVal val="#ppt_y"/>
                                          </p:val>
                                        </p:tav>
                                      </p:tavLst>
                                    </p:anim>
                                  </p:childTnLst>
                                </p:cTn>
                              </p:par>
                              <p:par>
                                <p:cTn id="37" presetID="2" presetClass="exit" presetSubtype="1" fill="hold" nodeType="withEffect">
                                  <p:stCondLst>
                                    <p:cond delay="0"/>
                                  </p:stCondLst>
                                  <p:childTnLst>
                                    <p:anim calcmode="lin" valueType="num">
                                      <p:cBhvr additive="base">
                                        <p:cTn id="38" dur="500"/>
                                        <p:tgtEl>
                                          <p:spTgt spid="283654"/>
                                        </p:tgtEl>
                                        <p:attrNameLst>
                                          <p:attrName>ppt_x</p:attrName>
                                        </p:attrNameLst>
                                      </p:cBhvr>
                                      <p:tavLst>
                                        <p:tav tm="0">
                                          <p:val>
                                            <p:strVal val="ppt_x"/>
                                          </p:val>
                                        </p:tav>
                                        <p:tav tm="100000">
                                          <p:val>
                                            <p:strVal val="ppt_x"/>
                                          </p:val>
                                        </p:tav>
                                      </p:tavLst>
                                    </p:anim>
                                    <p:anim calcmode="lin" valueType="num">
                                      <p:cBhvr additive="base">
                                        <p:cTn id="39" dur="500"/>
                                        <p:tgtEl>
                                          <p:spTgt spid="283654"/>
                                        </p:tgtEl>
                                        <p:attrNameLst>
                                          <p:attrName>ppt_y</p:attrName>
                                        </p:attrNameLst>
                                      </p:cBhvr>
                                      <p:tavLst>
                                        <p:tav tm="0">
                                          <p:val>
                                            <p:strVal val="ppt_y"/>
                                          </p:val>
                                        </p:tav>
                                        <p:tav tm="100000">
                                          <p:val>
                                            <p:strVal val="0-ppt_h/2"/>
                                          </p:val>
                                        </p:tav>
                                      </p:tavLst>
                                    </p:anim>
                                    <p:set>
                                      <p:cBhvr>
                                        <p:cTn id="40" dur="1" fill="hold">
                                          <p:stCondLst>
                                            <p:cond delay="499"/>
                                          </p:stCondLst>
                                        </p:cTn>
                                        <p:tgtEl>
                                          <p:spTgt spid="283654"/>
                                        </p:tgtEl>
                                        <p:attrNameLst>
                                          <p:attrName>style.visibility</p:attrName>
                                        </p:attrNameLst>
                                      </p:cBhvr>
                                      <p:to>
                                        <p:strVal val="hidden"/>
                                      </p:to>
                                    </p:set>
                                  </p:childTnLst>
                                </p:cTn>
                              </p:par>
                              <p:par>
                                <p:cTn id="41" presetID="2" presetClass="entr" presetSubtype="4" fill="hold" nodeType="withEffect">
                                  <p:stCondLst>
                                    <p:cond delay="0"/>
                                  </p:stCondLst>
                                  <p:childTnLst>
                                    <p:set>
                                      <p:cBhvr>
                                        <p:cTn id="42" dur="1" fill="hold">
                                          <p:stCondLst>
                                            <p:cond delay="0"/>
                                          </p:stCondLst>
                                        </p:cTn>
                                        <p:tgtEl>
                                          <p:spTgt spid="283652"/>
                                        </p:tgtEl>
                                        <p:attrNameLst>
                                          <p:attrName>style.visibility</p:attrName>
                                        </p:attrNameLst>
                                      </p:cBhvr>
                                      <p:to>
                                        <p:strVal val="visible"/>
                                      </p:to>
                                    </p:set>
                                    <p:anim calcmode="lin" valueType="num">
                                      <p:cBhvr additive="base">
                                        <p:cTn id="43" dur="500" fill="hold"/>
                                        <p:tgtEl>
                                          <p:spTgt spid="283652"/>
                                        </p:tgtEl>
                                        <p:attrNameLst>
                                          <p:attrName>ppt_x</p:attrName>
                                        </p:attrNameLst>
                                      </p:cBhvr>
                                      <p:tavLst>
                                        <p:tav tm="0">
                                          <p:val>
                                            <p:strVal val="#ppt_x"/>
                                          </p:val>
                                        </p:tav>
                                        <p:tav tm="100000">
                                          <p:val>
                                            <p:strVal val="#ppt_x"/>
                                          </p:val>
                                        </p:tav>
                                      </p:tavLst>
                                    </p:anim>
                                    <p:anim calcmode="lin" valueType="num">
                                      <p:cBhvr additive="base">
                                        <p:cTn id="44" dur="500" fill="hold"/>
                                        <p:tgtEl>
                                          <p:spTgt spid="2836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3651"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Grp="1" noRot="1" noChangeArrowheads="1"/>
          </p:cNvSpPr>
          <p:nvPr>
            <p:ph type="title"/>
          </p:nvPr>
        </p:nvSpPr>
        <p:spPr/>
        <p:txBody>
          <a:bodyPr>
            <a:normAutofit fontScale="90000"/>
          </a:bodyPr>
          <a:lstStyle/>
          <a:p>
            <a:r>
              <a:rPr lang="en-US" altLang="en-US"/>
              <a:t>First Continental Congress</a:t>
            </a:r>
          </a:p>
        </p:txBody>
      </p:sp>
      <p:sp>
        <p:nvSpPr>
          <p:cNvPr id="260099" name="Rectangle 3"/>
          <p:cNvSpPr>
            <a:spLocks noGrp="1" noChangeArrowheads="1"/>
          </p:cNvSpPr>
          <p:nvPr>
            <p:ph type="body" sz="half" idx="1"/>
          </p:nvPr>
        </p:nvSpPr>
        <p:spPr>
          <a:xfrm>
            <a:off x="4648200" y="609600"/>
            <a:ext cx="4495800" cy="6248400"/>
          </a:xfrm>
        </p:spPr>
        <p:txBody>
          <a:bodyPr/>
          <a:lstStyle/>
          <a:p>
            <a:pPr>
              <a:lnSpc>
                <a:spcPct val="90000"/>
              </a:lnSpc>
            </a:pPr>
            <a:r>
              <a:rPr lang="en-US" altLang="en-US" sz="2800"/>
              <a:t>Convened in Philadelphia from September-October, 1774</a:t>
            </a:r>
          </a:p>
          <a:p>
            <a:pPr>
              <a:lnSpc>
                <a:spcPct val="90000"/>
              </a:lnSpc>
            </a:pPr>
            <a:r>
              <a:rPr lang="en-US" altLang="en-US" sz="2800"/>
              <a:t>55 delegates representing 12 colonies</a:t>
            </a:r>
          </a:p>
          <a:p>
            <a:pPr>
              <a:lnSpc>
                <a:spcPct val="90000"/>
              </a:lnSpc>
            </a:pPr>
            <a:r>
              <a:rPr lang="en-US" altLang="en-US" sz="2800"/>
              <a:t>Peyton Randolph (VA)</a:t>
            </a:r>
          </a:p>
          <a:p>
            <a:pPr>
              <a:lnSpc>
                <a:spcPct val="90000"/>
              </a:lnSpc>
            </a:pPr>
            <a:r>
              <a:rPr lang="en-US" altLang="en-US" sz="2800" i="1"/>
              <a:t>Declaration of Rights and Grievances</a:t>
            </a:r>
          </a:p>
          <a:p>
            <a:pPr lvl="1">
              <a:lnSpc>
                <a:spcPct val="90000"/>
              </a:lnSpc>
            </a:pPr>
            <a:r>
              <a:rPr lang="en-US" altLang="en-US" sz="2400"/>
              <a:t>Expressed loyalty to the King</a:t>
            </a:r>
          </a:p>
          <a:p>
            <a:pPr lvl="1">
              <a:lnSpc>
                <a:spcPct val="90000"/>
              </a:lnSpc>
            </a:pPr>
            <a:r>
              <a:rPr lang="en-US" altLang="en-US" sz="2400"/>
              <a:t>Condemned the Coercive Acts</a:t>
            </a:r>
          </a:p>
          <a:p>
            <a:pPr>
              <a:lnSpc>
                <a:spcPct val="90000"/>
              </a:lnSpc>
            </a:pPr>
            <a:r>
              <a:rPr lang="en-US" altLang="en-US" sz="2800"/>
              <a:t>Continental Association</a:t>
            </a:r>
          </a:p>
          <a:p>
            <a:pPr>
              <a:lnSpc>
                <a:spcPct val="90000"/>
              </a:lnSpc>
            </a:pPr>
            <a:r>
              <a:rPr lang="en-US" altLang="en-US" sz="2800"/>
              <a:t>Will meet again in May</a:t>
            </a:r>
          </a:p>
        </p:txBody>
      </p:sp>
      <p:pic>
        <p:nvPicPr>
          <p:cNvPr id="260103" name="Picture 7" descr="philadelphia-independence-hall-big"/>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57200" y="685800"/>
            <a:ext cx="3910013" cy="5943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8487925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60099">
                                            <p:txEl>
                                              <p:pRg st="0" end="0"/>
                                            </p:txEl>
                                          </p:spTgt>
                                        </p:tgtEl>
                                        <p:attrNameLst>
                                          <p:attrName>style.visibility</p:attrName>
                                        </p:attrNameLst>
                                      </p:cBhvr>
                                      <p:to>
                                        <p:strVal val="visible"/>
                                      </p:to>
                                    </p:set>
                                    <p:animEffect transition="in" filter="wheel(4)">
                                      <p:cBhvr>
                                        <p:cTn id="7" dur="500"/>
                                        <p:tgtEl>
                                          <p:spTgt spid="2600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260099">
                                            <p:txEl>
                                              <p:pRg st="1" end="1"/>
                                            </p:txEl>
                                          </p:spTgt>
                                        </p:tgtEl>
                                        <p:attrNameLst>
                                          <p:attrName>style.visibility</p:attrName>
                                        </p:attrNameLst>
                                      </p:cBhvr>
                                      <p:to>
                                        <p:strVal val="visible"/>
                                      </p:to>
                                    </p:set>
                                    <p:animEffect transition="in" filter="wheel(4)">
                                      <p:cBhvr>
                                        <p:cTn id="12" dur="500"/>
                                        <p:tgtEl>
                                          <p:spTgt spid="26009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260099">
                                            <p:txEl>
                                              <p:pRg st="2" end="2"/>
                                            </p:txEl>
                                          </p:spTgt>
                                        </p:tgtEl>
                                        <p:attrNameLst>
                                          <p:attrName>style.visibility</p:attrName>
                                        </p:attrNameLst>
                                      </p:cBhvr>
                                      <p:to>
                                        <p:strVal val="visible"/>
                                      </p:to>
                                    </p:set>
                                    <p:animEffect transition="in" filter="wheel(4)">
                                      <p:cBhvr>
                                        <p:cTn id="17" dur="500"/>
                                        <p:tgtEl>
                                          <p:spTgt spid="26009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1" presetClass="entr" presetSubtype="4" fill="hold" grpId="0" nodeType="clickEffect">
                                  <p:stCondLst>
                                    <p:cond delay="0"/>
                                  </p:stCondLst>
                                  <p:childTnLst>
                                    <p:set>
                                      <p:cBhvr>
                                        <p:cTn id="21" dur="1" fill="hold">
                                          <p:stCondLst>
                                            <p:cond delay="0"/>
                                          </p:stCondLst>
                                        </p:cTn>
                                        <p:tgtEl>
                                          <p:spTgt spid="260099">
                                            <p:txEl>
                                              <p:pRg st="3" end="3"/>
                                            </p:txEl>
                                          </p:spTgt>
                                        </p:tgtEl>
                                        <p:attrNameLst>
                                          <p:attrName>style.visibility</p:attrName>
                                        </p:attrNameLst>
                                      </p:cBhvr>
                                      <p:to>
                                        <p:strVal val="visible"/>
                                      </p:to>
                                    </p:set>
                                    <p:animEffect transition="in" filter="wheel(4)">
                                      <p:cBhvr>
                                        <p:cTn id="22" dur="500"/>
                                        <p:tgtEl>
                                          <p:spTgt spid="26009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1" presetClass="entr" presetSubtype="4" fill="hold" grpId="0" nodeType="clickEffect">
                                  <p:stCondLst>
                                    <p:cond delay="0"/>
                                  </p:stCondLst>
                                  <p:childTnLst>
                                    <p:set>
                                      <p:cBhvr>
                                        <p:cTn id="26" dur="1" fill="hold">
                                          <p:stCondLst>
                                            <p:cond delay="0"/>
                                          </p:stCondLst>
                                        </p:cTn>
                                        <p:tgtEl>
                                          <p:spTgt spid="260099">
                                            <p:txEl>
                                              <p:pRg st="4" end="4"/>
                                            </p:txEl>
                                          </p:spTgt>
                                        </p:tgtEl>
                                        <p:attrNameLst>
                                          <p:attrName>style.visibility</p:attrName>
                                        </p:attrNameLst>
                                      </p:cBhvr>
                                      <p:to>
                                        <p:strVal val="visible"/>
                                      </p:to>
                                    </p:set>
                                    <p:animEffect transition="in" filter="wheel(4)">
                                      <p:cBhvr>
                                        <p:cTn id="27" dur="500"/>
                                        <p:tgtEl>
                                          <p:spTgt spid="26009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1" presetClass="entr" presetSubtype="4" fill="hold" grpId="0" nodeType="clickEffect">
                                  <p:stCondLst>
                                    <p:cond delay="0"/>
                                  </p:stCondLst>
                                  <p:childTnLst>
                                    <p:set>
                                      <p:cBhvr>
                                        <p:cTn id="31" dur="1" fill="hold">
                                          <p:stCondLst>
                                            <p:cond delay="0"/>
                                          </p:stCondLst>
                                        </p:cTn>
                                        <p:tgtEl>
                                          <p:spTgt spid="260099">
                                            <p:txEl>
                                              <p:pRg st="5" end="5"/>
                                            </p:txEl>
                                          </p:spTgt>
                                        </p:tgtEl>
                                        <p:attrNameLst>
                                          <p:attrName>style.visibility</p:attrName>
                                        </p:attrNameLst>
                                      </p:cBhvr>
                                      <p:to>
                                        <p:strVal val="visible"/>
                                      </p:to>
                                    </p:set>
                                    <p:animEffect transition="in" filter="wheel(4)">
                                      <p:cBhvr>
                                        <p:cTn id="32" dur="500"/>
                                        <p:tgtEl>
                                          <p:spTgt spid="260099">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1" presetClass="entr" presetSubtype="4" fill="hold" grpId="0" nodeType="clickEffect">
                                  <p:stCondLst>
                                    <p:cond delay="0"/>
                                  </p:stCondLst>
                                  <p:childTnLst>
                                    <p:set>
                                      <p:cBhvr>
                                        <p:cTn id="36" dur="1" fill="hold">
                                          <p:stCondLst>
                                            <p:cond delay="0"/>
                                          </p:stCondLst>
                                        </p:cTn>
                                        <p:tgtEl>
                                          <p:spTgt spid="260099">
                                            <p:txEl>
                                              <p:pRg st="6" end="6"/>
                                            </p:txEl>
                                          </p:spTgt>
                                        </p:tgtEl>
                                        <p:attrNameLst>
                                          <p:attrName>style.visibility</p:attrName>
                                        </p:attrNameLst>
                                      </p:cBhvr>
                                      <p:to>
                                        <p:strVal val="visible"/>
                                      </p:to>
                                    </p:set>
                                    <p:animEffect transition="in" filter="wheel(4)">
                                      <p:cBhvr>
                                        <p:cTn id="37" dur="500"/>
                                        <p:tgtEl>
                                          <p:spTgt spid="260099">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1" presetClass="entr" presetSubtype="4" fill="hold" grpId="0" nodeType="clickEffect">
                                  <p:stCondLst>
                                    <p:cond delay="0"/>
                                  </p:stCondLst>
                                  <p:childTnLst>
                                    <p:set>
                                      <p:cBhvr>
                                        <p:cTn id="41" dur="1" fill="hold">
                                          <p:stCondLst>
                                            <p:cond delay="0"/>
                                          </p:stCondLst>
                                        </p:cTn>
                                        <p:tgtEl>
                                          <p:spTgt spid="260099">
                                            <p:txEl>
                                              <p:pRg st="7" end="7"/>
                                            </p:txEl>
                                          </p:spTgt>
                                        </p:tgtEl>
                                        <p:attrNameLst>
                                          <p:attrName>style.visibility</p:attrName>
                                        </p:attrNameLst>
                                      </p:cBhvr>
                                      <p:to>
                                        <p:strVal val="visible"/>
                                      </p:to>
                                    </p:set>
                                    <p:animEffect transition="in" filter="wheel(4)">
                                      <p:cBhvr>
                                        <p:cTn id="42" dur="500"/>
                                        <p:tgtEl>
                                          <p:spTgt spid="26009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099"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normAutofit/>
          </a:bodyPr>
          <a:lstStyle/>
          <a:p>
            <a:pPr eaLnBrk="1" hangingPunct="1"/>
            <a:r>
              <a:rPr lang="en-US" altLang="en-US" smtClean="0"/>
              <a:t>1</a:t>
            </a:r>
            <a:r>
              <a:rPr lang="en-US" altLang="en-US" baseline="30000" smtClean="0"/>
              <a:t>st</a:t>
            </a:r>
            <a:r>
              <a:rPr lang="en-US" altLang="en-US" smtClean="0"/>
              <a:t> Continental Congress - 1774</a:t>
            </a:r>
          </a:p>
        </p:txBody>
      </p:sp>
      <p:sp>
        <p:nvSpPr>
          <p:cNvPr id="35843" name="Content Placeholder 2"/>
          <p:cNvSpPr>
            <a:spLocks noGrp="1"/>
          </p:cNvSpPr>
          <p:nvPr>
            <p:ph sz="half" idx="1"/>
          </p:nvPr>
        </p:nvSpPr>
        <p:spPr/>
        <p:txBody>
          <a:bodyPr/>
          <a:lstStyle/>
          <a:p>
            <a:pPr eaLnBrk="1" hangingPunct="1"/>
            <a:endParaRPr lang="en-US" altLang="en-US" smtClean="0"/>
          </a:p>
        </p:txBody>
      </p:sp>
      <p:sp>
        <p:nvSpPr>
          <p:cNvPr id="35844" name="Content Placeholder 3"/>
          <p:cNvSpPr>
            <a:spLocks noGrp="1"/>
          </p:cNvSpPr>
          <p:nvPr>
            <p:ph sz="half" idx="2"/>
          </p:nvPr>
        </p:nvSpPr>
        <p:spPr/>
        <p:txBody>
          <a:bodyPr/>
          <a:lstStyle/>
          <a:p>
            <a:pPr eaLnBrk="1" hangingPunct="1"/>
            <a:endParaRPr lang="en-US" altLang="en-US" smtClean="0"/>
          </a:p>
        </p:txBody>
      </p:sp>
      <p:pic>
        <p:nvPicPr>
          <p:cNvPr id="35845" name="Picture 5" descr="First_Continental_Congress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828800"/>
            <a:ext cx="5943600" cy="475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68919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1" name="Rectangle 3"/>
          <p:cNvSpPr>
            <a:spLocks noGrp="1" noChangeArrowheads="1"/>
          </p:cNvSpPr>
          <p:nvPr>
            <p:ph type="body" idx="1"/>
          </p:nvPr>
        </p:nvSpPr>
        <p:spPr/>
        <p:txBody>
          <a:bodyPr>
            <a:normAutofit lnSpcReduction="10000"/>
          </a:bodyPr>
          <a:lstStyle/>
          <a:p>
            <a:pPr>
              <a:lnSpc>
                <a:spcPct val="90000"/>
              </a:lnSpc>
            </a:pPr>
            <a:r>
              <a:rPr lang="en-US" altLang="en-US"/>
              <a:t>2.5 million people in colonies at time of Revolution</a:t>
            </a:r>
          </a:p>
          <a:p>
            <a:pPr>
              <a:lnSpc>
                <a:spcPct val="90000"/>
              </a:lnSpc>
            </a:pPr>
            <a:r>
              <a:rPr lang="en-US" altLang="en-US"/>
              <a:t>British soldiers</a:t>
            </a:r>
          </a:p>
          <a:p>
            <a:pPr lvl="1">
              <a:lnSpc>
                <a:spcPct val="90000"/>
              </a:lnSpc>
            </a:pPr>
            <a:r>
              <a:rPr lang="en-US" altLang="en-US"/>
              <a:t>“Redcoats”</a:t>
            </a:r>
          </a:p>
          <a:p>
            <a:pPr lvl="1">
              <a:lnSpc>
                <a:spcPct val="90000"/>
              </a:lnSpc>
            </a:pPr>
            <a:r>
              <a:rPr lang="en-US" altLang="en-US"/>
              <a:t>“Lobsterbacks”</a:t>
            </a:r>
          </a:p>
          <a:p>
            <a:pPr>
              <a:lnSpc>
                <a:spcPct val="90000"/>
              </a:lnSpc>
            </a:pPr>
            <a:r>
              <a:rPr lang="en-US" altLang="en-US"/>
              <a:t>Loyalists (Tories)</a:t>
            </a:r>
          </a:p>
          <a:p>
            <a:pPr lvl="1">
              <a:lnSpc>
                <a:spcPct val="90000"/>
              </a:lnSpc>
            </a:pPr>
            <a:r>
              <a:rPr lang="en-US" altLang="en-US"/>
              <a:t>Americans who remained loyal to Britain</a:t>
            </a:r>
          </a:p>
          <a:p>
            <a:pPr>
              <a:lnSpc>
                <a:spcPct val="90000"/>
              </a:lnSpc>
            </a:pPr>
            <a:r>
              <a:rPr lang="en-US" altLang="en-US"/>
              <a:t>Patriots (Whigs)</a:t>
            </a:r>
          </a:p>
          <a:p>
            <a:pPr lvl="1">
              <a:lnSpc>
                <a:spcPct val="90000"/>
              </a:lnSpc>
            </a:pPr>
            <a:r>
              <a:rPr lang="en-US" altLang="en-US"/>
              <a:t>Americans who believed that the British were tyrants</a:t>
            </a:r>
          </a:p>
          <a:p>
            <a:pPr>
              <a:lnSpc>
                <a:spcPct val="90000"/>
              </a:lnSpc>
            </a:pPr>
            <a:r>
              <a:rPr lang="en-US" altLang="en-US"/>
              <a:t>The forgotten majority?</a:t>
            </a:r>
          </a:p>
          <a:p>
            <a:pPr lvl="1">
              <a:lnSpc>
                <a:spcPct val="90000"/>
              </a:lnSpc>
            </a:pPr>
            <a:r>
              <a:rPr lang="en-US" altLang="en-US"/>
              <a:t>Those who favored neither side, but would support the winner</a:t>
            </a:r>
          </a:p>
        </p:txBody>
      </p:sp>
      <p:sp>
        <p:nvSpPr>
          <p:cNvPr id="375810" name="Rectangle 2"/>
          <p:cNvSpPr>
            <a:spLocks noGrp="1" noRot="1" noChangeArrowheads="1"/>
          </p:cNvSpPr>
          <p:nvPr>
            <p:ph type="title"/>
          </p:nvPr>
        </p:nvSpPr>
        <p:spPr/>
        <p:txBody>
          <a:bodyPr/>
          <a:lstStyle/>
          <a:p>
            <a:r>
              <a:rPr lang="en-US" altLang="en-US"/>
              <a:t>Rebels, Redcoats, Et Al.</a:t>
            </a:r>
          </a:p>
        </p:txBody>
      </p:sp>
      <p:pic>
        <p:nvPicPr>
          <p:cNvPr id="375812" name="Picture 4" descr="redcoa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143000"/>
            <a:ext cx="2971800" cy="2341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16120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58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581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5811">
                                            <p:txEl>
                                              <p:pRg st="2" end="2"/>
                                            </p:txEl>
                                          </p:spTgt>
                                        </p:tgtEl>
                                        <p:attrNameLst>
                                          <p:attrName>style.visibility</p:attrName>
                                        </p:attrNameLst>
                                      </p:cBhvr>
                                      <p:to>
                                        <p:strVal val="visible"/>
                                      </p:to>
                                    </p:set>
                                  </p:childTnLst>
                                </p:cTn>
                              </p:par>
                              <p:par>
                                <p:cTn id="15" presetID="2" presetClass="entr" presetSubtype="2" fill="hold" nodeType="withEffect">
                                  <p:stCondLst>
                                    <p:cond delay="0"/>
                                  </p:stCondLst>
                                  <p:childTnLst>
                                    <p:set>
                                      <p:cBhvr>
                                        <p:cTn id="16" dur="1" fill="hold">
                                          <p:stCondLst>
                                            <p:cond delay="0"/>
                                          </p:stCondLst>
                                        </p:cTn>
                                        <p:tgtEl>
                                          <p:spTgt spid="375812"/>
                                        </p:tgtEl>
                                        <p:attrNameLst>
                                          <p:attrName>style.visibility</p:attrName>
                                        </p:attrNameLst>
                                      </p:cBhvr>
                                      <p:to>
                                        <p:strVal val="visible"/>
                                      </p:to>
                                    </p:set>
                                    <p:anim calcmode="lin" valueType="num">
                                      <p:cBhvr additive="base">
                                        <p:cTn id="17" dur="500" fill="hold"/>
                                        <p:tgtEl>
                                          <p:spTgt spid="375812"/>
                                        </p:tgtEl>
                                        <p:attrNameLst>
                                          <p:attrName>ppt_x</p:attrName>
                                        </p:attrNameLst>
                                      </p:cBhvr>
                                      <p:tavLst>
                                        <p:tav tm="0">
                                          <p:val>
                                            <p:strVal val="1+#ppt_w/2"/>
                                          </p:val>
                                        </p:tav>
                                        <p:tav tm="100000">
                                          <p:val>
                                            <p:strVal val="#ppt_x"/>
                                          </p:val>
                                        </p:tav>
                                      </p:tavLst>
                                    </p:anim>
                                    <p:anim calcmode="lin" valueType="num">
                                      <p:cBhvr additive="base">
                                        <p:cTn id="18" dur="500" fill="hold"/>
                                        <p:tgtEl>
                                          <p:spTgt spid="375812"/>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75811">
                                            <p:txEl>
                                              <p:pRg st="3" end="3"/>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75811">
                                            <p:txEl>
                                              <p:pRg st="4" end="4"/>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75811">
                                            <p:txEl>
                                              <p:pRg st="5" end="5"/>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75811">
                                            <p:txEl>
                                              <p:pRg st="6" end="6"/>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75811">
                                            <p:txEl>
                                              <p:pRg st="7" end="7"/>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75811">
                                            <p:txEl>
                                              <p:pRg st="8" end="8"/>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7581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581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altLang="en-US" dirty="0" smtClean="0"/>
              <a:t>New France </a:t>
            </a:r>
          </a:p>
        </p:txBody>
      </p:sp>
      <p:sp>
        <p:nvSpPr>
          <p:cNvPr id="8195" name="Content Placeholder 2"/>
          <p:cNvSpPr>
            <a:spLocks noGrp="1"/>
          </p:cNvSpPr>
          <p:nvPr>
            <p:ph sz="half" idx="1"/>
          </p:nvPr>
        </p:nvSpPr>
        <p:spPr/>
        <p:txBody>
          <a:bodyPr/>
          <a:lstStyle/>
          <a:p>
            <a:pPr eaLnBrk="1" hangingPunct="1"/>
            <a:r>
              <a:rPr lang="en-US" altLang="en-US" dirty="0" smtClean="0"/>
              <a:t>Primary source of wealth:  fur trade especially beavers</a:t>
            </a:r>
          </a:p>
          <a:p>
            <a:pPr eaLnBrk="1" hangingPunct="1"/>
            <a:r>
              <a:rPr lang="en-US" altLang="en-US" dirty="0" smtClean="0"/>
              <a:t>French fur trappers would travel extensively through North America </a:t>
            </a:r>
          </a:p>
        </p:txBody>
      </p:sp>
      <p:sp>
        <p:nvSpPr>
          <p:cNvPr id="8196" name="Content Placeholder 3"/>
          <p:cNvSpPr>
            <a:spLocks noGrp="1"/>
          </p:cNvSpPr>
          <p:nvPr>
            <p:ph sz="half" idx="2"/>
          </p:nvPr>
        </p:nvSpPr>
        <p:spPr/>
        <p:txBody>
          <a:bodyPr/>
          <a:lstStyle/>
          <a:p>
            <a:pPr eaLnBrk="1" hangingPunct="1"/>
            <a:endParaRPr lang="en-US" altLang="en-US" smtClean="0"/>
          </a:p>
        </p:txBody>
      </p:sp>
      <p:pic>
        <p:nvPicPr>
          <p:cNvPr id="8197" name="Picture 2" descr="http://www.georgianindex.net/America/Hats/beaver_hat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0"/>
            <a:ext cx="4219575" cy="667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eaLnBrk="1" hangingPunct="1"/>
            <a:endParaRPr lang="en-US" altLang="en-US" smtClean="0"/>
          </a:p>
        </p:txBody>
      </p:sp>
      <p:sp>
        <p:nvSpPr>
          <p:cNvPr id="36867" name="Content Placeholder 2"/>
          <p:cNvSpPr>
            <a:spLocks noGrp="1"/>
          </p:cNvSpPr>
          <p:nvPr>
            <p:ph sz="half" idx="1"/>
          </p:nvPr>
        </p:nvSpPr>
        <p:spPr/>
        <p:txBody>
          <a:bodyPr/>
          <a:lstStyle/>
          <a:p>
            <a:pPr eaLnBrk="1" hangingPunct="1"/>
            <a:endParaRPr lang="en-US" altLang="en-US" smtClean="0"/>
          </a:p>
        </p:txBody>
      </p:sp>
      <p:sp>
        <p:nvSpPr>
          <p:cNvPr id="36868" name="Content Placeholder 3"/>
          <p:cNvSpPr>
            <a:spLocks noGrp="1"/>
          </p:cNvSpPr>
          <p:nvPr>
            <p:ph sz="half" idx="2"/>
          </p:nvPr>
        </p:nvSpPr>
        <p:spPr/>
        <p:txBody>
          <a:bodyPr/>
          <a:lstStyle/>
          <a:p>
            <a:pPr eaLnBrk="1" hangingPunct="1"/>
            <a:endParaRPr lang="en-US" altLang="en-US" smtClean="0"/>
          </a:p>
        </p:txBody>
      </p:sp>
      <p:pic>
        <p:nvPicPr>
          <p:cNvPr id="36869" name="Picture 5" descr="pal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57200"/>
            <a:ext cx="83058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80554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2"/>
          <p:cNvSpPr>
            <a:spLocks noGrp="1" noRot="1" noChangeArrowheads="1"/>
          </p:cNvSpPr>
          <p:nvPr>
            <p:ph type="title"/>
          </p:nvPr>
        </p:nvSpPr>
        <p:spPr/>
        <p:txBody>
          <a:bodyPr>
            <a:normAutofit fontScale="90000"/>
          </a:bodyPr>
          <a:lstStyle/>
          <a:p>
            <a:r>
              <a:rPr lang="en-US" altLang="en-US"/>
              <a:t>Paul Revere’s Ride</a:t>
            </a:r>
          </a:p>
        </p:txBody>
      </p:sp>
      <p:sp>
        <p:nvSpPr>
          <p:cNvPr id="292867" name="Rectangle 3"/>
          <p:cNvSpPr>
            <a:spLocks noGrp="1" noChangeArrowheads="1"/>
          </p:cNvSpPr>
          <p:nvPr>
            <p:ph type="body" sz="half" idx="1"/>
          </p:nvPr>
        </p:nvSpPr>
        <p:spPr>
          <a:xfrm>
            <a:off x="0" y="838200"/>
            <a:ext cx="4495800" cy="5257800"/>
          </a:xfrm>
        </p:spPr>
        <p:txBody>
          <a:bodyPr/>
          <a:lstStyle/>
          <a:p>
            <a:r>
              <a:rPr lang="en-US" altLang="en-US" sz="2800"/>
              <a:t>General Gage </a:t>
            </a:r>
          </a:p>
          <a:p>
            <a:pPr lvl="1"/>
            <a:r>
              <a:rPr lang="en-US" altLang="en-US" sz="2400"/>
              <a:t>Arrest John Hancock and Samuel Adams</a:t>
            </a:r>
          </a:p>
          <a:p>
            <a:pPr lvl="1"/>
            <a:r>
              <a:rPr lang="en-US" altLang="en-US" sz="2400"/>
              <a:t>Secure munitions depot at Concord</a:t>
            </a:r>
          </a:p>
          <a:p>
            <a:r>
              <a:rPr lang="en-US" altLang="en-US" sz="2800"/>
              <a:t>April 18 – troops set out</a:t>
            </a:r>
          </a:p>
          <a:p>
            <a:pPr lvl="1"/>
            <a:r>
              <a:rPr lang="en-US" altLang="en-US" sz="2400"/>
              <a:t>“One if by land, two if by sea”</a:t>
            </a:r>
          </a:p>
          <a:p>
            <a:pPr lvl="1"/>
            <a:r>
              <a:rPr lang="en-US" altLang="en-US" sz="2400"/>
              <a:t>Paul Revere</a:t>
            </a:r>
          </a:p>
          <a:p>
            <a:pPr lvl="1"/>
            <a:r>
              <a:rPr lang="en-US" altLang="en-US" sz="2400"/>
              <a:t>William Dawes</a:t>
            </a:r>
          </a:p>
          <a:p>
            <a:pPr lvl="1"/>
            <a:r>
              <a:rPr lang="en-US" altLang="en-US" sz="2400"/>
              <a:t>Lexington </a:t>
            </a:r>
          </a:p>
          <a:p>
            <a:pPr lvl="1"/>
            <a:r>
              <a:rPr lang="en-US" altLang="en-US" sz="2400"/>
              <a:t>Dr. Samuel Prescott</a:t>
            </a:r>
          </a:p>
        </p:txBody>
      </p:sp>
      <p:pic>
        <p:nvPicPr>
          <p:cNvPr id="292868" name="Picture 4" descr="Revere's ride"/>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495800" y="677863"/>
            <a:ext cx="4495800" cy="56467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7287009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92867">
                                            <p:txEl>
                                              <p:pRg st="0" end="0"/>
                                            </p:txEl>
                                          </p:spTgt>
                                        </p:tgtEl>
                                        <p:attrNameLst>
                                          <p:attrName>style.visibility</p:attrName>
                                        </p:attrNameLst>
                                      </p:cBhvr>
                                      <p:to>
                                        <p:strVal val="visible"/>
                                      </p:to>
                                    </p:set>
                                    <p:animEffect transition="in" filter="fade">
                                      <p:cBhvr>
                                        <p:cTn id="7" dur="800" decel="100000"/>
                                        <p:tgtEl>
                                          <p:spTgt spid="292867">
                                            <p:txEl>
                                              <p:pRg st="0" end="0"/>
                                            </p:txEl>
                                          </p:spTgt>
                                        </p:tgtEl>
                                      </p:cBhvr>
                                    </p:animEffect>
                                    <p:anim calcmode="lin" valueType="num">
                                      <p:cBhvr>
                                        <p:cTn id="8" dur="800" decel="100000" fill="hold"/>
                                        <p:tgtEl>
                                          <p:spTgt spid="292867">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292867">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292867">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92867">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92867">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292867">
                                            <p:txEl>
                                              <p:pRg st="1" end="1"/>
                                            </p:txEl>
                                          </p:spTgt>
                                        </p:tgtEl>
                                        <p:attrNameLst>
                                          <p:attrName>style.visibility</p:attrName>
                                        </p:attrNameLst>
                                      </p:cBhvr>
                                      <p:to>
                                        <p:strVal val="visible"/>
                                      </p:to>
                                    </p:set>
                                    <p:animEffect transition="in" filter="fade">
                                      <p:cBhvr>
                                        <p:cTn id="17" dur="800" decel="100000"/>
                                        <p:tgtEl>
                                          <p:spTgt spid="292867">
                                            <p:txEl>
                                              <p:pRg st="1" end="1"/>
                                            </p:txEl>
                                          </p:spTgt>
                                        </p:tgtEl>
                                      </p:cBhvr>
                                    </p:animEffect>
                                    <p:anim calcmode="lin" valueType="num">
                                      <p:cBhvr>
                                        <p:cTn id="18" dur="800" decel="100000" fill="hold"/>
                                        <p:tgtEl>
                                          <p:spTgt spid="292867">
                                            <p:txEl>
                                              <p:pRg st="1" end="1"/>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292867">
                                            <p:txEl>
                                              <p:pRg st="1" end="1"/>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292867">
                                            <p:txEl>
                                              <p:pRg st="1" end="1"/>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292867">
                                            <p:txEl>
                                              <p:pRg st="1" end="1"/>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292867">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30" presetClass="entr" presetSubtype="0" fill="hold" grpId="0" nodeType="clickEffect">
                                  <p:stCondLst>
                                    <p:cond delay="0"/>
                                  </p:stCondLst>
                                  <p:childTnLst>
                                    <p:set>
                                      <p:cBhvr>
                                        <p:cTn id="26" dur="1" fill="hold">
                                          <p:stCondLst>
                                            <p:cond delay="0"/>
                                          </p:stCondLst>
                                        </p:cTn>
                                        <p:tgtEl>
                                          <p:spTgt spid="292867">
                                            <p:txEl>
                                              <p:pRg st="2" end="2"/>
                                            </p:txEl>
                                          </p:spTgt>
                                        </p:tgtEl>
                                        <p:attrNameLst>
                                          <p:attrName>style.visibility</p:attrName>
                                        </p:attrNameLst>
                                      </p:cBhvr>
                                      <p:to>
                                        <p:strVal val="visible"/>
                                      </p:to>
                                    </p:set>
                                    <p:animEffect transition="in" filter="fade">
                                      <p:cBhvr>
                                        <p:cTn id="27" dur="800" decel="100000"/>
                                        <p:tgtEl>
                                          <p:spTgt spid="292867">
                                            <p:txEl>
                                              <p:pRg st="2" end="2"/>
                                            </p:txEl>
                                          </p:spTgt>
                                        </p:tgtEl>
                                      </p:cBhvr>
                                    </p:animEffect>
                                    <p:anim calcmode="lin" valueType="num">
                                      <p:cBhvr>
                                        <p:cTn id="28" dur="800" decel="100000" fill="hold"/>
                                        <p:tgtEl>
                                          <p:spTgt spid="292867">
                                            <p:txEl>
                                              <p:pRg st="2" end="2"/>
                                            </p:txEl>
                                          </p:spTgt>
                                        </p:tgtEl>
                                        <p:attrNameLst>
                                          <p:attrName>style.rotation</p:attrName>
                                        </p:attrNameLst>
                                      </p:cBhvr>
                                      <p:tavLst>
                                        <p:tav tm="0">
                                          <p:val>
                                            <p:fltVal val="-90"/>
                                          </p:val>
                                        </p:tav>
                                        <p:tav tm="100000">
                                          <p:val>
                                            <p:fltVal val="0"/>
                                          </p:val>
                                        </p:tav>
                                      </p:tavLst>
                                    </p:anim>
                                    <p:anim calcmode="lin" valueType="num">
                                      <p:cBhvr>
                                        <p:cTn id="29" dur="800" decel="100000" fill="hold"/>
                                        <p:tgtEl>
                                          <p:spTgt spid="292867">
                                            <p:txEl>
                                              <p:pRg st="2" end="2"/>
                                            </p:txEl>
                                          </p:spTgt>
                                        </p:tgtEl>
                                        <p:attrNameLst>
                                          <p:attrName>ppt_x</p:attrName>
                                        </p:attrNameLst>
                                      </p:cBhvr>
                                      <p:tavLst>
                                        <p:tav tm="0">
                                          <p:val>
                                            <p:strVal val="#ppt_x+0.4"/>
                                          </p:val>
                                        </p:tav>
                                        <p:tav tm="100000">
                                          <p:val>
                                            <p:strVal val="#ppt_x-0.05"/>
                                          </p:val>
                                        </p:tav>
                                      </p:tavLst>
                                    </p:anim>
                                    <p:anim calcmode="lin" valueType="num">
                                      <p:cBhvr>
                                        <p:cTn id="30" dur="800" decel="100000" fill="hold"/>
                                        <p:tgtEl>
                                          <p:spTgt spid="292867">
                                            <p:txEl>
                                              <p:pRg st="2" end="2"/>
                                            </p:txEl>
                                          </p:spTgt>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292867">
                                            <p:txEl>
                                              <p:pRg st="2" end="2"/>
                                            </p:txEl>
                                          </p:spTgt>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292867">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30" presetClass="entr" presetSubtype="0" fill="hold" grpId="0" nodeType="clickEffect">
                                  <p:stCondLst>
                                    <p:cond delay="0"/>
                                  </p:stCondLst>
                                  <p:childTnLst>
                                    <p:set>
                                      <p:cBhvr>
                                        <p:cTn id="36" dur="1" fill="hold">
                                          <p:stCondLst>
                                            <p:cond delay="0"/>
                                          </p:stCondLst>
                                        </p:cTn>
                                        <p:tgtEl>
                                          <p:spTgt spid="292867">
                                            <p:txEl>
                                              <p:pRg st="3" end="3"/>
                                            </p:txEl>
                                          </p:spTgt>
                                        </p:tgtEl>
                                        <p:attrNameLst>
                                          <p:attrName>style.visibility</p:attrName>
                                        </p:attrNameLst>
                                      </p:cBhvr>
                                      <p:to>
                                        <p:strVal val="visible"/>
                                      </p:to>
                                    </p:set>
                                    <p:animEffect transition="in" filter="fade">
                                      <p:cBhvr>
                                        <p:cTn id="37" dur="800" decel="100000"/>
                                        <p:tgtEl>
                                          <p:spTgt spid="292867">
                                            <p:txEl>
                                              <p:pRg st="3" end="3"/>
                                            </p:txEl>
                                          </p:spTgt>
                                        </p:tgtEl>
                                      </p:cBhvr>
                                    </p:animEffect>
                                    <p:anim calcmode="lin" valueType="num">
                                      <p:cBhvr>
                                        <p:cTn id="38" dur="800" decel="100000" fill="hold"/>
                                        <p:tgtEl>
                                          <p:spTgt spid="292867">
                                            <p:txEl>
                                              <p:pRg st="3" end="3"/>
                                            </p:txEl>
                                          </p:spTgt>
                                        </p:tgtEl>
                                        <p:attrNameLst>
                                          <p:attrName>style.rotation</p:attrName>
                                        </p:attrNameLst>
                                      </p:cBhvr>
                                      <p:tavLst>
                                        <p:tav tm="0">
                                          <p:val>
                                            <p:fltVal val="-90"/>
                                          </p:val>
                                        </p:tav>
                                        <p:tav tm="100000">
                                          <p:val>
                                            <p:fltVal val="0"/>
                                          </p:val>
                                        </p:tav>
                                      </p:tavLst>
                                    </p:anim>
                                    <p:anim calcmode="lin" valueType="num">
                                      <p:cBhvr>
                                        <p:cTn id="39" dur="800" decel="100000" fill="hold"/>
                                        <p:tgtEl>
                                          <p:spTgt spid="292867">
                                            <p:txEl>
                                              <p:pRg st="3" end="3"/>
                                            </p:txEl>
                                          </p:spTgt>
                                        </p:tgtEl>
                                        <p:attrNameLst>
                                          <p:attrName>ppt_x</p:attrName>
                                        </p:attrNameLst>
                                      </p:cBhvr>
                                      <p:tavLst>
                                        <p:tav tm="0">
                                          <p:val>
                                            <p:strVal val="#ppt_x+0.4"/>
                                          </p:val>
                                        </p:tav>
                                        <p:tav tm="100000">
                                          <p:val>
                                            <p:strVal val="#ppt_x-0.05"/>
                                          </p:val>
                                        </p:tav>
                                      </p:tavLst>
                                    </p:anim>
                                    <p:anim calcmode="lin" valueType="num">
                                      <p:cBhvr>
                                        <p:cTn id="40" dur="800" decel="100000" fill="hold"/>
                                        <p:tgtEl>
                                          <p:spTgt spid="292867">
                                            <p:txEl>
                                              <p:pRg st="3" end="3"/>
                                            </p:txEl>
                                          </p:spTgt>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292867">
                                            <p:txEl>
                                              <p:pRg st="3" end="3"/>
                                            </p:txEl>
                                          </p:spTgt>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292867">
                                            <p:txEl>
                                              <p:pRg st="3" end="3"/>
                                            </p:txEl>
                                          </p:spTgt>
                                        </p:tgtEl>
                                        <p:attrNameLst>
                                          <p:attrName>ppt_y</p:attrName>
                                        </p:attrNameLst>
                                      </p:cBhvr>
                                      <p:tavLst>
                                        <p:tav tm="0">
                                          <p:val>
                                            <p:strVal val="#ppt_y+0.1"/>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30" presetClass="entr" presetSubtype="0" fill="hold" grpId="0" nodeType="clickEffect">
                                  <p:stCondLst>
                                    <p:cond delay="0"/>
                                  </p:stCondLst>
                                  <p:childTnLst>
                                    <p:set>
                                      <p:cBhvr>
                                        <p:cTn id="46" dur="1" fill="hold">
                                          <p:stCondLst>
                                            <p:cond delay="0"/>
                                          </p:stCondLst>
                                        </p:cTn>
                                        <p:tgtEl>
                                          <p:spTgt spid="292867">
                                            <p:txEl>
                                              <p:pRg st="4" end="4"/>
                                            </p:txEl>
                                          </p:spTgt>
                                        </p:tgtEl>
                                        <p:attrNameLst>
                                          <p:attrName>style.visibility</p:attrName>
                                        </p:attrNameLst>
                                      </p:cBhvr>
                                      <p:to>
                                        <p:strVal val="visible"/>
                                      </p:to>
                                    </p:set>
                                    <p:animEffect transition="in" filter="fade">
                                      <p:cBhvr>
                                        <p:cTn id="47" dur="800" decel="100000"/>
                                        <p:tgtEl>
                                          <p:spTgt spid="292867">
                                            <p:txEl>
                                              <p:pRg st="4" end="4"/>
                                            </p:txEl>
                                          </p:spTgt>
                                        </p:tgtEl>
                                      </p:cBhvr>
                                    </p:animEffect>
                                    <p:anim calcmode="lin" valueType="num">
                                      <p:cBhvr>
                                        <p:cTn id="48" dur="800" decel="100000" fill="hold"/>
                                        <p:tgtEl>
                                          <p:spTgt spid="292867">
                                            <p:txEl>
                                              <p:pRg st="4" end="4"/>
                                            </p:txEl>
                                          </p:spTgt>
                                        </p:tgtEl>
                                        <p:attrNameLst>
                                          <p:attrName>style.rotation</p:attrName>
                                        </p:attrNameLst>
                                      </p:cBhvr>
                                      <p:tavLst>
                                        <p:tav tm="0">
                                          <p:val>
                                            <p:fltVal val="-90"/>
                                          </p:val>
                                        </p:tav>
                                        <p:tav tm="100000">
                                          <p:val>
                                            <p:fltVal val="0"/>
                                          </p:val>
                                        </p:tav>
                                      </p:tavLst>
                                    </p:anim>
                                    <p:anim calcmode="lin" valueType="num">
                                      <p:cBhvr>
                                        <p:cTn id="49" dur="800" decel="100000" fill="hold"/>
                                        <p:tgtEl>
                                          <p:spTgt spid="292867">
                                            <p:txEl>
                                              <p:pRg st="4" end="4"/>
                                            </p:txEl>
                                          </p:spTgt>
                                        </p:tgtEl>
                                        <p:attrNameLst>
                                          <p:attrName>ppt_x</p:attrName>
                                        </p:attrNameLst>
                                      </p:cBhvr>
                                      <p:tavLst>
                                        <p:tav tm="0">
                                          <p:val>
                                            <p:strVal val="#ppt_x+0.4"/>
                                          </p:val>
                                        </p:tav>
                                        <p:tav tm="100000">
                                          <p:val>
                                            <p:strVal val="#ppt_x-0.05"/>
                                          </p:val>
                                        </p:tav>
                                      </p:tavLst>
                                    </p:anim>
                                    <p:anim calcmode="lin" valueType="num">
                                      <p:cBhvr>
                                        <p:cTn id="50" dur="800" decel="100000" fill="hold"/>
                                        <p:tgtEl>
                                          <p:spTgt spid="292867">
                                            <p:txEl>
                                              <p:pRg st="4" end="4"/>
                                            </p:txEl>
                                          </p:spTgt>
                                        </p:tgtEl>
                                        <p:attrNameLst>
                                          <p:attrName>ppt_y</p:attrName>
                                        </p:attrNameLst>
                                      </p:cBhvr>
                                      <p:tavLst>
                                        <p:tav tm="0">
                                          <p:val>
                                            <p:strVal val="#ppt_y-0.4"/>
                                          </p:val>
                                        </p:tav>
                                        <p:tav tm="100000">
                                          <p:val>
                                            <p:strVal val="#ppt_y+0.1"/>
                                          </p:val>
                                        </p:tav>
                                      </p:tavLst>
                                    </p:anim>
                                    <p:anim calcmode="lin" valueType="num">
                                      <p:cBhvr>
                                        <p:cTn id="51" dur="200" accel="100000" fill="hold">
                                          <p:stCondLst>
                                            <p:cond delay="800"/>
                                          </p:stCondLst>
                                        </p:cTn>
                                        <p:tgtEl>
                                          <p:spTgt spid="292867">
                                            <p:txEl>
                                              <p:pRg st="4" end="4"/>
                                            </p:txEl>
                                          </p:spTgt>
                                        </p:tgtEl>
                                        <p:attrNameLst>
                                          <p:attrName>ppt_x</p:attrName>
                                        </p:attrNameLst>
                                      </p:cBhvr>
                                      <p:tavLst>
                                        <p:tav tm="0">
                                          <p:val>
                                            <p:strVal val="#ppt_x-0.05"/>
                                          </p:val>
                                        </p:tav>
                                        <p:tav tm="100000">
                                          <p:val>
                                            <p:strVal val="#ppt_x"/>
                                          </p:val>
                                        </p:tav>
                                      </p:tavLst>
                                    </p:anim>
                                    <p:anim calcmode="lin" valueType="num">
                                      <p:cBhvr>
                                        <p:cTn id="52" dur="200" accel="100000" fill="hold">
                                          <p:stCondLst>
                                            <p:cond delay="800"/>
                                          </p:stCondLst>
                                        </p:cTn>
                                        <p:tgtEl>
                                          <p:spTgt spid="292867">
                                            <p:txEl>
                                              <p:pRg st="4" end="4"/>
                                            </p:txEl>
                                          </p:spTgt>
                                        </p:tgtEl>
                                        <p:attrNameLst>
                                          <p:attrName>ppt_y</p:attrName>
                                        </p:attrNameLst>
                                      </p:cBhvr>
                                      <p:tavLst>
                                        <p:tav tm="0">
                                          <p:val>
                                            <p:strVal val="#ppt_y+0.1"/>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30" presetClass="entr" presetSubtype="0" fill="hold" grpId="0" nodeType="clickEffect">
                                  <p:stCondLst>
                                    <p:cond delay="0"/>
                                  </p:stCondLst>
                                  <p:childTnLst>
                                    <p:set>
                                      <p:cBhvr>
                                        <p:cTn id="56" dur="1" fill="hold">
                                          <p:stCondLst>
                                            <p:cond delay="0"/>
                                          </p:stCondLst>
                                        </p:cTn>
                                        <p:tgtEl>
                                          <p:spTgt spid="292867">
                                            <p:txEl>
                                              <p:pRg st="5" end="5"/>
                                            </p:txEl>
                                          </p:spTgt>
                                        </p:tgtEl>
                                        <p:attrNameLst>
                                          <p:attrName>style.visibility</p:attrName>
                                        </p:attrNameLst>
                                      </p:cBhvr>
                                      <p:to>
                                        <p:strVal val="visible"/>
                                      </p:to>
                                    </p:set>
                                    <p:animEffect transition="in" filter="fade">
                                      <p:cBhvr>
                                        <p:cTn id="57" dur="800" decel="100000"/>
                                        <p:tgtEl>
                                          <p:spTgt spid="292867">
                                            <p:txEl>
                                              <p:pRg st="5" end="5"/>
                                            </p:txEl>
                                          </p:spTgt>
                                        </p:tgtEl>
                                      </p:cBhvr>
                                    </p:animEffect>
                                    <p:anim calcmode="lin" valueType="num">
                                      <p:cBhvr>
                                        <p:cTn id="58" dur="800" decel="100000" fill="hold"/>
                                        <p:tgtEl>
                                          <p:spTgt spid="292867">
                                            <p:txEl>
                                              <p:pRg st="5" end="5"/>
                                            </p:txEl>
                                          </p:spTgt>
                                        </p:tgtEl>
                                        <p:attrNameLst>
                                          <p:attrName>style.rotation</p:attrName>
                                        </p:attrNameLst>
                                      </p:cBhvr>
                                      <p:tavLst>
                                        <p:tav tm="0">
                                          <p:val>
                                            <p:fltVal val="-90"/>
                                          </p:val>
                                        </p:tav>
                                        <p:tav tm="100000">
                                          <p:val>
                                            <p:fltVal val="0"/>
                                          </p:val>
                                        </p:tav>
                                      </p:tavLst>
                                    </p:anim>
                                    <p:anim calcmode="lin" valueType="num">
                                      <p:cBhvr>
                                        <p:cTn id="59" dur="800" decel="100000" fill="hold"/>
                                        <p:tgtEl>
                                          <p:spTgt spid="292867">
                                            <p:txEl>
                                              <p:pRg st="5" end="5"/>
                                            </p:txEl>
                                          </p:spTgt>
                                        </p:tgtEl>
                                        <p:attrNameLst>
                                          <p:attrName>ppt_x</p:attrName>
                                        </p:attrNameLst>
                                      </p:cBhvr>
                                      <p:tavLst>
                                        <p:tav tm="0">
                                          <p:val>
                                            <p:strVal val="#ppt_x+0.4"/>
                                          </p:val>
                                        </p:tav>
                                        <p:tav tm="100000">
                                          <p:val>
                                            <p:strVal val="#ppt_x-0.05"/>
                                          </p:val>
                                        </p:tav>
                                      </p:tavLst>
                                    </p:anim>
                                    <p:anim calcmode="lin" valueType="num">
                                      <p:cBhvr>
                                        <p:cTn id="60" dur="800" decel="100000" fill="hold"/>
                                        <p:tgtEl>
                                          <p:spTgt spid="292867">
                                            <p:txEl>
                                              <p:pRg st="5" end="5"/>
                                            </p:txEl>
                                          </p:spTgt>
                                        </p:tgtEl>
                                        <p:attrNameLst>
                                          <p:attrName>ppt_y</p:attrName>
                                        </p:attrNameLst>
                                      </p:cBhvr>
                                      <p:tavLst>
                                        <p:tav tm="0">
                                          <p:val>
                                            <p:strVal val="#ppt_y-0.4"/>
                                          </p:val>
                                        </p:tav>
                                        <p:tav tm="100000">
                                          <p:val>
                                            <p:strVal val="#ppt_y+0.1"/>
                                          </p:val>
                                        </p:tav>
                                      </p:tavLst>
                                    </p:anim>
                                    <p:anim calcmode="lin" valueType="num">
                                      <p:cBhvr>
                                        <p:cTn id="61" dur="200" accel="100000" fill="hold">
                                          <p:stCondLst>
                                            <p:cond delay="800"/>
                                          </p:stCondLst>
                                        </p:cTn>
                                        <p:tgtEl>
                                          <p:spTgt spid="292867">
                                            <p:txEl>
                                              <p:pRg st="5" end="5"/>
                                            </p:txEl>
                                          </p:spTgt>
                                        </p:tgtEl>
                                        <p:attrNameLst>
                                          <p:attrName>ppt_x</p:attrName>
                                        </p:attrNameLst>
                                      </p:cBhvr>
                                      <p:tavLst>
                                        <p:tav tm="0">
                                          <p:val>
                                            <p:strVal val="#ppt_x-0.05"/>
                                          </p:val>
                                        </p:tav>
                                        <p:tav tm="100000">
                                          <p:val>
                                            <p:strVal val="#ppt_x"/>
                                          </p:val>
                                        </p:tav>
                                      </p:tavLst>
                                    </p:anim>
                                    <p:anim calcmode="lin" valueType="num">
                                      <p:cBhvr>
                                        <p:cTn id="62" dur="200" accel="100000" fill="hold">
                                          <p:stCondLst>
                                            <p:cond delay="800"/>
                                          </p:stCondLst>
                                        </p:cTn>
                                        <p:tgtEl>
                                          <p:spTgt spid="292867">
                                            <p:txEl>
                                              <p:pRg st="5" end="5"/>
                                            </p:txEl>
                                          </p:spTgt>
                                        </p:tgtEl>
                                        <p:attrNameLst>
                                          <p:attrName>ppt_y</p:attrName>
                                        </p:attrNameLst>
                                      </p:cBhvr>
                                      <p:tavLst>
                                        <p:tav tm="0">
                                          <p:val>
                                            <p:strVal val="#ppt_y+0.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292868"/>
                                        </p:tgtEl>
                                        <p:attrNameLst>
                                          <p:attrName>style.visibility</p:attrName>
                                        </p:attrNameLst>
                                      </p:cBhvr>
                                      <p:to>
                                        <p:strVal val="visible"/>
                                      </p:to>
                                    </p:set>
                                    <p:animEffect transition="in" filter="fade">
                                      <p:cBhvr>
                                        <p:cTn id="65" dur="1000"/>
                                        <p:tgtEl>
                                          <p:spTgt spid="292868"/>
                                        </p:tgtEl>
                                      </p:cBhvr>
                                    </p:animEffect>
                                    <p:anim calcmode="lin" valueType="num">
                                      <p:cBhvr>
                                        <p:cTn id="66" dur="1000" fill="hold"/>
                                        <p:tgtEl>
                                          <p:spTgt spid="292868"/>
                                        </p:tgtEl>
                                        <p:attrNameLst>
                                          <p:attrName>ppt_x</p:attrName>
                                        </p:attrNameLst>
                                      </p:cBhvr>
                                      <p:tavLst>
                                        <p:tav tm="0">
                                          <p:val>
                                            <p:strVal val="#ppt_x"/>
                                          </p:val>
                                        </p:tav>
                                        <p:tav tm="100000">
                                          <p:val>
                                            <p:strVal val="#ppt_x"/>
                                          </p:val>
                                        </p:tav>
                                      </p:tavLst>
                                    </p:anim>
                                    <p:anim calcmode="lin" valueType="num">
                                      <p:cBhvr>
                                        <p:cTn id="67" dur="1000" fill="hold"/>
                                        <p:tgtEl>
                                          <p:spTgt spid="292868"/>
                                        </p:tgtEl>
                                        <p:attrNameLst>
                                          <p:attrName>ppt_y</p:attrName>
                                        </p:attrNameLst>
                                      </p:cBhvr>
                                      <p:tavLst>
                                        <p:tav tm="0">
                                          <p:val>
                                            <p:strVal val="#ppt_y+.1"/>
                                          </p:val>
                                        </p:tav>
                                        <p:tav tm="100000">
                                          <p:val>
                                            <p:strVal val="#ppt_y"/>
                                          </p:val>
                                        </p:tav>
                                      </p:tavLst>
                                    </p:anim>
                                  </p:childTnLst>
                                </p:cTn>
                              </p:par>
                            </p:childTnLst>
                          </p:cTn>
                        </p:par>
                      </p:childTnLst>
                    </p:cTn>
                  </p:par>
                  <p:par>
                    <p:cTn id="68" fill="hold" nodeType="clickPar">
                      <p:stCondLst>
                        <p:cond delay="indefinite"/>
                      </p:stCondLst>
                      <p:childTnLst>
                        <p:par>
                          <p:cTn id="69" fill="hold" nodeType="withGroup">
                            <p:stCondLst>
                              <p:cond delay="0"/>
                            </p:stCondLst>
                            <p:childTnLst>
                              <p:par>
                                <p:cTn id="70" presetID="30" presetClass="entr" presetSubtype="0" fill="hold" grpId="0" nodeType="clickEffect">
                                  <p:stCondLst>
                                    <p:cond delay="0"/>
                                  </p:stCondLst>
                                  <p:childTnLst>
                                    <p:set>
                                      <p:cBhvr>
                                        <p:cTn id="71" dur="1" fill="hold">
                                          <p:stCondLst>
                                            <p:cond delay="0"/>
                                          </p:stCondLst>
                                        </p:cTn>
                                        <p:tgtEl>
                                          <p:spTgt spid="292867">
                                            <p:txEl>
                                              <p:pRg st="6" end="6"/>
                                            </p:txEl>
                                          </p:spTgt>
                                        </p:tgtEl>
                                        <p:attrNameLst>
                                          <p:attrName>style.visibility</p:attrName>
                                        </p:attrNameLst>
                                      </p:cBhvr>
                                      <p:to>
                                        <p:strVal val="visible"/>
                                      </p:to>
                                    </p:set>
                                    <p:animEffect transition="in" filter="fade">
                                      <p:cBhvr>
                                        <p:cTn id="72" dur="800" decel="100000"/>
                                        <p:tgtEl>
                                          <p:spTgt spid="292867">
                                            <p:txEl>
                                              <p:pRg st="6" end="6"/>
                                            </p:txEl>
                                          </p:spTgt>
                                        </p:tgtEl>
                                      </p:cBhvr>
                                    </p:animEffect>
                                    <p:anim calcmode="lin" valueType="num">
                                      <p:cBhvr>
                                        <p:cTn id="73" dur="800" decel="100000" fill="hold"/>
                                        <p:tgtEl>
                                          <p:spTgt spid="292867">
                                            <p:txEl>
                                              <p:pRg st="6" end="6"/>
                                            </p:txEl>
                                          </p:spTgt>
                                        </p:tgtEl>
                                        <p:attrNameLst>
                                          <p:attrName>style.rotation</p:attrName>
                                        </p:attrNameLst>
                                      </p:cBhvr>
                                      <p:tavLst>
                                        <p:tav tm="0">
                                          <p:val>
                                            <p:fltVal val="-90"/>
                                          </p:val>
                                        </p:tav>
                                        <p:tav tm="100000">
                                          <p:val>
                                            <p:fltVal val="0"/>
                                          </p:val>
                                        </p:tav>
                                      </p:tavLst>
                                    </p:anim>
                                    <p:anim calcmode="lin" valueType="num">
                                      <p:cBhvr>
                                        <p:cTn id="74" dur="800" decel="100000" fill="hold"/>
                                        <p:tgtEl>
                                          <p:spTgt spid="292867">
                                            <p:txEl>
                                              <p:pRg st="6" end="6"/>
                                            </p:txEl>
                                          </p:spTgt>
                                        </p:tgtEl>
                                        <p:attrNameLst>
                                          <p:attrName>ppt_x</p:attrName>
                                        </p:attrNameLst>
                                      </p:cBhvr>
                                      <p:tavLst>
                                        <p:tav tm="0">
                                          <p:val>
                                            <p:strVal val="#ppt_x+0.4"/>
                                          </p:val>
                                        </p:tav>
                                        <p:tav tm="100000">
                                          <p:val>
                                            <p:strVal val="#ppt_x-0.05"/>
                                          </p:val>
                                        </p:tav>
                                      </p:tavLst>
                                    </p:anim>
                                    <p:anim calcmode="lin" valueType="num">
                                      <p:cBhvr>
                                        <p:cTn id="75" dur="800" decel="100000" fill="hold"/>
                                        <p:tgtEl>
                                          <p:spTgt spid="292867">
                                            <p:txEl>
                                              <p:pRg st="6" end="6"/>
                                            </p:txEl>
                                          </p:spTgt>
                                        </p:tgtEl>
                                        <p:attrNameLst>
                                          <p:attrName>ppt_y</p:attrName>
                                        </p:attrNameLst>
                                      </p:cBhvr>
                                      <p:tavLst>
                                        <p:tav tm="0">
                                          <p:val>
                                            <p:strVal val="#ppt_y-0.4"/>
                                          </p:val>
                                        </p:tav>
                                        <p:tav tm="100000">
                                          <p:val>
                                            <p:strVal val="#ppt_y+0.1"/>
                                          </p:val>
                                        </p:tav>
                                      </p:tavLst>
                                    </p:anim>
                                    <p:anim calcmode="lin" valueType="num">
                                      <p:cBhvr>
                                        <p:cTn id="76" dur="200" accel="100000" fill="hold">
                                          <p:stCondLst>
                                            <p:cond delay="800"/>
                                          </p:stCondLst>
                                        </p:cTn>
                                        <p:tgtEl>
                                          <p:spTgt spid="292867">
                                            <p:txEl>
                                              <p:pRg st="6" end="6"/>
                                            </p:txEl>
                                          </p:spTgt>
                                        </p:tgtEl>
                                        <p:attrNameLst>
                                          <p:attrName>ppt_x</p:attrName>
                                        </p:attrNameLst>
                                      </p:cBhvr>
                                      <p:tavLst>
                                        <p:tav tm="0">
                                          <p:val>
                                            <p:strVal val="#ppt_x-0.05"/>
                                          </p:val>
                                        </p:tav>
                                        <p:tav tm="100000">
                                          <p:val>
                                            <p:strVal val="#ppt_x"/>
                                          </p:val>
                                        </p:tav>
                                      </p:tavLst>
                                    </p:anim>
                                    <p:anim calcmode="lin" valueType="num">
                                      <p:cBhvr>
                                        <p:cTn id="77" dur="200" accel="100000" fill="hold">
                                          <p:stCondLst>
                                            <p:cond delay="800"/>
                                          </p:stCondLst>
                                        </p:cTn>
                                        <p:tgtEl>
                                          <p:spTgt spid="292867">
                                            <p:txEl>
                                              <p:pRg st="6" end="6"/>
                                            </p:txEl>
                                          </p:spTgt>
                                        </p:tgtEl>
                                        <p:attrNameLst>
                                          <p:attrName>ppt_y</p:attrName>
                                        </p:attrNameLst>
                                      </p:cBhvr>
                                      <p:tavLst>
                                        <p:tav tm="0">
                                          <p:val>
                                            <p:strVal val="#ppt_y+0.1"/>
                                          </p:val>
                                        </p:tav>
                                        <p:tav tm="100000">
                                          <p:val>
                                            <p:strVal val="#ppt_y"/>
                                          </p:val>
                                        </p:tav>
                                      </p:tavLst>
                                    </p:anim>
                                  </p:childTnLst>
                                </p:cTn>
                              </p:par>
                            </p:childTnLst>
                          </p:cTn>
                        </p:par>
                      </p:childTnLst>
                    </p:cTn>
                  </p:par>
                  <p:par>
                    <p:cTn id="78" fill="hold" nodeType="clickPar">
                      <p:stCondLst>
                        <p:cond delay="indefinite"/>
                      </p:stCondLst>
                      <p:childTnLst>
                        <p:par>
                          <p:cTn id="79" fill="hold" nodeType="withGroup">
                            <p:stCondLst>
                              <p:cond delay="0"/>
                            </p:stCondLst>
                            <p:childTnLst>
                              <p:par>
                                <p:cTn id="80" presetID="30" presetClass="entr" presetSubtype="0" fill="hold" grpId="0" nodeType="clickEffect">
                                  <p:stCondLst>
                                    <p:cond delay="0"/>
                                  </p:stCondLst>
                                  <p:childTnLst>
                                    <p:set>
                                      <p:cBhvr>
                                        <p:cTn id="81" dur="1" fill="hold">
                                          <p:stCondLst>
                                            <p:cond delay="0"/>
                                          </p:stCondLst>
                                        </p:cTn>
                                        <p:tgtEl>
                                          <p:spTgt spid="292867">
                                            <p:txEl>
                                              <p:pRg st="7" end="7"/>
                                            </p:txEl>
                                          </p:spTgt>
                                        </p:tgtEl>
                                        <p:attrNameLst>
                                          <p:attrName>style.visibility</p:attrName>
                                        </p:attrNameLst>
                                      </p:cBhvr>
                                      <p:to>
                                        <p:strVal val="visible"/>
                                      </p:to>
                                    </p:set>
                                    <p:animEffect transition="in" filter="fade">
                                      <p:cBhvr>
                                        <p:cTn id="82" dur="800" decel="100000"/>
                                        <p:tgtEl>
                                          <p:spTgt spid="292867">
                                            <p:txEl>
                                              <p:pRg st="7" end="7"/>
                                            </p:txEl>
                                          </p:spTgt>
                                        </p:tgtEl>
                                      </p:cBhvr>
                                    </p:animEffect>
                                    <p:anim calcmode="lin" valueType="num">
                                      <p:cBhvr>
                                        <p:cTn id="83" dur="800" decel="100000" fill="hold"/>
                                        <p:tgtEl>
                                          <p:spTgt spid="292867">
                                            <p:txEl>
                                              <p:pRg st="7" end="7"/>
                                            </p:txEl>
                                          </p:spTgt>
                                        </p:tgtEl>
                                        <p:attrNameLst>
                                          <p:attrName>style.rotation</p:attrName>
                                        </p:attrNameLst>
                                      </p:cBhvr>
                                      <p:tavLst>
                                        <p:tav tm="0">
                                          <p:val>
                                            <p:fltVal val="-90"/>
                                          </p:val>
                                        </p:tav>
                                        <p:tav tm="100000">
                                          <p:val>
                                            <p:fltVal val="0"/>
                                          </p:val>
                                        </p:tav>
                                      </p:tavLst>
                                    </p:anim>
                                    <p:anim calcmode="lin" valueType="num">
                                      <p:cBhvr>
                                        <p:cTn id="84" dur="800" decel="100000" fill="hold"/>
                                        <p:tgtEl>
                                          <p:spTgt spid="292867">
                                            <p:txEl>
                                              <p:pRg st="7" end="7"/>
                                            </p:txEl>
                                          </p:spTgt>
                                        </p:tgtEl>
                                        <p:attrNameLst>
                                          <p:attrName>ppt_x</p:attrName>
                                        </p:attrNameLst>
                                      </p:cBhvr>
                                      <p:tavLst>
                                        <p:tav tm="0">
                                          <p:val>
                                            <p:strVal val="#ppt_x+0.4"/>
                                          </p:val>
                                        </p:tav>
                                        <p:tav tm="100000">
                                          <p:val>
                                            <p:strVal val="#ppt_x-0.05"/>
                                          </p:val>
                                        </p:tav>
                                      </p:tavLst>
                                    </p:anim>
                                    <p:anim calcmode="lin" valueType="num">
                                      <p:cBhvr>
                                        <p:cTn id="85" dur="800" decel="100000" fill="hold"/>
                                        <p:tgtEl>
                                          <p:spTgt spid="292867">
                                            <p:txEl>
                                              <p:pRg st="7" end="7"/>
                                            </p:txEl>
                                          </p:spTgt>
                                        </p:tgtEl>
                                        <p:attrNameLst>
                                          <p:attrName>ppt_y</p:attrName>
                                        </p:attrNameLst>
                                      </p:cBhvr>
                                      <p:tavLst>
                                        <p:tav tm="0">
                                          <p:val>
                                            <p:strVal val="#ppt_y-0.4"/>
                                          </p:val>
                                        </p:tav>
                                        <p:tav tm="100000">
                                          <p:val>
                                            <p:strVal val="#ppt_y+0.1"/>
                                          </p:val>
                                        </p:tav>
                                      </p:tavLst>
                                    </p:anim>
                                    <p:anim calcmode="lin" valueType="num">
                                      <p:cBhvr>
                                        <p:cTn id="86" dur="200" accel="100000" fill="hold">
                                          <p:stCondLst>
                                            <p:cond delay="800"/>
                                          </p:stCondLst>
                                        </p:cTn>
                                        <p:tgtEl>
                                          <p:spTgt spid="292867">
                                            <p:txEl>
                                              <p:pRg st="7" end="7"/>
                                            </p:txEl>
                                          </p:spTgt>
                                        </p:tgtEl>
                                        <p:attrNameLst>
                                          <p:attrName>ppt_x</p:attrName>
                                        </p:attrNameLst>
                                      </p:cBhvr>
                                      <p:tavLst>
                                        <p:tav tm="0">
                                          <p:val>
                                            <p:strVal val="#ppt_x-0.05"/>
                                          </p:val>
                                        </p:tav>
                                        <p:tav tm="100000">
                                          <p:val>
                                            <p:strVal val="#ppt_x"/>
                                          </p:val>
                                        </p:tav>
                                      </p:tavLst>
                                    </p:anim>
                                    <p:anim calcmode="lin" valueType="num">
                                      <p:cBhvr>
                                        <p:cTn id="87" dur="200" accel="100000" fill="hold">
                                          <p:stCondLst>
                                            <p:cond delay="800"/>
                                          </p:stCondLst>
                                        </p:cTn>
                                        <p:tgtEl>
                                          <p:spTgt spid="292867">
                                            <p:txEl>
                                              <p:pRg st="7" end="7"/>
                                            </p:txEl>
                                          </p:spTgt>
                                        </p:tgtEl>
                                        <p:attrNameLst>
                                          <p:attrName>ppt_y</p:attrName>
                                        </p:attrNameLst>
                                      </p:cBhvr>
                                      <p:tavLst>
                                        <p:tav tm="0">
                                          <p:val>
                                            <p:strVal val="#ppt_y+0.1"/>
                                          </p:val>
                                        </p:tav>
                                        <p:tav tm="100000">
                                          <p:val>
                                            <p:strVal val="#ppt_y"/>
                                          </p:val>
                                        </p:tav>
                                      </p:tavLst>
                                    </p:anim>
                                  </p:childTnLst>
                                </p:cTn>
                              </p:par>
                            </p:childTnLst>
                          </p:cTn>
                        </p:par>
                      </p:childTnLst>
                    </p:cTn>
                  </p:par>
                  <p:par>
                    <p:cTn id="88" fill="hold" nodeType="clickPar">
                      <p:stCondLst>
                        <p:cond delay="indefinite"/>
                      </p:stCondLst>
                      <p:childTnLst>
                        <p:par>
                          <p:cTn id="89" fill="hold" nodeType="withGroup">
                            <p:stCondLst>
                              <p:cond delay="0"/>
                            </p:stCondLst>
                            <p:childTnLst>
                              <p:par>
                                <p:cTn id="90" presetID="30" presetClass="entr" presetSubtype="0" fill="hold" grpId="0" nodeType="clickEffect">
                                  <p:stCondLst>
                                    <p:cond delay="0"/>
                                  </p:stCondLst>
                                  <p:childTnLst>
                                    <p:set>
                                      <p:cBhvr>
                                        <p:cTn id="91" dur="1" fill="hold">
                                          <p:stCondLst>
                                            <p:cond delay="0"/>
                                          </p:stCondLst>
                                        </p:cTn>
                                        <p:tgtEl>
                                          <p:spTgt spid="292867">
                                            <p:txEl>
                                              <p:pRg st="8" end="8"/>
                                            </p:txEl>
                                          </p:spTgt>
                                        </p:tgtEl>
                                        <p:attrNameLst>
                                          <p:attrName>style.visibility</p:attrName>
                                        </p:attrNameLst>
                                      </p:cBhvr>
                                      <p:to>
                                        <p:strVal val="visible"/>
                                      </p:to>
                                    </p:set>
                                    <p:animEffect transition="in" filter="fade">
                                      <p:cBhvr>
                                        <p:cTn id="92" dur="800" decel="100000"/>
                                        <p:tgtEl>
                                          <p:spTgt spid="292867">
                                            <p:txEl>
                                              <p:pRg st="8" end="8"/>
                                            </p:txEl>
                                          </p:spTgt>
                                        </p:tgtEl>
                                      </p:cBhvr>
                                    </p:animEffect>
                                    <p:anim calcmode="lin" valueType="num">
                                      <p:cBhvr>
                                        <p:cTn id="93" dur="800" decel="100000" fill="hold"/>
                                        <p:tgtEl>
                                          <p:spTgt spid="292867">
                                            <p:txEl>
                                              <p:pRg st="8" end="8"/>
                                            </p:txEl>
                                          </p:spTgt>
                                        </p:tgtEl>
                                        <p:attrNameLst>
                                          <p:attrName>style.rotation</p:attrName>
                                        </p:attrNameLst>
                                      </p:cBhvr>
                                      <p:tavLst>
                                        <p:tav tm="0">
                                          <p:val>
                                            <p:fltVal val="-90"/>
                                          </p:val>
                                        </p:tav>
                                        <p:tav tm="100000">
                                          <p:val>
                                            <p:fltVal val="0"/>
                                          </p:val>
                                        </p:tav>
                                      </p:tavLst>
                                    </p:anim>
                                    <p:anim calcmode="lin" valueType="num">
                                      <p:cBhvr>
                                        <p:cTn id="94" dur="800" decel="100000" fill="hold"/>
                                        <p:tgtEl>
                                          <p:spTgt spid="292867">
                                            <p:txEl>
                                              <p:pRg st="8" end="8"/>
                                            </p:txEl>
                                          </p:spTgt>
                                        </p:tgtEl>
                                        <p:attrNameLst>
                                          <p:attrName>ppt_x</p:attrName>
                                        </p:attrNameLst>
                                      </p:cBhvr>
                                      <p:tavLst>
                                        <p:tav tm="0">
                                          <p:val>
                                            <p:strVal val="#ppt_x+0.4"/>
                                          </p:val>
                                        </p:tav>
                                        <p:tav tm="100000">
                                          <p:val>
                                            <p:strVal val="#ppt_x-0.05"/>
                                          </p:val>
                                        </p:tav>
                                      </p:tavLst>
                                    </p:anim>
                                    <p:anim calcmode="lin" valueType="num">
                                      <p:cBhvr>
                                        <p:cTn id="95" dur="800" decel="100000" fill="hold"/>
                                        <p:tgtEl>
                                          <p:spTgt spid="292867">
                                            <p:txEl>
                                              <p:pRg st="8" end="8"/>
                                            </p:txEl>
                                          </p:spTgt>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292867">
                                            <p:txEl>
                                              <p:pRg st="8" end="8"/>
                                            </p:txEl>
                                          </p:spTgt>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292867">
                                            <p:txEl>
                                              <p:pRg st="8" end="8"/>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2867" grpId="0" build="p" bldLvl="2"/>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ChangeArrowheads="1"/>
          </p:cNvSpPr>
          <p:nvPr>
            <p:ph type="ctrTitle"/>
          </p:nvPr>
        </p:nvSpPr>
        <p:spPr>
          <a:xfrm>
            <a:off x="1562100" y="1660525"/>
            <a:ext cx="6019800" cy="1920875"/>
          </a:xfrm>
        </p:spPr>
        <p:txBody>
          <a:bodyPr/>
          <a:lstStyle/>
          <a:p>
            <a:r>
              <a:rPr lang="en-US" altLang="en-US"/>
              <a:t>The Shot Heard ‘Round the World</a:t>
            </a:r>
          </a:p>
        </p:txBody>
      </p:sp>
      <p:sp>
        <p:nvSpPr>
          <p:cNvPr id="261124" name="Rectangle 4"/>
          <p:cNvSpPr>
            <a:spLocks noGrp="1" noChangeArrowheads="1"/>
          </p:cNvSpPr>
          <p:nvPr>
            <p:ph type="subTitle" idx="1"/>
          </p:nvPr>
        </p:nvSpPr>
        <p:spPr>
          <a:xfrm>
            <a:off x="0" y="3886200"/>
            <a:ext cx="9144000" cy="2590800"/>
          </a:xfrm>
        </p:spPr>
        <p:txBody>
          <a:bodyPr/>
          <a:lstStyle/>
          <a:p>
            <a:r>
              <a:rPr lang="en-US" altLang="en-US" b="1">
                <a:solidFill>
                  <a:schemeClr val="hlink"/>
                </a:solidFill>
                <a:effectLst/>
                <a:latin typeface="Baskerville Old Face" pitchFamily="18" charset="0"/>
              </a:rPr>
              <a:t>By the rude bridge that arched the flood,</a:t>
            </a:r>
          </a:p>
          <a:p>
            <a:r>
              <a:rPr lang="en-US" altLang="en-US" b="1">
                <a:solidFill>
                  <a:schemeClr val="hlink"/>
                </a:solidFill>
                <a:effectLst/>
                <a:latin typeface="Baskerville Old Face" pitchFamily="18" charset="0"/>
              </a:rPr>
              <a:t>Their flag to April’s breeze unfurled,</a:t>
            </a:r>
          </a:p>
          <a:p>
            <a:r>
              <a:rPr lang="en-US" altLang="en-US" b="1">
                <a:solidFill>
                  <a:schemeClr val="hlink"/>
                </a:solidFill>
                <a:effectLst/>
                <a:latin typeface="Baskerville Old Face" pitchFamily="18" charset="0"/>
              </a:rPr>
              <a:t>Here once the embattled farmers stood</a:t>
            </a:r>
          </a:p>
          <a:p>
            <a:r>
              <a:rPr lang="en-US" altLang="en-US" b="1">
                <a:solidFill>
                  <a:schemeClr val="hlink"/>
                </a:solidFill>
                <a:effectLst/>
                <a:latin typeface="Baskerville Old Face" pitchFamily="18" charset="0"/>
              </a:rPr>
              <a:t>And fired the shot heard ‘round the world.</a:t>
            </a:r>
          </a:p>
        </p:txBody>
      </p:sp>
    </p:spTree>
    <p:extLst>
      <p:ext uri="{BB962C8B-B14F-4D97-AF65-F5344CB8AC3E}">
        <p14:creationId xmlns:p14="http://schemas.microsoft.com/office/powerpoint/2010/main" val="34226325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261122"/>
                                        </p:tgtEl>
                                        <p:attrNameLst>
                                          <p:attrName>style.visibility</p:attrName>
                                        </p:attrNameLst>
                                      </p:cBhvr>
                                      <p:to>
                                        <p:strVal val="visible"/>
                                      </p:to>
                                    </p:set>
                                    <p:anim calcmode="lin" valueType="num">
                                      <p:cBhvr>
                                        <p:cTn id="7" dur="1000" fill="hold"/>
                                        <p:tgtEl>
                                          <p:spTgt spid="261122"/>
                                        </p:tgtEl>
                                        <p:attrNameLst>
                                          <p:attrName>ppt_w</p:attrName>
                                        </p:attrNameLst>
                                      </p:cBhvr>
                                      <p:tavLst>
                                        <p:tav tm="0">
                                          <p:val>
                                            <p:strVal val="#ppt_w+.3"/>
                                          </p:val>
                                        </p:tav>
                                        <p:tav tm="100000">
                                          <p:val>
                                            <p:strVal val="#ppt_w"/>
                                          </p:val>
                                        </p:tav>
                                      </p:tavLst>
                                    </p:anim>
                                    <p:anim calcmode="lin" valueType="num">
                                      <p:cBhvr>
                                        <p:cTn id="8" dur="1000" fill="hold"/>
                                        <p:tgtEl>
                                          <p:spTgt spid="261122"/>
                                        </p:tgtEl>
                                        <p:attrNameLst>
                                          <p:attrName>ppt_h</p:attrName>
                                        </p:attrNameLst>
                                      </p:cBhvr>
                                      <p:tavLst>
                                        <p:tav tm="0">
                                          <p:val>
                                            <p:strVal val="#ppt_h"/>
                                          </p:val>
                                        </p:tav>
                                        <p:tav tm="100000">
                                          <p:val>
                                            <p:strVal val="#ppt_h"/>
                                          </p:val>
                                        </p:tav>
                                      </p:tavLst>
                                    </p:anim>
                                    <p:animEffect transition="in" filter="fade">
                                      <p:cBhvr>
                                        <p:cTn id="9" dur="1000"/>
                                        <p:tgtEl>
                                          <p:spTgt spid="261122"/>
                                        </p:tgtEl>
                                      </p:cBhvr>
                                    </p:animEffect>
                                  </p:childTnLst>
                                  <p:subTnLst>
                                    <p:audio>
                                      <p:cMediaNode vol="100000">
                                        <p:cTn display="0" masterRel="sameClick">
                                          <p:stCondLst>
                                            <p:cond evt="begin" delay="0">
                                              <p:tn val="5"/>
                                            </p:cond>
                                          </p:stCondLst>
                                          <p:endCondLst>
                                            <p:cond evt="onStopAudio" delay="0">
                                              <p:tgtEl>
                                                <p:sldTgt/>
                                              </p:tgtEl>
                                            </p:cond>
                                          </p:endCondLst>
                                        </p:cTn>
                                        <p:tgtEl>
                                          <p:sndTgt r:embed="rId2" name="bomb.wav"/>
                                        </p:tgtEl>
                                      </p:cMediaNode>
                                    </p:audio>
                                  </p:subTnLst>
                                </p:cTn>
                              </p:par>
                            </p:childTnLst>
                          </p:cTn>
                        </p:par>
                        <p:par>
                          <p:cTn id="10" fill="hold" nodeType="afterGroup">
                            <p:stCondLst>
                              <p:cond delay="1000"/>
                            </p:stCondLst>
                            <p:childTnLst>
                              <p:par>
                                <p:cTn id="11" presetID="31" presetClass="entr" presetSubtype="0" fill="hold" grpId="0" nodeType="afterEffect">
                                  <p:stCondLst>
                                    <p:cond delay="0"/>
                                  </p:stCondLst>
                                  <p:iterate type="lt">
                                    <p:tmPct val="5000"/>
                                  </p:iterate>
                                  <p:childTnLst>
                                    <p:set>
                                      <p:cBhvr>
                                        <p:cTn id="12" dur="1" fill="hold">
                                          <p:stCondLst>
                                            <p:cond delay="0"/>
                                          </p:stCondLst>
                                        </p:cTn>
                                        <p:tgtEl>
                                          <p:spTgt spid="261124">
                                            <p:txEl>
                                              <p:pRg st="0" end="0"/>
                                            </p:txEl>
                                          </p:spTgt>
                                        </p:tgtEl>
                                        <p:attrNameLst>
                                          <p:attrName>style.visibility</p:attrName>
                                        </p:attrNameLst>
                                      </p:cBhvr>
                                      <p:to>
                                        <p:strVal val="visible"/>
                                      </p:to>
                                    </p:set>
                                    <p:anim calcmode="lin" valueType="num">
                                      <p:cBhvr>
                                        <p:cTn id="13" dur="1000" fill="hold"/>
                                        <p:tgtEl>
                                          <p:spTgt spid="261124">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261124">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261124">
                                            <p:txEl>
                                              <p:pRg st="0" end="0"/>
                                            </p:txEl>
                                          </p:spTgt>
                                        </p:tgtEl>
                                        <p:attrNameLst>
                                          <p:attrName>style.rotation</p:attrName>
                                        </p:attrNameLst>
                                      </p:cBhvr>
                                      <p:tavLst>
                                        <p:tav tm="0">
                                          <p:val>
                                            <p:fltVal val="90"/>
                                          </p:val>
                                        </p:tav>
                                        <p:tav tm="100000">
                                          <p:val>
                                            <p:fltVal val="0"/>
                                          </p:val>
                                        </p:tav>
                                      </p:tavLst>
                                    </p:anim>
                                    <p:animEffect transition="in" filter="fade">
                                      <p:cBhvr>
                                        <p:cTn id="16" dur="1000"/>
                                        <p:tgtEl>
                                          <p:spTgt spid="261124">
                                            <p:txEl>
                                              <p:pRg st="0" end="0"/>
                                            </p:txEl>
                                          </p:spTgt>
                                        </p:tgtEl>
                                      </p:cBhvr>
                                    </p:animEffect>
                                  </p:childTnLst>
                                </p:cTn>
                              </p:par>
                            </p:childTnLst>
                          </p:cTn>
                        </p:par>
                        <p:par>
                          <p:cTn id="17" fill="hold" nodeType="afterGroup">
                            <p:stCondLst>
                              <p:cond delay="3650"/>
                            </p:stCondLst>
                            <p:childTnLst>
                              <p:par>
                                <p:cTn id="18" presetID="31" presetClass="entr" presetSubtype="0" fill="hold" grpId="0" nodeType="afterEffect">
                                  <p:stCondLst>
                                    <p:cond delay="0"/>
                                  </p:stCondLst>
                                  <p:iterate type="lt">
                                    <p:tmPct val="5000"/>
                                  </p:iterate>
                                  <p:childTnLst>
                                    <p:set>
                                      <p:cBhvr>
                                        <p:cTn id="19" dur="1" fill="hold">
                                          <p:stCondLst>
                                            <p:cond delay="0"/>
                                          </p:stCondLst>
                                        </p:cTn>
                                        <p:tgtEl>
                                          <p:spTgt spid="261124">
                                            <p:txEl>
                                              <p:pRg st="1" end="1"/>
                                            </p:txEl>
                                          </p:spTgt>
                                        </p:tgtEl>
                                        <p:attrNameLst>
                                          <p:attrName>style.visibility</p:attrName>
                                        </p:attrNameLst>
                                      </p:cBhvr>
                                      <p:to>
                                        <p:strVal val="visible"/>
                                      </p:to>
                                    </p:set>
                                    <p:anim calcmode="lin" valueType="num">
                                      <p:cBhvr>
                                        <p:cTn id="20" dur="1000" fill="hold"/>
                                        <p:tgtEl>
                                          <p:spTgt spid="261124">
                                            <p:txEl>
                                              <p:pRg st="1" end="1"/>
                                            </p:txEl>
                                          </p:spTgt>
                                        </p:tgtEl>
                                        <p:attrNameLst>
                                          <p:attrName>ppt_w</p:attrName>
                                        </p:attrNameLst>
                                      </p:cBhvr>
                                      <p:tavLst>
                                        <p:tav tm="0">
                                          <p:val>
                                            <p:fltVal val="0"/>
                                          </p:val>
                                        </p:tav>
                                        <p:tav tm="100000">
                                          <p:val>
                                            <p:strVal val="#ppt_w"/>
                                          </p:val>
                                        </p:tav>
                                      </p:tavLst>
                                    </p:anim>
                                    <p:anim calcmode="lin" valueType="num">
                                      <p:cBhvr>
                                        <p:cTn id="21" dur="1000" fill="hold"/>
                                        <p:tgtEl>
                                          <p:spTgt spid="261124">
                                            <p:txEl>
                                              <p:pRg st="1" end="1"/>
                                            </p:txEl>
                                          </p:spTgt>
                                        </p:tgtEl>
                                        <p:attrNameLst>
                                          <p:attrName>ppt_h</p:attrName>
                                        </p:attrNameLst>
                                      </p:cBhvr>
                                      <p:tavLst>
                                        <p:tav tm="0">
                                          <p:val>
                                            <p:fltVal val="0"/>
                                          </p:val>
                                        </p:tav>
                                        <p:tav tm="100000">
                                          <p:val>
                                            <p:strVal val="#ppt_h"/>
                                          </p:val>
                                        </p:tav>
                                      </p:tavLst>
                                    </p:anim>
                                    <p:anim calcmode="lin" valueType="num">
                                      <p:cBhvr>
                                        <p:cTn id="22" dur="1000" fill="hold"/>
                                        <p:tgtEl>
                                          <p:spTgt spid="261124">
                                            <p:txEl>
                                              <p:pRg st="1" end="1"/>
                                            </p:txEl>
                                          </p:spTgt>
                                        </p:tgtEl>
                                        <p:attrNameLst>
                                          <p:attrName>style.rotation</p:attrName>
                                        </p:attrNameLst>
                                      </p:cBhvr>
                                      <p:tavLst>
                                        <p:tav tm="0">
                                          <p:val>
                                            <p:fltVal val="90"/>
                                          </p:val>
                                        </p:tav>
                                        <p:tav tm="100000">
                                          <p:val>
                                            <p:fltVal val="0"/>
                                          </p:val>
                                        </p:tav>
                                      </p:tavLst>
                                    </p:anim>
                                    <p:animEffect transition="in" filter="fade">
                                      <p:cBhvr>
                                        <p:cTn id="23" dur="1000"/>
                                        <p:tgtEl>
                                          <p:spTgt spid="261124">
                                            <p:txEl>
                                              <p:pRg st="1" end="1"/>
                                            </p:txEl>
                                          </p:spTgt>
                                        </p:tgtEl>
                                      </p:cBhvr>
                                    </p:animEffect>
                                  </p:childTnLst>
                                </p:cTn>
                              </p:par>
                            </p:childTnLst>
                          </p:cTn>
                        </p:par>
                        <p:par>
                          <p:cTn id="24" fill="hold" nodeType="afterGroup">
                            <p:stCondLst>
                              <p:cond delay="6250"/>
                            </p:stCondLst>
                            <p:childTnLst>
                              <p:par>
                                <p:cTn id="25" presetID="31" presetClass="entr" presetSubtype="0" fill="hold" grpId="0" nodeType="afterEffect">
                                  <p:stCondLst>
                                    <p:cond delay="0"/>
                                  </p:stCondLst>
                                  <p:iterate type="lt">
                                    <p:tmPct val="5000"/>
                                  </p:iterate>
                                  <p:childTnLst>
                                    <p:set>
                                      <p:cBhvr>
                                        <p:cTn id="26" dur="1" fill="hold">
                                          <p:stCondLst>
                                            <p:cond delay="0"/>
                                          </p:stCondLst>
                                        </p:cTn>
                                        <p:tgtEl>
                                          <p:spTgt spid="261124">
                                            <p:txEl>
                                              <p:pRg st="2" end="2"/>
                                            </p:txEl>
                                          </p:spTgt>
                                        </p:tgtEl>
                                        <p:attrNameLst>
                                          <p:attrName>style.visibility</p:attrName>
                                        </p:attrNameLst>
                                      </p:cBhvr>
                                      <p:to>
                                        <p:strVal val="visible"/>
                                      </p:to>
                                    </p:set>
                                    <p:anim calcmode="lin" valueType="num">
                                      <p:cBhvr>
                                        <p:cTn id="27" dur="1000" fill="hold"/>
                                        <p:tgtEl>
                                          <p:spTgt spid="261124">
                                            <p:txEl>
                                              <p:pRg st="2" end="2"/>
                                            </p:txEl>
                                          </p:spTgt>
                                        </p:tgtEl>
                                        <p:attrNameLst>
                                          <p:attrName>ppt_w</p:attrName>
                                        </p:attrNameLst>
                                      </p:cBhvr>
                                      <p:tavLst>
                                        <p:tav tm="0">
                                          <p:val>
                                            <p:fltVal val="0"/>
                                          </p:val>
                                        </p:tav>
                                        <p:tav tm="100000">
                                          <p:val>
                                            <p:strVal val="#ppt_w"/>
                                          </p:val>
                                        </p:tav>
                                      </p:tavLst>
                                    </p:anim>
                                    <p:anim calcmode="lin" valueType="num">
                                      <p:cBhvr>
                                        <p:cTn id="28" dur="1000" fill="hold"/>
                                        <p:tgtEl>
                                          <p:spTgt spid="261124">
                                            <p:txEl>
                                              <p:pRg st="2" end="2"/>
                                            </p:txEl>
                                          </p:spTgt>
                                        </p:tgtEl>
                                        <p:attrNameLst>
                                          <p:attrName>ppt_h</p:attrName>
                                        </p:attrNameLst>
                                      </p:cBhvr>
                                      <p:tavLst>
                                        <p:tav tm="0">
                                          <p:val>
                                            <p:fltVal val="0"/>
                                          </p:val>
                                        </p:tav>
                                        <p:tav tm="100000">
                                          <p:val>
                                            <p:strVal val="#ppt_h"/>
                                          </p:val>
                                        </p:tav>
                                      </p:tavLst>
                                    </p:anim>
                                    <p:anim calcmode="lin" valueType="num">
                                      <p:cBhvr>
                                        <p:cTn id="29" dur="1000" fill="hold"/>
                                        <p:tgtEl>
                                          <p:spTgt spid="261124">
                                            <p:txEl>
                                              <p:pRg st="2" end="2"/>
                                            </p:txEl>
                                          </p:spTgt>
                                        </p:tgtEl>
                                        <p:attrNameLst>
                                          <p:attrName>style.rotation</p:attrName>
                                        </p:attrNameLst>
                                      </p:cBhvr>
                                      <p:tavLst>
                                        <p:tav tm="0">
                                          <p:val>
                                            <p:fltVal val="90"/>
                                          </p:val>
                                        </p:tav>
                                        <p:tav tm="100000">
                                          <p:val>
                                            <p:fltVal val="0"/>
                                          </p:val>
                                        </p:tav>
                                      </p:tavLst>
                                    </p:anim>
                                    <p:animEffect transition="in" filter="fade">
                                      <p:cBhvr>
                                        <p:cTn id="30" dur="1000"/>
                                        <p:tgtEl>
                                          <p:spTgt spid="261124">
                                            <p:txEl>
                                              <p:pRg st="2" end="2"/>
                                            </p:txEl>
                                          </p:spTgt>
                                        </p:tgtEl>
                                      </p:cBhvr>
                                    </p:animEffect>
                                  </p:childTnLst>
                                </p:cTn>
                              </p:par>
                            </p:childTnLst>
                          </p:cTn>
                        </p:par>
                        <p:par>
                          <p:cTn id="31" fill="hold" nodeType="afterGroup">
                            <p:stCondLst>
                              <p:cond delay="8800"/>
                            </p:stCondLst>
                            <p:childTnLst>
                              <p:par>
                                <p:cTn id="32" presetID="31" presetClass="entr" presetSubtype="0" fill="hold" grpId="0" nodeType="afterEffect">
                                  <p:stCondLst>
                                    <p:cond delay="0"/>
                                  </p:stCondLst>
                                  <p:iterate type="lt">
                                    <p:tmPct val="5000"/>
                                  </p:iterate>
                                  <p:childTnLst>
                                    <p:set>
                                      <p:cBhvr>
                                        <p:cTn id="33" dur="1" fill="hold">
                                          <p:stCondLst>
                                            <p:cond delay="0"/>
                                          </p:stCondLst>
                                        </p:cTn>
                                        <p:tgtEl>
                                          <p:spTgt spid="261124">
                                            <p:txEl>
                                              <p:pRg st="3" end="3"/>
                                            </p:txEl>
                                          </p:spTgt>
                                        </p:tgtEl>
                                        <p:attrNameLst>
                                          <p:attrName>style.visibility</p:attrName>
                                        </p:attrNameLst>
                                      </p:cBhvr>
                                      <p:to>
                                        <p:strVal val="visible"/>
                                      </p:to>
                                    </p:set>
                                    <p:anim calcmode="lin" valueType="num">
                                      <p:cBhvr>
                                        <p:cTn id="34" dur="1000" fill="hold"/>
                                        <p:tgtEl>
                                          <p:spTgt spid="261124">
                                            <p:txEl>
                                              <p:pRg st="3" end="3"/>
                                            </p:txEl>
                                          </p:spTgt>
                                        </p:tgtEl>
                                        <p:attrNameLst>
                                          <p:attrName>ppt_w</p:attrName>
                                        </p:attrNameLst>
                                      </p:cBhvr>
                                      <p:tavLst>
                                        <p:tav tm="0">
                                          <p:val>
                                            <p:fltVal val="0"/>
                                          </p:val>
                                        </p:tav>
                                        <p:tav tm="100000">
                                          <p:val>
                                            <p:strVal val="#ppt_w"/>
                                          </p:val>
                                        </p:tav>
                                      </p:tavLst>
                                    </p:anim>
                                    <p:anim calcmode="lin" valueType="num">
                                      <p:cBhvr>
                                        <p:cTn id="35" dur="1000" fill="hold"/>
                                        <p:tgtEl>
                                          <p:spTgt spid="261124">
                                            <p:txEl>
                                              <p:pRg st="3" end="3"/>
                                            </p:txEl>
                                          </p:spTgt>
                                        </p:tgtEl>
                                        <p:attrNameLst>
                                          <p:attrName>ppt_h</p:attrName>
                                        </p:attrNameLst>
                                      </p:cBhvr>
                                      <p:tavLst>
                                        <p:tav tm="0">
                                          <p:val>
                                            <p:fltVal val="0"/>
                                          </p:val>
                                        </p:tav>
                                        <p:tav tm="100000">
                                          <p:val>
                                            <p:strVal val="#ppt_h"/>
                                          </p:val>
                                        </p:tav>
                                      </p:tavLst>
                                    </p:anim>
                                    <p:anim calcmode="lin" valueType="num">
                                      <p:cBhvr>
                                        <p:cTn id="36" dur="1000" fill="hold"/>
                                        <p:tgtEl>
                                          <p:spTgt spid="261124">
                                            <p:txEl>
                                              <p:pRg st="3" end="3"/>
                                            </p:txEl>
                                          </p:spTgt>
                                        </p:tgtEl>
                                        <p:attrNameLst>
                                          <p:attrName>style.rotation</p:attrName>
                                        </p:attrNameLst>
                                      </p:cBhvr>
                                      <p:tavLst>
                                        <p:tav tm="0">
                                          <p:val>
                                            <p:fltVal val="90"/>
                                          </p:val>
                                        </p:tav>
                                        <p:tav tm="100000">
                                          <p:val>
                                            <p:fltVal val="0"/>
                                          </p:val>
                                        </p:tav>
                                      </p:tavLst>
                                    </p:anim>
                                    <p:animEffect transition="in" filter="fade">
                                      <p:cBhvr>
                                        <p:cTn id="37" dur="1000"/>
                                        <p:tgtEl>
                                          <p:spTgt spid="26112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122" grpId="0"/>
      <p:bldP spid="261124"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normAutofit fontScale="90000"/>
          </a:bodyPr>
          <a:lstStyle/>
          <a:p>
            <a:pPr eaLnBrk="1" hangingPunct="1"/>
            <a:r>
              <a:rPr lang="en-US" altLang="en-US" smtClean="0"/>
              <a:t>The Shot Heard ‘Round the World</a:t>
            </a:r>
          </a:p>
        </p:txBody>
      </p:sp>
      <p:sp>
        <p:nvSpPr>
          <p:cNvPr id="37891" name="Content Placeholder 2"/>
          <p:cNvSpPr>
            <a:spLocks noGrp="1"/>
          </p:cNvSpPr>
          <p:nvPr>
            <p:ph sz="half" idx="1"/>
          </p:nvPr>
        </p:nvSpPr>
        <p:spPr/>
        <p:txBody>
          <a:bodyPr/>
          <a:lstStyle/>
          <a:p>
            <a:pPr eaLnBrk="1" hangingPunct="1"/>
            <a:endParaRPr lang="en-US" altLang="en-US" smtClean="0"/>
          </a:p>
        </p:txBody>
      </p:sp>
      <p:sp>
        <p:nvSpPr>
          <p:cNvPr id="37892" name="Content Placeholder 3"/>
          <p:cNvSpPr>
            <a:spLocks noGrp="1"/>
          </p:cNvSpPr>
          <p:nvPr>
            <p:ph sz="half" idx="2"/>
          </p:nvPr>
        </p:nvSpPr>
        <p:spPr/>
        <p:txBody>
          <a:bodyPr/>
          <a:lstStyle/>
          <a:p>
            <a:pPr eaLnBrk="1" hangingPunct="1"/>
            <a:endParaRPr lang="en-US" altLang="en-US" smtClean="0"/>
          </a:p>
        </p:txBody>
      </p:sp>
      <p:pic>
        <p:nvPicPr>
          <p:cNvPr id="37893" name="Picture 5" descr="Concord_Brid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752600"/>
            <a:ext cx="79248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95397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p:cNvSpPr>
            <a:spLocks noGrp="1" noRot="1" noChangeArrowheads="1"/>
          </p:cNvSpPr>
          <p:nvPr>
            <p:ph type="title"/>
          </p:nvPr>
        </p:nvSpPr>
        <p:spPr>
          <a:xfrm>
            <a:off x="0" y="0"/>
            <a:ext cx="8229600" cy="1143000"/>
          </a:xfrm>
        </p:spPr>
        <p:txBody>
          <a:bodyPr/>
          <a:lstStyle/>
          <a:p>
            <a:r>
              <a:rPr lang="en-US" altLang="en-US" dirty="0"/>
              <a:t>Lexington and Concord</a:t>
            </a:r>
          </a:p>
        </p:txBody>
      </p:sp>
      <p:sp>
        <p:nvSpPr>
          <p:cNvPr id="295939" name="Rectangle 3"/>
          <p:cNvSpPr>
            <a:spLocks noGrp="1" noChangeArrowheads="1"/>
          </p:cNvSpPr>
          <p:nvPr>
            <p:ph type="body" sz="half" idx="1"/>
          </p:nvPr>
        </p:nvSpPr>
        <p:spPr>
          <a:xfrm>
            <a:off x="0" y="985345"/>
            <a:ext cx="4495800" cy="2743200"/>
          </a:xfrm>
        </p:spPr>
        <p:txBody>
          <a:bodyPr/>
          <a:lstStyle/>
          <a:p>
            <a:r>
              <a:rPr lang="en-US" altLang="en-US" dirty="0"/>
              <a:t>April 19, 1775 </a:t>
            </a:r>
          </a:p>
          <a:p>
            <a:r>
              <a:rPr lang="en-US" altLang="en-US" dirty="0"/>
              <a:t>Lexington</a:t>
            </a:r>
          </a:p>
          <a:p>
            <a:pPr lvl="1"/>
            <a:r>
              <a:rPr lang="en-US" altLang="en-US" dirty="0"/>
              <a:t>77 Minutemen</a:t>
            </a:r>
          </a:p>
          <a:p>
            <a:pPr lvl="1"/>
            <a:r>
              <a:rPr lang="en-US" altLang="en-US" dirty="0"/>
              <a:t>“The shot heard </a:t>
            </a:r>
            <a:r>
              <a:rPr lang="en-US" altLang="en-US" dirty="0" smtClean="0"/>
              <a:t>round </a:t>
            </a:r>
            <a:r>
              <a:rPr lang="en-US" altLang="en-US" dirty="0"/>
              <a:t>the world”</a:t>
            </a:r>
          </a:p>
          <a:p>
            <a:pPr lvl="1"/>
            <a:r>
              <a:rPr lang="en-US" altLang="en-US" dirty="0"/>
              <a:t>8 killed, 10 wounded</a:t>
            </a:r>
          </a:p>
        </p:txBody>
      </p:sp>
      <p:sp>
        <p:nvSpPr>
          <p:cNvPr id="295940" name="Rectangle 4"/>
          <p:cNvSpPr>
            <a:spLocks noGrp="1" noChangeArrowheads="1"/>
          </p:cNvSpPr>
          <p:nvPr>
            <p:ph type="body" sz="half" idx="2"/>
          </p:nvPr>
        </p:nvSpPr>
        <p:spPr>
          <a:xfrm>
            <a:off x="3886200" y="2819400"/>
            <a:ext cx="5257800" cy="4038600"/>
          </a:xfrm>
        </p:spPr>
        <p:txBody>
          <a:bodyPr/>
          <a:lstStyle/>
          <a:p>
            <a:r>
              <a:rPr lang="en-US" altLang="en-US" dirty="0"/>
              <a:t>Concord</a:t>
            </a:r>
          </a:p>
          <a:p>
            <a:pPr lvl="1"/>
            <a:r>
              <a:rPr lang="en-US" altLang="en-US" dirty="0" smtClean="0"/>
              <a:t>North </a:t>
            </a:r>
            <a:r>
              <a:rPr lang="en-US" altLang="en-US" dirty="0"/>
              <a:t>Bridge – 400 Minutemen</a:t>
            </a:r>
          </a:p>
          <a:p>
            <a:pPr lvl="1"/>
            <a:r>
              <a:rPr lang="en-US" altLang="en-US" dirty="0"/>
              <a:t>Bloody retreat</a:t>
            </a:r>
          </a:p>
          <a:p>
            <a:pPr lvl="1"/>
            <a:r>
              <a:rPr lang="en-US" altLang="en-US" dirty="0"/>
              <a:t>British: 99 dead, 174 wounded</a:t>
            </a:r>
          </a:p>
          <a:p>
            <a:pPr lvl="1"/>
            <a:r>
              <a:rPr lang="en-US" altLang="en-US" dirty="0"/>
              <a:t>Colonists: 49 dead, 46 wounded</a:t>
            </a:r>
          </a:p>
          <a:p>
            <a:r>
              <a:rPr lang="en-US" altLang="en-US" dirty="0"/>
              <a:t>May 1775 – Militia surround Boston</a:t>
            </a:r>
          </a:p>
        </p:txBody>
      </p:sp>
      <p:pic>
        <p:nvPicPr>
          <p:cNvPr id="295941" name="Picture 5" descr="leco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733800"/>
            <a:ext cx="3581400" cy="2687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29114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295939">
                                            <p:txEl>
                                              <p:pRg st="0" end="0"/>
                                            </p:txEl>
                                          </p:spTgt>
                                        </p:tgtEl>
                                        <p:attrNameLst>
                                          <p:attrName>style.visibility</p:attrName>
                                        </p:attrNameLst>
                                      </p:cBhvr>
                                      <p:to>
                                        <p:strVal val="visible"/>
                                      </p:to>
                                    </p:set>
                                    <p:anim calcmode="lin" valueType="num">
                                      <p:cBhvr>
                                        <p:cTn id="7" dur="500" fill="hold"/>
                                        <p:tgtEl>
                                          <p:spTgt spid="29593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95939">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295939">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295939">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295939">
                                            <p:txEl>
                                              <p:pRg st="1" end="1"/>
                                            </p:txEl>
                                          </p:spTgt>
                                        </p:tgtEl>
                                        <p:attrNameLst>
                                          <p:attrName>style.visibility</p:attrName>
                                        </p:attrNameLst>
                                      </p:cBhvr>
                                      <p:to>
                                        <p:strVal val="visible"/>
                                      </p:to>
                                    </p:set>
                                    <p:anim calcmode="lin" valueType="num">
                                      <p:cBhvr>
                                        <p:cTn id="15" dur="500" fill="hold"/>
                                        <p:tgtEl>
                                          <p:spTgt spid="295939">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295939">
                                            <p:txEl>
                                              <p:pRg st="1" end="1"/>
                                            </p:txEl>
                                          </p:spTgt>
                                        </p:tgtEl>
                                        <p:attrNameLst>
                                          <p:attrName>ppt_h</p:attrName>
                                        </p:attrNameLst>
                                      </p:cBhvr>
                                      <p:tavLst>
                                        <p:tav tm="0">
                                          <p:val>
                                            <p:fltVal val="0"/>
                                          </p:val>
                                        </p:tav>
                                        <p:tav tm="100000">
                                          <p:val>
                                            <p:strVal val="#ppt_h"/>
                                          </p:val>
                                        </p:tav>
                                      </p:tavLst>
                                    </p:anim>
                                    <p:anim calcmode="lin" valueType="num">
                                      <p:cBhvr>
                                        <p:cTn id="17" dur="500" fill="hold"/>
                                        <p:tgtEl>
                                          <p:spTgt spid="295939">
                                            <p:txEl>
                                              <p:pRg st="1" end="1"/>
                                            </p:txEl>
                                          </p:spTgt>
                                        </p:tgtEl>
                                        <p:attrNameLst>
                                          <p:attrName>style.rotation</p:attrName>
                                        </p:attrNameLst>
                                      </p:cBhvr>
                                      <p:tavLst>
                                        <p:tav tm="0">
                                          <p:val>
                                            <p:fltVal val="360"/>
                                          </p:val>
                                        </p:tav>
                                        <p:tav tm="100000">
                                          <p:val>
                                            <p:fltVal val="0"/>
                                          </p:val>
                                        </p:tav>
                                      </p:tavLst>
                                    </p:anim>
                                    <p:animEffect transition="in" filter="fade">
                                      <p:cBhvr>
                                        <p:cTn id="18" dur="500"/>
                                        <p:tgtEl>
                                          <p:spTgt spid="295939">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9" presetClass="entr" presetSubtype="0" decel="100000" fill="hold" grpId="0" nodeType="clickEffect">
                                  <p:stCondLst>
                                    <p:cond delay="0"/>
                                  </p:stCondLst>
                                  <p:childTnLst>
                                    <p:set>
                                      <p:cBhvr>
                                        <p:cTn id="22" dur="1" fill="hold">
                                          <p:stCondLst>
                                            <p:cond delay="0"/>
                                          </p:stCondLst>
                                        </p:cTn>
                                        <p:tgtEl>
                                          <p:spTgt spid="295939">
                                            <p:txEl>
                                              <p:pRg st="2" end="2"/>
                                            </p:txEl>
                                          </p:spTgt>
                                        </p:tgtEl>
                                        <p:attrNameLst>
                                          <p:attrName>style.visibility</p:attrName>
                                        </p:attrNameLst>
                                      </p:cBhvr>
                                      <p:to>
                                        <p:strVal val="visible"/>
                                      </p:to>
                                    </p:set>
                                    <p:anim calcmode="lin" valueType="num">
                                      <p:cBhvr>
                                        <p:cTn id="23" dur="500" fill="hold"/>
                                        <p:tgtEl>
                                          <p:spTgt spid="295939">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295939">
                                            <p:txEl>
                                              <p:pRg st="2" end="2"/>
                                            </p:txEl>
                                          </p:spTgt>
                                        </p:tgtEl>
                                        <p:attrNameLst>
                                          <p:attrName>ppt_h</p:attrName>
                                        </p:attrNameLst>
                                      </p:cBhvr>
                                      <p:tavLst>
                                        <p:tav tm="0">
                                          <p:val>
                                            <p:fltVal val="0"/>
                                          </p:val>
                                        </p:tav>
                                        <p:tav tm="100000">
                                          <p:val>
                                            <p:strVal val="#ppt_h"/>
                                          </p:val>
                                        </p:tav>
                                      </p:tavLst>
                                    </p:anim>
                                    <p:anim calcmode="lin" valueType="num">
                                      <p:cBhvr>
                                        <p:cTn id="25" dur="500" fill="hold"/>
                                        <p:tgtEl>
                                          <p:spTgt spid="295939">
                                            <p:txEl>
                                              <p:pRg st="2" end="2"/>
                                            </p:txEl>
                                          </p:spTgt>
                                        </p:tgtEl>
                                        <p:attrNameLst>
                                          <p:attrName>style.rotation</p:attrName>
                                        </p:attrNameLst>
                                      </p:cBhvr>
                                      <p:tavLst>
                                        <p:tav tm="0">
                                          <p:val>
                                            <p:fltVal val="360"/>
                                          </p:val>
                                        </p:tav>
                                        <p:tav tm="100000">
                                          <p:val>
                                            <p:fltVal val="0"/>
                                          </p:val>
                                        </p:tav>
                                      </p:tavLst>
                                    </p:anim>
                                    <p:animEffect transition="in" filter="fade">
                                      <p:cBhvr>
                                        <p:cTn id="26" dur="500"/>
                                        <p:tgtEl>
                                          <p:spTgt spid="295939">
                                            <p:txEl>
                                              <p:pRg st="2" end="2"/>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49" presetClass="entr" presetSubtype="0" decel="100000" fill="hold" grpId="0" nodeType="clickEffect">
                                  <p:stCondLst>
                                    <p:cond delay="0"/>
                                  </p:stCondLst>
                                  <p:childTnLst>
                                    <p:set>
                                      <p:cBhvr>
                                        <p:cTn id="30" dur="1" fill="hold">
                                          <p:stCondLst>
                                            <p:cond delay="0"/>
                                          </p:stCondLst>
                                        </p:cTn>
                                        <p:tgtEl>
                                          <p:spTgt spid="295939">
                                            <p:txEl>
                                              <p:pRg st="3" end="3"/>
                                            </p:txEl>
                                          </p:spTgt>
                                        </p:tgtEl>
                                        <p:attrNameLst>
                                          <p:attrName>style.visibility</p:attrName>
                                        </p:attrNameLst>
                                      </p:cBhvr>
                                      <p:to>
                                        <p:strVal val="visible"/>
                                      </p:to>
                                    </p:set>
                                    <p:anim calcmode="lin" valueType="num">
                                      <p:cBhvr>
                                        <p:cTn id="31" dur="500" fill="hold"/>
                                        <p:tgtEl>
                                          <p:spTgt spid="295939">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295939">
                                            <p:txEl>
                                              <p:pRg st="3" end="3"/>
                                            </p:txEl>
                                          </p:spTgt>
                                        </p:tgtEl>
                                        <p:attrNameLst>
                                          <p:attrName>ppt_h</p:attrName>
                                        </p:attrNameLst>
                                      </p:cBhvr>
                                      <p:tavLst>
                                        <p:tav tm="0">
                                          <p:val>
                                            <p:fltVal val="0"/>
                                          </p:val>
                                        </p:tav>
                                        <p:tav tm="100000">
                                          <p:val>
                                            <p:strVal val="#ppt_h"/>
                                          </p:val>
                                        </p:tav>
                                      </p:tavLst>
                                    </p:anim>
                                    <p:anim calcmode="lin" valueType="num">
                                      <p:cBhvr>
                                        <p:cTn id="33" dur="500" fill="hold"/>
                                        <p:tgtEl>
                                          <p:spTgt spid="295939">
                                            <p:txEl>
                                              <p:pRg st="3" end="3"/>
                                            </p:txEl>
                                          </p:spTgt>
                                        </p:tgtEl>
                                        <p:attrNameLst>
                                          <p:attrName>style.rotation</p:attrName>
                                        </p:attrNameLst>
                                      </p:cBhvr>
                                      <p:tavLst>
                                        <p:tav tm="0">
                                          <p:val>
                                            <p:fltVal val="360"/>
                                          </p:val>
                                        </p:tav>
                                        <p:tav tm="100000">
                                          <p:val>
                                            <p:fltVal val="0"/>
                                          </p:val>
                                        </p:tav>
                                      </p:tavLst>
                                    </p:anim>
                                    <p:animEffect transition="in" filter="fade">
                                      <p:cBhvr>
                                        <p:cTn id="34" dur="500"/>
                                        <p:tgtEl>
                                          <p:spTgt spid="295939">
                                            <p:txEl>
                                              <p:pRg st="3" end="3"/>
                                            </p:txEl>
                                          </p:spTgt>
                                        </p:tgtEl>
                                      </p:cBhvr>
                                    </p:animEffect>
                                  </p:childTnLst>
                                </p:cTn>
                              </p:par>
                              <p:par>
                                <p:cTn id="35" presetID="2" presetClass="entr" presetSubtype="12" fill="hold" nodeType="withEffect">
                                  <p:stCondLst>
                                    <p:cond delay="0"/>
                                  </p:stCondLst>
                                  <p:childTnLst>
                                    <p:set>
                                      <p:cBhvr>
                                        <p:cTn id="36" dur="1" fill="hold">
                                          <p:stCondLst>
                                            <p:cond delay="0"/>
                                          </p:stCondLst>
                                        </p:cTn>
                                        <p:tgtEl>
                                          <p:spTgt spid="295941"/>
                                        </p:tgtEl>
                                        <p:attrNameLst>
                                          <p:attrName>style.visibility</p:attrName>
                                        </p:attrNameLst>
                                      </p:cBhvr>
                                      <p:to>
                                        <p:strVal val="visible"/>
                                      </p:to>
                                    </p:set>
                                    <p:anim calcmode="lin" valueType="num">
                                      <p:cBhvr additive="base">
                                        <p:cTn id="37" dur="500" fill="hold"/>
                                        <p:tgtEl>
                                          <p:spTgt spid="295941"/>
                                        </p:tgtEl>
                                        <p:attrNameLst>
                                          <p:attrName>ppt_x</p:attrName>
                                        </p:attrNameLst>
                                      </p:cBhvr>
                                      <p:tavLst>
                                        <p:tav tm="0">
                                          <p:val>
                                            <p:strVal val="0-#ppt_w/2"/>
                                          </p:val>
                                        </p:tav>
                                        <p:tav tm="100000">
                                          <p:val>
                                            <p:strVal val="#ppt_x"/>
                                          </p:val>
                                        </p:tav>
                                      </p:tavLst>
                                    </p:anim>
                                    <p:anim calcmode="lin" valueType="num">
                                      <p:cBhvr additive="base">
                                        <p:cTn id="38" dur="500" fill="hold"/>
                                        <p:tgtEl>
                                          <p:spTgt spid="295941"/>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49" presetClass="entr" presetSubtype="0" decel="100000" fill="hold" grpId="0" nodeType="clickEffect">
                                  <p:stCondLst>
                                    <p:cond delay="0"/>
                                  </p:stCondLst>
                                  <p:childTnLst>
                                    <p:set>
                                      <p:cBhvr>
                                        <p:cTn id="42" dur="1" fill="hold">
                                          <p:stCondLst>
                                            <p:cond delay="0"/>
                                          </p:stCondLst>
                                        </p:cTn>
                                        <p:tgtEl>
                                          <p:spTgt spid="295939">
                                            <p:txEl>
                                              <p:pRg st="4" end="4"/>
                                            </p:txEl>
                                          </p:spTgt>
                                        </p:tgtEl>
                                        <p:attrNameLst>
                                          <p:attrName>style.visibility</p:attrName>
                                        </p:attrNameLst>
                                      </p:cBhvr>
                                      <p:to>
                                        <p:strVal val="visible"/>
                                      </p:to>
                                    </p:set>
                                    <p:anim calcmode="lin" valueType="num">
                                      <p:cBhvr>
                                        <p:cTn id="43" dur="500" fill="hold"/>
                                        <p:tgtEl>
                                          <p:spTgt spid="295939">
                                            <p:txEl>
                                              <p:pRg st="4" end="4"/>
                                            </p:txEl>
                                          </p:spTgt>
                                        </p:tgtEl>
                                        <p:attrNameLst>
                                          <p:attrName>ppt_w</p:attrName>
                                        </p:attrNameLst>
                                      </p:cBhvr>
                                      <p:tavLst>
                                        <p:tav tm="0">
                                          <p:val>
                                            <p:fltVal val="0"/>
                                          </p:val>
                                        </p:tav>
                                        <p:tav tm="100000">
                                          <p:val>
                                            <p:strVal val="#ppt_w"/>
                                          </p:val>
                                        </p:tav>
                                      </p:tavLst>
                                    </p:anim>
                                    <p:anim calcmode="lin" valueType="num">
                                      <p:cBhvr>
                                        <p:cTn id="44" dur="500" fill="hold"/>
                                        <p:tgtEl>
                                          <p:spTgt spid="295939">
                                            <p:txEl>
                                              <p:pRg st="4" end="4"/>
                                            </p:txEl>
                                          </p:spTgt>
                                        </p:tgtEl>
                                        <p:attrNameLst>
                                          <p:attrName>ppt_h</p:attrName>
                                        </p:attrNameLst>
                                      </p:cBhvr>
                                      <p:tavLst>
                                        <p:tav tm="0">
                                          <p:val>
                                            <p:fltVal val="0"/>
                                          </p:val>
                                        </p:tav>
                                        <p:tav tm="100000">
                                          <p:val>
                                            <p:strVal val="#ppt_h"/>
                                          </p:val>
                                        </p:tav>
                                      </p:tavLst>
                                    </p:anim>
                                    <p:anim calcmode="lin" valueType="num">
                                      <p:cBhvr>
                                        <p:cTn id="45" dur="500" fill="hold"/>
                                        <p:tgtEl>
                                          <p:spTgt spid="295939">
                                            <p:txEl>
                                              <p:pRg st="4" end="4"/>
                                            </p:txEl>
                                          </p:spTgt>
                                        </p:tgtEl>
                                        <p:attrNameLst>
                                          <p:attrName>style.rotation</p:attrName>
                                        </p:attrNameLst>
                                      </p:cBhvr>
                                      <p:tavLst>
                                        <p:tav tm="0">
                                          <p:val>
                                            <p:fltVal val="360"/>
                                          </p:val>
                                        </p:tav>
                                        <p:tav tm="100000">
                                          <p:val>
                                            <p:fltVal val="0"/>
                                          </p:val>
                                        </p:tav>
                                      </p:tavLst>
                                    </p:anim>
                                    <p:animEffect transition="in" filter="fade">
                                      <p:cBhvr>
                                        <p:cTn id="46" dur="500"/>
                                        <p:tgtEl>
                                          <p:spTgt spid="295939">
                                            <p:txEl>
                                              <p:pRg st="4" end="4"/>
                                            </p:txEl>
                                          </p:spTgt>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49" presetClass="entr" presetSubtype="0" decel="100000" fill="hold" grpId="0" nodeType="clickEffect">
                                  <p:stCondLst>
                                    <p:cond delay="0"/>
                                  </p:stCondLst>
                                  <p:childTnLst>
                                    <p:set>
                                      <p:cBhvr>
                                        <p:cTn id="50" dur="1" fill="hold">
                                          <p:stCondLst>
                                            <p:cond delay="0"/>
                                          </p:stCondLst>
                                        </p:cTn>
                                        <p:tgtEl>
                                          <p:spTgt spid="295940">
                                            <p:txEl>
                                              <p:pRg st="0" end="0"/>
                                            </p:txEl>
                                          </p:spTgt>
                                        </p:tgtEl>
                                        <p:attrNameLst>
                                          <p:attrName>style.visibility</p:attrName>
                                        </p:attrNameLst>
                                      </p:cBhvr>
                                      <p:to>
                                        <p:strVal val="visible"/>
                                      </p:to>
                                    </p:set>
                                    <p:anim calcmode="lin" valueType="num">
                                      <p:cBhvr>
                                        <p:cTn id="51" dur="500" fill="hold"/>
                                        <p:tgtEl>
                                          <p:spTgt spid="295940">
                                            <p:txEl>
                                              <p:pRg st="0" end="0"/>
                                            </p:txEl>
                                          </p:spTgt>
                                        </p:tgtEl>
                                        <p:attrNameLst>
                                          <p:attrName>ppt_w</p:attrName>
                                        </p:attrNameLst>
                                      </p:cBhvr>
                                      <p:tavLst>
                                        <p:tav tm="0">
                                          <p:val>
                                            <p:fltVal val="0"/>
                                          </p:val>
                                        </p:tav>
                                        <p:tav tm="100000">
                                          <p:val>
                                            <p:strVal val="#ppt_w"/>
                                          </p:val>
                                        </p:tav>
                                      </p:tavLst>
                                    </p:anim>
                                    <p:anim calcmode="lin" valueType="num">
                                      <p:cBhvr>
                                        <p:cTn id="52" dur="500" fill="hold"/>
                                        <p:tgtEl>
                                          <p:spTgt spid="295940">
                                            <p:txEl>
                                              <p:pRg st="0" end="0"/>
                                            </p:txEl>
                                          </p:spTgt>
                                        </p:tgtEl>
                                        <p:attrNameLst>
                                          <p:attrName>ppt_h</p:attrName>
                                        </p:attrNameLst>
                                      </p:cBhvr>
                                      <p:tavLst>
                                        <p:tav tm="0">
                                          <p:val>
                                            <p:fltVal val="0"/>
                                          </p:val>
                                        </p:tav>
                                        <p:tav tm="100000">
                                          <p:val>
                                            <p:strVal val="#ppt_h"/>
                                          </p:val>
                                        </p:tav>
                                      </p:tavLst>
                                    </p:anim>
                                    <p:anim calcmode="lin" valueType="num">
                                      <p:cBhvr>
                                        <p:cTn id="53" dur="500" fill="hold"/>
                                        <p:tgtEl>
                                          <p:spTgt spid="295940">
                                            <p:txEl>
                                              <p:pRg st="0" end="0"/>
                                            </p:txEl>
                                          </p:spTgt>
                                        </p:tgtEl>
                                        <p:attrNameLst>
                                          <p:attrName>style.rotation</p:attrName>
                                        </p:attrNameLst>
                                      </p:cBhvr>
                                      <p:tavLst>
                                        <p:tav tm="0">
                                          <p:val>
                                            <p:fltVal val="360"/>
                                          </p:val>
                                        </p:tav>
                                        <p:tav tm="100000">
                                          <p:val>
                                            <p:fltVal val="0"/>
                                          </p:val>
                                        </p:tav>
                                      </p:tavLst>
                                    </p:anim>
                                    <p:animEffect transition="in" filter="fade">
                                      <p:cBhvr>
                                        <p:cTn id="54" dur="500"/>
                                        <p:tgtEl>
                                          <p:spTgt spid="295940">
                                            <p:txEl>
                                              <p:pRg st="0" end="0"/>
                                            </p:txEl>
                                          </p:spTgt>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49" presetClass="entr" presetSubtype="0" decel="100000" fill="hold" grpId="0" nodeType="clickEffect">
                                  <p:stCondLst>
                                    <p:cond delay="0"/>
                                  </p:stCondLst>
                                  <p:childTnLst>
                                    <p:set>
                                      <p:cBhvr>
                                        <p:cTn id="58" dur="1" fill="hold">
                                          <p:stCondLst>
                                            <p:cond delay="0"/>
                                          </p:stCondLst>
                                        </p:cTn>
                                        <p:tgtEl>
                                          <p:spTgt spid="295940">
                                            <p:txEl>
                                              <p:pRg st="1" end="1"/>
                                            </p:txEl>
                                          </p:spTgt>
                                        </p:tgtEl>
                                        <p:attrNameLst>
                                          <p:attrName>style.visibility</p:attrName>
                                        </p:attrNameLst>
                                      </p:cBhvr>
                                      <p:to>
                                        <p:strVal val="visible"/>
                                      </p:to>
                                    </p:set>
                                    <p:anim calcmode="lin" valueType="num">
                                      <p:cBhvr>
                                        <p:cTn id="59" dur="500" fill="hold"/>
                                        <p:tgtEl>
                                          <p:spTgt spid="295940">
                                            <p:txEl>
                                              <p:pRg st="1" end="1"/>
                                            </p:txEl>
                                          </p:spTgt>
                                        </p:tgtEl>
                                        <p:attrNameLst>
                                          <p:attrName>ppt_w</p:attrName>
                                        </p:attrNameLst>
                                      </p:cBhvr>
                                      <p:tavLst>
                                        <p:tav tm="0">
                                          <p:val>
                                            <p:fltVal val="0"/>
                                          </p:val>
                                        </p:tav>
                                        <p:tav tm="100000">
                                          <p:val>
                                            <p:strVal val="#ppt_w"/>
                                          </p:val>
                                        </p:tav>
                                      </p:tavLst>
                                    </p:anim>
                                    <p:anim calcmode="lin" valueType="num">
                                      <p:cBhvr>
                                        <p:cTn id="60" dur="500" fill="hold"/>
                                        <p:tgtEl>
                                          <p:spTgt spid="295940">
                                            <p:txEl>
                                              <p:pRg st="1" end="1"/>
                                            </p:txEl>
                                          </p:spTgt>
                                        </p:tgtEl>
                                        <p:attrNameLst>
                                          <p:attrName>ppt_h</p:attrName>
                                        </p:attrNameLst>
                                      </p:cBhvr>
                                      <p:tavLst>
                                        <p:tav tm="0">
                                          <p:val>
                                            <p:fltVal val="0"/>
                                          </p:val>
                                        </p:tav>
                                        <p:tav tm="100000">
                                          <p:val>
                                            <p:strVal val="#ppt_h"/>
                                          </p:val>
                                        </p:tav>
                                      </p:tavLst>
                                    </p:anim>
                                    <p:anim calcmode="lin" valueType="num">
                                      <p:cBhvr>
                                        <p:cTn id="61" dur="500" fill="hold"/>
                                        <p:tgtEl>
                                          <p:spTgt spid="295940">
                                            <p:txEl>
                                              <p:pRg st="1" end="1"/>
                                            </p:txEl>
                                          </p:spTgt>
                                        </p:tgtEl>
                                        <p:attrNameLst>
                                          <p:attrName>style.rotation</p:attrName>
                                        </p:attrNameLst>
                                      </p:cBhvr>
                                      <p:tavLst>
                                        <p:tav tm="0">
                                          <p:val>
                                            <p:fltVal val="360"/>
                                          </p:val>
                                        </p:tav>
                                        <p:tav tm="100000">
                                          <p:val>
                                            <p:fltVal val="0"/>
                                          </p:val>
                                        </p:tav>
                                      </p:tavLst>
                                    </p:anim>
                                    <p:animEffect transition="in" filter="fade">
                                      <p:cBhvr>
                                        <p:cTn id="62" dur="500"/>
                                        <p:tgtEl>
                                          <p:spTgt spid="295940">
                                            <p:txEl>
                                              <p:pRg st="1" end="1"/>
                                            </p:txEl>
                                          </p:spTgt>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49" presetClass="entr" presetSubtype="0" decel="100000" fill="hold" grpId="0" nodeType="clickEffect">
                                  <p:stCondLst>
                                    <p:cond delay="0"/>
                                  </p:stCondLst>
                                  <p:childTnLst>
                                    <p:set>
                                      <p:cBhvr>
                                        <p:cTn id="66" dur="1" fill="hold">
                                          <p:stCondLst>
                                            <p:cond delay="0"/>
                                          </p:stCondLst>
                                        </p:cTn>
                                        <p:tgtEl>
                                          <p:spTgt spid="295940">
                                            <p:txEl>
                                              <p:pRg st="2" end="2"/>
                                            </p:txEl>
                                          </p:spTgt>
                                        </p:tgtEl>
                                        <p:attrNameLst>
                                          <p:attrName>style.visibility</p:attrName>
                                        </p:attrNameLst>
                                      </p:cBhvr>
                                      <p:to>
                                        <p:strVal val="visible"/>
                                      </p:to>
                                    </p:set>
                                    <p:anim calcmode="lin" valueType="num">
                                      <p:cBhvr>
                                        <p:cTn id="67" dur="500" fill="hold"/>
                                        <p:tgtEl>
                                          <p:spTgt spid="295940">
                                            <p:txEl>
                                              <p:pRg st="2" end="2"/>
                                            </p:txEl>
                                          </p:spTgt>
                                        </p:tgtEl>
                                        <p:attrNameLst>
                                          <p:attrName>ppt_w</p:attrName>
                                        </p:attrNameLst>
                                      </p:cBhvr>
                                      <p:tavLst>
                                        <p:tav tm="0">
                                          <p:val>
                                            <p:fltVal val="0"/>
                                          </p:val>
                                        </p:tav>
                                        <p:tav tm="100000">
                                          <p:val>
                                            <p:strVal val="#ppt_w"/>
                                          </p:val>
                                        </p:tav>
                                      </p:tavLst>
                                    </p:anim>
                                    <p:anim calcmode="lin" valueType="num">
                                      <p:cBhvr>
                                        <p:cTn id="68" dur="500" fill="hold"/>
                                        <p:tgtEl>
                                          <p:spTgt spid="295940">
                                            <p:txEl>
                                              <p:pRg st="2" end="2"/>
                                            </p:txEl>
                                          </p:spTgt>
                                        </p:tgtEl>
                                        <p:attrNameLst>
                                          <p:attrName>ppt_h</p:attrName>
                                        </p:attrNameLst>
                                      </p:cBhvr>
                                      <p:tavLst>
                                        <p:tav tm="0">
                                          <p:val>
                                            <p:fltVal val="0"/>
                                          </p:val>
                                        </p:tav>
                                        <p:tav tm="100000">
                                          <p:val>
                                            <p:strVal val="#ppt_h"/>
                                          </p:val>
                                        </p:tav>
                                      </p:tavLst>
                                    </p:anim>
                                    <p:anim calcmode="lin" valueType="num">
                                      <p:cBhvr>
                                        <p:cTn id="69" dur="500" fill="hold"/>
                                        <p:tgtEl>
                                          <p:spTgt spid="295940">
                                            <p:txEl>
                                              <p:pRg st="2" end="2"/>
                                            </p:txEl>
                                          </p:spTgt>
                                        </p:tgtEl>
                                        <p:attrNameLst>
                                          <p:attrName>style.rotation</p:attrName>
                                        </p:attrNameLst>
                                      </p:cBhvr>
                                      <p:tavLst>
                                        <p:tav tm="0">
                                          <p:val>
                                            <p:fltVal val="360"/>
                                          </p:val>
                                        </p:tav>
                                        <p:tav tm="100000">
                                          <p:val>
                                            <p:fltVal val="0"/>
                                          </p:val>
                                        </p:tav>
                                      </p:tavLst>
                                    </p:anim>
                                    <p:animEffect transition="in" filter="fade">
                                      <p:cBhvr>
                                        <p:cTn id="70" dur="500"/>
                                        <p:tgtEl>
                                          <p:spTgt spid="295940">
                                            <p:txEl>
                                              <p:pRg st="2" end="2"/>
                                            </p:txEl>
                                          </p:spTgt>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49" presetClass="entr" presetSubtype="0" decel="100000" fill="hold" grpId="0" nodeType="clickEffect">
                                  <p:stCondLst>
                                    <p:cond delay="0"/>
                                  </p:stCondLst>
                                  <p:childTnLst>
                                    <p:set>
                                      <p:cBhvr>
                                        <p:cTn id="74" dur="1" fill="hold">
                                          <p:stCondLst>
                                            <p:cond delay="0"/>
                                          </p:stCondLst>
                                        </p:cTn>
                                        <p:tgtEl>
                                          <p:spTgt spid="295940">
                                            <p:txEl>
                                              <p:pRg st="3" end="3"/>
                                            </p:txEl>
                                          </p:spTgt>
                                        </p:tgtEl>
                                        <p:attrNameLst>
                                          <p:attrName>style.visibility</p:attrName>
                                        </p:attrNameLst>
                                      </p:cBhvr>
                                      <p:to>
                                        <p:strVal val="visible"/>
                                      </p:to>
                                    </p:set>
                                    <p:anim calcmode="lin" valueType="num">
                                      <p:cBhvr>
                                        <p:cTn id="75" dur="500" fill="hold"/>
                                        <p:tgtEl>
                                          <p:spTgt spid="295940">
                                            <p:txEl>
                                              <p:pRg st="3" end="3"/>
                                            </p:txEl>
                                          </p:spTgt>
                                        </p:tgtEl>
                                        <p:attrNameLst>
                                          <p:attrName>ppt_w</p:attrName>
                                        </p:attrNameLst>
                                      </p:cBhvr>
                                      <p:tavLst>
                                        <p:tav tm="0">
                                          <p:val>
                                            <p:fltVal val="0"/>
                                          </p:val>
                                        </p:tav>
                                        <p:tav tm="100000">
                                          <p:val>
                                            <p:strVal val="#ppt_w"/>
                                          </p:val>
                                        </p:tav>
                                      </p:tavLst>
                                    </p:anim>
                                    <p:anim calcmode="lin" valueType="num">
                                      <p:cBhvr>
                                        <p:cTn id="76" dur="500" fill="hold"/>
                                        <p:tgtEl>
                                          <p:spTgt spid="295940">
                                            <p:txEl>
                                              <p:pRg st="3" end="3"/>
                                            </p:txEl>
                                          </p:spTgt>
                                        </p:tgtEl>
                                        <p:attrNameLst>
                                          <p:attrName>ppt_h</p:attrName>
                                        </p:attrNameLst>
                                      </p:cBhvr>
                                      <p:tavLst>
                                        <p:tav tm="0">
                                          <p:val>
                                            <p:fltVal val="0"/>
                                          </p:val>
                                        </p:tav>
                                        <p:tav tm="100000">
                                          <p:val>
                                            <p:strVal val="#ppt_h"/>
                                          </p:val>
                                        </p:tav>
                                      </p:tavLst>
                                    </p:anim>
                                    <p:anim calcmode="lin" valueType="num">
                                      <p:cBhvr>
                                        <p:cTn id="77" dur="500" fill="hold"/>
                                        <p:tgtEl>
                                          <p:spTgt spid="295940">
                                            <p:txEl>
                                              <p:pRg st="3" end="3"/>
                                            </p:txEl>
                                          </p:spTgt>
                                        </p:tgtEl>
                                        <p:attrNameLst>
                                          <p:attrName>style.rotation</p:attrName>
                                        </p:attrNameLst>
                                      </p:cBhvr>
                                      <p:tavLst>
                                        <p:tav tm="0">
                                          <p:val>
                                            <p:fltVal val="360"/>
                                          </p:val>
                                        </p:tav>
                                        <p:tav tm="100000">
                                          <p:val>
                                            <p:fltVal val="0"/>
                                          </p:val>
                                        </p:tav>
                                      </p:tavLst>
                                    </p:anim>
                                    <p:animEffect transition="in" filter="fade">
                                      <p:cBhvr>
                                        <p:cTn id="78" dur="500"/>
                                        <p:tgtEl>
                                          <p:spTgt spid="295940">
                                            <p:txEl>
                                              <p:pRg st="3" end="3"/>
                                            </p:txEl>
                                          </p:spTgt>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49" presetClass="entr" presetSubtype="0" decel="100000" fill="hold" grpId="0" nodeType="clickEffect">
                                  <p:stCondLst>
                                    <p:cond delay="0"/>
                                  </p:stCondLst>
                                  <p:childTnLst>
                                    <p:set>
                                      <p:cBhvr>
                                        <p:cTn id="82" dur="1" fill="hold">
                                          <p:stCondLst>
                                            <p:cond delay="0"/>
                                          </p:stCondLst>
                                        </p:cTn>
                                        <p:tgtEl>
                                          <p:spTgt spid="295940">
                                            <p:txEl>
                                              <p:pRg st="4" end="4"/>
                                            </p:txEl>
                                          </p:spTgt>
                                        </p:tgtEl>
                                        <p:attrNameLst>
                                          <p:attrName>style.visibility</p:attrName>
                                        </p:attrNameLst>
                                      </p:cBhvr>
                                      <p:to>
                                        <p:strVal val="visible"/>
                                      </p:to>
                                    </p:set>
                                    <p:anim calcmode="lin" valueType="num">
                                      <p:cBhvr>
                                        <p:cTn id="83" dur="500" fill="hold"/>
                                        <p:tgtEl>
                                          <p:spTgt spid="295940">
                                            <p:txEl>
                                              <p:pRg st="4" end="4"/>
                                            </p:txEl>
                                          </p:spTgt>
                                        </p:tgtEl>
                                        <p:attrNameLst>
                                          <p:attrName>ppt_w</p:attrName>
                                        </p:attrNameLst>
                                      </p:cBhvr>
                                      <p:tavLst>
                                        <p:tav tm="0">
                                          <p:val>
                                            <p:fltVal val="0"/>
                                          </p:val>
                                        </p:tav>
                                        <p:tav tm="100000">
                                          <p:val>
                                            <p:strVal val="#ppt_w"/>
                                          </p:val>
                                        </p:tav>
                                      </p:tavLst>
                                    </p:anim>
                                    <p:anim calcmode="lin" valueType="num">
                                      <p:cBhvr>
                                        <p:cTn id="84" dur="500" fill="hold"/>
                                        <p:tgtEl>
                                          <p:spTgt spid="295940">
                                            <p:txEl>
                                              <p:pRg st="4" end="4"/>
                                            </p:txEl>
                                          </p:spTgt>
                                        </p:tgtEl>
                                        <p:attrNameLst>
                                          <p:attrName>ppt_h</p:attrName>
                                        </p:attrNameLst>
                                      </p:cBhvr>
                                      <p:tavLst>
                                        <p:tav tm="0">
                                          <p:val>
                                            <p:fltVal val="0"/>
                                          </p:val>
                                        </p:tav>
                                        <p:tav tm="100000">
                                          <p:val>
                                            <p:strVal val="#ppt_h"/>
                                          </p:val>
                                        </p:tav>
                                      </p:tavLst>
                                    </p:anim>
                                    <p:anim calcmode="lin" valueType="num">
                                      <p:cBhvr>
                                        <p:cTn id="85" dur="500" fill="hold"/>
                                        <p:tgtEl>
                                          <p:spTgt spid="295940">
                                            <p:txEl>
                                              <p:pRg st="4" end="4"/>
                                            </p:txEl>
                                          </p:spTgt>
                                        </p:tgtEl>
                                        <p:attrNameLst>
                                          <p:attrName>style.rotation</p:attrName>
                                        </p:attrNameLst>
                                      </p:cBhvr>
                                      <p:tavLst>
                                        <p:tav tm="0">
                                          <p:val>
                                            <p:fltVal val="360"/>
                                          </p:val>
                                        </p:tav>
                                        <p:tav tm="100000">
                                          <p:val>
                                            <p:fltVal val="0"/>
                                          </p:val>
                                        </p:tav>
                                      </p:tavLst>
                                    </p:anim>
                                    <p:animEffect transition="in" filter="fade">
                                      <p:cBhvr>
                                        <p:cTn id="86" dur="500"/>
                                        <p:tgtEl>
                                          <p:spTgt spid="295940">
                                            <p:txEl>
                                              <p:pRg st="4" end="4"/>
                                            </p:txEl>
                                          </p:spTgt>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49" presetClass="entr" presetSubtype="0" decel="100000" fill="hold" grpId="0" nodeType="clickEffect">
                                  <p:stCondLst>
                                    <p:cond delay="0"/>
                                  </p:stCondLst>
                                  <p:childTnLst>
                                    <p:set>
                                      <p:cBhvr>
                                        <p:cTn id="90" dur="1" fill="hold">
                                          <p:stCondLst>
                                            <p:cond delay="0"/>
                                          </p:stCondLst>
                                        </p:cTn>
                                        <p:tgtEl>
                                          <p:spTgt spid="295940">
                                            <p:txEl>
                                              <p:pRg st="5" end="5"/>
                                            </p:txEl>
                                          </p:spTgt>
                                        </p:tgtEl>
                                        <p:attrNameLst>
                                          <p:attrName>style.visibility</p:attrName>
                                        </p:attrNameLst>
                                      </p:cBhvr>
                                      <p:to>
                                        <p:strVal val="visible"/>
                                      </p:to>
                                    </p:set>
                                    <p:anim calcmode="lin" valueType="num">
                                      <p:cBhvr>
                                        <p:cTn id="91" dur="500" fill="hold"/>
                                        <p:tgtEl>
                                          <p:spTgt spid="295940">
                                            <p:txEl>
                                              <p:pRg st="5" end="5"/>
                                            </p:txEl>
                                          </p:spTgt>
                                        </p:tgtEl>
                                        <p:attrNameLst>
                                          <p:attrName>ppt_w</p:attrName>
                                        </p:attrNameLst>
                                      </p:cBhvr>
                                      <p:tavLst>
                                        <p:tav tm="0">
                                          <p:val>
                                            <p:fltVal val="0"/>
                                          </p:val>
                                        </p:tav>
                                        <p:tav tm="100000">
                                          <p:val>
                                            <p:strVal val="#ppt_w"/>
                                          </p:val>
                                        </p:tav>
                                      </p:tavLst>
                                    </p:anim>
                                    <p:anim calcmode="lin" valueType="num">
                                      <p:cBhvr>
                                        <p:cTn id="92" dur="500" fill="hold"/>
                                        <p:tgtEl>
                                          <p:spTgt spid="295940">
                                            <p:txEl>
                                              <p:pRg st="5" end="5"/>
                                            </p:txEl>
                                          </p:spTgt>
                                        </p:tgtEl>
                                        <p:attrNameLst>
                                          <p:attrName>ppt_h</p:attrName>
                                        </p:attrNameLst>
                                      </p:cBhvr>
                                      <p:tavLst>
                                        <p:tav tm="0">
                                          <p:val>
                                            <p:fltVal val="0"/>
                                          </p:val>
                                        </p:tav>
                                        <p:tav tm="100000">
                                          <p:val>
                                            <p:strVal val="#ppt_h"/>
                                          </p:val>
                                        </p:tav>
                                      </p:tavLst>
                                    </p:anim>
                                    <p:anim calcmode="lin" valueType="num">
                                      <p:cBhvr>
                                        <p:cTn id="93" dur="500" fill="hold"/>
                                        <p:tgtEl>
                                          <p:spTgt spid="295940">
                                            <p:txEl>
                                              <p:pRg st="5" end="5"/>
                                            </p:txEl>
                                          </p:spTgt>
                                        </p:tgtEl>
                                        <p:attrNameLst>
                                          <p:attrName>style.rotation</p:attrName>
                                        </p:attrNameLst>
                                      </p:cBhvr>
                                      <p:tavLst>
                                        <p:tav tm="0">
                                          <p:val>
                                            <p:fltVal val="360"/>
                                          </p:val>
                                        </p:tav>
                                        <p:tav tm="100000">
                                          <p:val>
                                            <p:fltVal val="0"/>
                                          </p:val>
                                        </p:tav>
                                      </p:tavLst>
                                    </p:anim>
                                    <p:animEffect transition="in" filter="fade">
                                      <p:cBhvr>
                                        <p:cTn id="94" dur="500"/>
                                        <p:tgtEl>
                                          <p:spTgt spid="29594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5939" grpId="0" build="p"/>
      <p:bldP spid="295940"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Rot="1" noChangeArrowheads="1"/>
          </p:cNvSpPr>
          <p:nvPr>
            <p:ph type="title"/>
          </p:nvPr>
        </p:nvSpPr>
        <p:spPr>
          <a:xfrm>
            <a:off x="533400" y="7883"/>
            <a:ext cx="8229600" cy="1143000"/>
          </a:xfrm>
        </p:spPr>
        <p:txBody>
          <a:bodyPr/>
          <a:lstStyle/>
          <a:p>
            <a:r>
              <a:rPr lang="en-US" altLang="en-US" dirty="0"/>
              <a:t>Second Continental Congress</a:t>
            </a:r>
          </a:p>
        </p:txBody>
      </p:sp>
      <p:sp>
        <p:nvSpPr>
          <p:cNvPr id="262147" name="Rectangle 3"/>
          <p:cNvSpPr>
            <a:spLocks noGrp="1" noChangeArrowheads="1"/>
          </p:cNvSpPr>
          <p:nvPr>
            <p:ph type="body" sz="half" idx="1"/>
          </p:nvPr>
        </p:nvSpPr>
        <p:spPr/>
        <p:txBody>
          <a:bodyPr>
            <a:normAutofit fontScale="92500" lnSpcReduction="10000"/>
          </a:bodyPr>
          <a:lstStyle/>
          <a:p>
            <a:r>
              <a:rPr lang="en-US" altLang="en-US"/>
              <a:t>Began May 10, 1775</a:t>
            </a:r>
          </a:p>
          <a:p>
            <a:r>
              <a:rPr lang="en-US" altLang="en-US"/>
              <a:t>Members:</a:t>
            </a:r>
          </a:p>
          <a:p>
            <a:pPr lvl="1"/>
            <a:r>
              <a:rPr lang="en-US" altLang="en-US"/>
              <a:t>John Hancock (MA) – President</a:t>
            </a:r>
          </a:p>
          <a:p>
            <a:pPr lvl="1"/>
            <a:r>
              <a:rPr lang="en-US" altLang="en-US"/>
              <a:t>John Adams (MA)</a:t>
            </a:r>
          </a:p>
          <a:p>
            <a:pPr lvl="1"/>
            <a:r>
              <a:rPr lang="en-US" altLang="en-US"/>
              <a:t>Samuel Adams (MA)</a:t>
            </a:r>
          </a:p>
          <a:p>
            <a:pPr lvl="1"/>
            <a:r>
              <a:rPr lang="en-US" altLang="en-US"/>
              <a:t>Benjamin Franklin (PA)</a:t>
            </a:r>
          </a:p>
          <a:p>
            <a:pPr lvl="1"/>
            <a:r>
              <a:rPr lang="en-US" altLang="en-US"/>
              <a:t>George Washington (VA)</a:t>
            </a:r>
          </a:p>
          <a:p>
            <a:pPr lvl="1"/>
            <a:r>
              <a:rPr lang="en-US" altLang="en-US"/>
              <a:t>Richard Henry Lee (VA)</a:t>
            </a:r>
          </a:p>
          <a:p>
            <a:pPr lvl="1"/>
            <a:r>
              <a:rPr lang="en-US" altLang="en-US"/>
              <a:t>Thomas Jefferson (VA)</a:t>
            </a:r>
          </a:p>
          <a:p>
            <a:pPr lvl="1"/>
            <a:r>
              <a:rPr lang="en-US" altLang="en-US"/>
              <a:t>John Dickinson (DE)</a:t>
            </a:r>
          </a:p>
        </p:txBody>
      </p:sp>
      <p:sp>
        <p:nvSpPr>
          <p:cNvPr id="262150" name="Rectangle 6"/>
          <p:cNvSpPr>
            <a:spLocks noGrp="1" noChangeArrowheads="1"/>
          </p:cNvSpPr>
          <p:nvPr>
            <p:ph type="body" sz="half" idx="2"/>
          </p:nvPr>
        </p:nvSpPr>
        <p:spPr/>
        <p:txBody>
          <a:bodyPr>
            <a:normAutofit fontScale="92500" lnSpcReduction="20000"/>
          </a:bodyPr>
          <a:lstStyle/>
          <a:p>
            <a:r>
              <a:rPr lang="en-US" altLang="en-US"/>
              <a:t>July 1775 –</a:t>
            </a:r>
            <a:r>
              <a:rPr lang="en-US" altLang="en-US" i="1"/>
              <a:t> Olive Branch Petition </a:t>
            </a:r>
            <a:r>
              <a:rPr lang="en-US" altLang="en-US"/>
              <a:t>by Dickinson</a:t>
            </a:r>
          </a:p>
          <a:p>
            <a:r>
              <a:rPr lang="en-US" altLang="en-US"/>
              <a:t>War preparations</a:t>
            </a:r>
          </a:p>
          <a:p>
            <a:pPr lvl="1"/>
            <a:r>
              <a:rPr lang="en-US" altLang="en-US"/>
              <a:t>Washington appointed commander-in-chief of the </a:t>
            </a:r>
            <a:r>
              <a:rPr lang="en-US" altLang="en-US" i="1"/>
              <a:t>Continental Army</a:t>
            </a:r>
          </a:p>
          <a:p>
            <a:pPr lvl="1"/>
            <a:r>
              <a:rPr lang="en-US" altLang="en-US"/>
              <a:t>Negotiate with the Native Americans</a:t>
            </a:r>
          </a:p>
          <a:p>
            <a:pPr lvl="1"/>
            <a:r>
              <a:rPr lang="en-US" altLang="en-US"/>
              <a:t>Postal system established (B. Franklin – Postmaster General)</a:t>
            </a:r>
          </a:p>
          <a:p>
            <a:pPr lvl="1"/>
            <a:r>
              <a:rPr lang="en-US" altLang="en-US"/>
              <a:t>Continental Navy and Marine Corps established</a:t>
            </a:r>
          </a:p>
          <a:p>
            <a:pPr lvl="1"/>
            <a:r>
              <a:rPr lang="en-US" altLang="en-US"/>
              <a:t>Privateering authorized</a:t>
            </a:r>
          </a:p>
        </p:txBody>
      </p:sp>
      <p:pic>
        <p:nvPicPr>
          <p:cNvPr id="262148" name="Picture 4" descr="GWash-g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90600"/>
            <a:ext cx="4208463" cy="5029200"/>
          </a:xfrm>
          <a:prstGeom prst="rect">
            <a:avLst/>
          </a:prstGeom>
          <a:noFill/>
          <a:extLst>
            <a:ext uri="{909E8E84-426E-40DD-AFC4-6F175D3DCCD1}">
              <a14:hiddenFill xmlns:a14="http://schemas.microsoft.com/office/drawing/2010/main">
                <a:solidFill>
                  <a:srgbClr val="FFFFFF"/>
                </a:solidFill>
              </a14:hiddenFill>
            </a:ext>
          </a:extLst>
        </p:spPr>
      </p:pic>
      <p:sp>
        <p:nvSpPr>
          <p:cNvPr id="262151" name="Text Box 7"/>
          <p:cNvSpPr txBox="1">
            <a:spLocks noChangeArrowheads="1"/>
          </p:cNvSpPr>
          <p:nvPr/>
        </p:nvSpPr>
        <p:spPr bwMode="auto">
          <a:xfrm>
            <a:off x="228600" y="1828800"/>
            <a:ext cx="4191000" cy="41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solidFill>
                  <a:schemeClr val="hlink"/>
                </a:solidFill>
              </a:rPr>
              <a:t>"</a:t>
            </a:r>
            <a:r>
              <a:rPr lang="en-US" altLang="en-US" sz="2400" b="1" i="1">
                <a:solidFill>
                  <a:schemeClr val="hlink"/>
                </a:solidFill>
              </a:rPr>
              <a:t>...the apprehensions which now oppress our hearts with unspeakable grief, being once removed, your Majesty will find your faithful subjects on this continent ready and willing at all times...to assert and maintain the rights and interests of your Majesty and of our Mother Country.</a:t>
            </a:r>
            <a:r>
              <a:rPr lang="en-US" altLang="en-US" sz="2400" b="1">
                <a:solidFill>
                  <a:schemeClr val="hlink"/>
                </a:solidFill>
              </a:rPr>
              <a:t>”         ~ The Olive Branch Petition ~</a:t>
            </a:r>
            <a:endParaRPr lang="en-US" altLang="en-US" sz="2400" b="1"/>
          </a:p>
        </p:txBody>
      </p:sp>
    </p:spTree>
    <p:extLst>
      <p:ext uri="{BB962C8B-B14F-4D97-AF65-F5344CB8AC3E}">
        <p14:creationId xmlns:p14="http://schemas.microsoft.com/office/powerpoint/2010/main" val="42781688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21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214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214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214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214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2147">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2147">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2147">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62147">
                                            <p:txEl>
                                              <p:pRg st="8" end="8"/>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62147">
                                            <p:txEl>
                                              <p:pRg st="9" end="9"/>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62150">
                                            <p:txEl>
                                              <p:pRg st="0" end="0"/>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xit" presetSubtype="0" fill="hold" nodeType="clickEffect">
                                  <p:stCondLst>
                                    <p:cond delay="0"/>
                                  </p:stCondLst>
                                  <p:childTnLst>
                                    <p:set>
                                      <p:cBhvr>
                                        <p:cTn id="50" dur="1" fill="hold">
                                          <p:stCondLst>
                                            <p:cond delay="0"/>
                                          </p:stCondLst>
                                        </p:cTn>
                                        <p:tgtEl>
                                          <p:spTgt spid="262147">
                                            <p:txEl>
                                              <p:pRg st="0" end="0"/>
                                            </p:txEl>
                                          </p:spTgt>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262147">
                                            <p:txEl>
                                              <p:pRg st="1" end="1"/>
                                            </p:txEl>
                                          </p:spTgt>
                                        </p:tgtEl>
                                        <p:attrNameLst>
                                          <p:attrName>style.visibility</p:attrName>
                                        </p:attrNameLst>
                                      </p:cBhvr>
                                      <p:to>
                                        <p:strVal val="hidden"/>
                                      </p:to>
                                    </p:set>
                                  </p:childTnLst>
                                </p:cTn>
                              </p:par>
                              <p:par>
                                <p:cTn id="53" presetID="1" presetClass="exit" presetSubtype="0" fill="hold" nodeType="withEffect">
                                  <p:stCondLst>
                                    <p:cond delay="0"/>
                                  </p:stCondLst>
                                  <p:childTnLst>
                                    <p:set>
                                      <p:cBhvr>
                                        <p:cTn id="54" dur="1" fill="hold">
                                          <p:stCondLst>
                                            <p:cond delay="0"/>
                                          </p:stCondLst>
                                        </p:cTn>
                                        <p:tgtEl>
                                          <p:spTgt spid="262147">
                                            <p:txEl>
                                              <p:pRg st="2" end="2"/>
                                            </p:txEl>
                                          </p:spTgt>
                                        </p:tgtEl>
                                        <p:attrNameLst>
                                          <p:attrName>style.visibility</p:attrName>
                                        </p:attrNameLst>
                                      </p:cBhvr>
                                      <p:to>
                                        <p:strVal val="hidden"/>
                                      </p:to>
                                    </p:set>
                                  </p:childTnLst>
                                </p:cTn>
                              </p:par>
                              <p:par>
                                <p:cTn id="55" presetID="1" presetClass="exit" presetSubtype="0" fill="hold" nodeType="withEffect">
                                  <p:stCondLst>
                                    <p:cond delay="0"/>
                                  </p:stCondLst>
                                  <p:childTnLst>
                                    <p:set>
                                      <p:cBhvr>
                                        <p:cTn id="56" dur="1" fill="hold">
                                          <p:stCondLst>
                                            <p:cond delay="0"/>
                                          </p:stCondLst>
                                        </p:cTn>
                                        <p:tgtEl>
                                          <p:spTgt spid="262147">
                                            <p:txEl>
                                              <p:pRg st="3" end="3"/>
                                            </p:txEl>
                                          </p:spTgt>
                                        </p:tgtEl>
                                        <p:attrNameLst>
                                          <p:attrName>style.visibility</p:attrName>
                                        </p:attrNameLst>
                                      </p:cBhvr>
                                      <p:to>
                                        <p:strVal val="hidden"/>
                                      </p:to>
                                    </p:set>
                                  </p:childTnLst>
                                </p:cTn>
                              </p:par>
                              <p:par>
                                <p:cTn id="57" presetID="1" presetClass="exit" presetSubtype="0" fill="hold" nodeType="withEffect">
                                  <p:stCondLst>
                                    <p:cond delay="0"/>
                                  </p:stCondLst>
                                  <p:childTnLst>
                                    <p:set>
                                      <p:cBhvr>
                                        <p:cTn id="58" dur="1" fill="hold">
                                          <p:stCondLst>
                                            <p:cond delay="0"/>
                                          </p:stCondLst>
                                        </p:cTn>
                                        <p:tgtEl>
                                          <p:spTgt spid="262147">
                                            <p:txEl>
                                              <p:pRg st="4" end="4"/>
                                            </p:txEl>
                                          </p:spTgt>
                                        </p:tgtEl>
                                        <p:attrNameLst>
                                          <p:attrName>style.visibility</p:attrName>
                                        </p:attrNameLst>
                                      </p:cBhvr>
                                      <p:to>
                                        <p:strVal val="hidden"/>
                                      </p:to>
                                    </p:set>
                                  </p:childTnLst>
                                </p:cTn>
                              </p:par>
                              <p:par>
                                <p:cTn id="59" presetID="1" presetClass="exit" presetSubtype="0" fill="hold" nodeType="withEffect">
                                  <p:stCondLst>
                                    <p:cond delay="0"/>
                                  </p:stCondLst>
                                  <p:childTnLst>
                                    <p:set>
                                      <p:cBhvr>
                                        <p:cTn id="60" dur="1" fill="hold">
                                          <p:stCondLst>
                                            <p:cond delay="0"/>
                                          </p:stCondLst>
                                        </p:cTn>
                                        <p:tgtEl>
                                          <p:spTgt spid="262147">
                                            <p:txEl>
                                              <p:pRg st="5" end="5"/>
                                            </p:txEl>
                                          </p:spTgt>
                                        </p:tgtEl>
                                        <p:attrNameLst>
                                          <p:attrName>style.visibility</p:attrName>
                                        </p:attrNameLst>
                                      </p:cBhvr>
                                      <p:to>
                                        <p:strVal val="hidden"/>
                                      </p:to>
                                    </p:set>
                                  </p:childTnLst>
                                </p:cTn>
                              </p:par>
                              <p:par>
                                <p:cTn id="61" presetID="1" presetClass="exit" presetSubtype="0" fill="hold" nodeType="withEffect">
                                  <p:stCondLst>
                                    <p:cond delay="0"/>
                                  </p:stCondLst>
                                  <p:childTnLst>
                                    <p:set>
                                      <p:cBhvr>
                                        <p:cTn id="62" dur="1" fill="hold">
                                          <p:stCondLst>
                                            <p:cond delay="0"/>
                                          </p:stCondLst>
                                        </p:cTn>
                                        <p:tgtEl>
                                          <p:spTgt spid="262147">
                                            <p:txEl>
                                              <p:pRg st="6" end="6"/>
                                            </p:txEl>
                                          </p:spTgt>
                                        </p:tgtEl>
                                        <p:attrNameLst>
                                          <p:attrName>style.visibility</p:attrName>
                                        </p:attrNameLst>
                                      </p:cBhvr>
                                      <p:to>
                                        <p:strVal val="hidden"/>
                                      </p:to>
                                    </p:set>
                                  </p:childTnLst>
                                </p:cTn>
                              </p:par>
                              <p:par>
                                <p:cTn id="63" presetID="1" presetClass="exit" presetSubtype="0" fill="hold" nodeType="withEffect">
                                  <p:stCondLst>
                                    <p:cond delay="0"/>
                                  </p:stCondLst>
                                  <p:childTnLst>
                                    <p:set>
                                      <p:cBhvr>
                                        <p:cTn id="64" dur="1" fill="hold">
                                          <p:stCondLst>
                                            <p:cond delay="0"/>
                                          </p:stCondLst>
                                        </p:cTn>
                                        <p:tgtEl>
                                          <p:spTgt spid="262147">
                                            <p:txEl>
                                              <p:pRg st="7" end="7"/>
                                            </p:txEl>
                                          </p:spTgt>
                                        </p:tgtEl>
                                        <p:attrNameLst>
                                          <p:attrName>style.visibility</p:attrName>
                                        </p:attrNameLst>
                                      </p:cBhvr>
                                      <p:to>
                                        <p:strVal val="hidden"/>
                                      </p:to>
                                    </p:set>
                                  </p:childTnLst>
                                </p:cTn>
                              </p:par>
                              <p:par>
                                <p:cTn id="65" presetID="1" presetClass="exit" presetSubtype="0" fill="hold" nodeType="withEffect">
                                  <p:stCondLst>
                                    <p:cond delay="0"/>
                                  </p:stCondLst>
                                  <p:childTnLst>
                                    <p:set>
                                      <p:cBhvr>
                                        <p:cTn id="66" dur="1" fill="hold">
                                          <p:stCondLst>
                                            <p:cond delay="0"/>
                                          </p:stCondLst>
                                        </p:cTn>
                                        <p:tgtEl>
                                          <p:spTgt spid="262147">
                                            <p:txEl>
                                              <p:pRg st="8" end="8"/>
                                            </p:txEl>
                                          </p:spTgt>
                                        </p:tgtEl>
                                        <p:attrNameLst>
                                          <p:attrName>style.visibility</p:attrName>
                                        </p:attrNameLst>
                                      </p:cBhvr>
                                      <p:to>
                                        <p:strVal val="hidden"/>
                                      </p:to>
                                    </p:set>
                                  </p:childTnLst>
                                </p:cTn>
                              </p:par>
                              <p:par>
                                <p:cTn id="67" presetID="1" presetClass="exit" presetSubtype="0" fill="hold" nodeType="withEffect">
                                  <p:stCondLst>
                                    <p:cond delay="0"/>
                                  </p:stCondLst>
                                  <p:childTnLst>
                                    <p:set>
                                      <p:cBhvr>
                                        <p:cTn id="68" dur="1" fill="hold">
                                          <p:stCondLst>
                                            <p:cond delay="0"/>
                                          </p:stCondLst>
                                        </p:cTn>
                                        <p:tgtEl>
                                          <p:spTgt spid="262147">
                                            <p:txEl>
                                              <p:pRg st="9" end="9"/>
                                            </p:txEl>
                                          </p:spTgt>
                                        </p:tgtEl>
                                        <p:attrNameLst>
                                          <p:attrName>style.visibility</p:attrName>
                                        </p:attrNameLst>
                                      </p:cBhvr>
                                      <p:to>
                                        <p:strVal val="hidden"/>
                                      </p:to>
                                    </p:set>
                                  </p:childTnLst>
                                </p:cTn>
                              </p:par>
                              <p:par>
                                <p:cTn id="69" presetID="31" presetClass="entr" presetSubtype="0" fill="hold" nodeType="withEffect">
                                  <p:stCondLst>
                                    <p:cond delay="0"/>
                                  </p:stCondLst>
                                  <p:iterate type="lt">
                                    <p:tmPct val="5000"/>
                                  </p:iterate>
                                  <p:childTnLst>
                                    <p:set>
                                      <p:cBhvr>
                                        <p:cTn id="70" dur="1" fill="hold">
                                          <p:stCondLst>
                                            <p:cond delay="0"/>
                                          </p:stCondLst>
                                        </p:cTn>
                                        <p:tgtEl>
                                          <p:spTgt spid="262151">
                                            <p:txEl>
                                              <p:pRg st="0" end="0"/>
                                            </p:txEl>
                                          </p:spTgt>
                                        </p:tgtEl>
                                        <p:attrNameLst>
                                          <p:attrName>style.visibility</p:attrName>
                                        </p:attrNameLst>
                                      </p:cBhvr>
                                      <p:to>
                                        <p:strVal val="visible"/>
                                      </p:to>
                                    </p:set>
                                    <p:anim calcmode="lin" valueType="num">
                                      <p:cBhvr>
                                        <p:cTn id="71" dur="500" fill="hold"/>
                                        <p:tgtEl>
                                          <p:spTgt spid="262151">
                                            <p:txEl>
                                              <p:pRg st="0" end="0"/>
                                            </p:txEl>
                                          </p:spTgt>
                                        </p:tgtEl>
                                        <p:attrNameLst>
                                          <p:attrName>ppt_w</p:attrName>
                                        </p:attrNameLst>
                                      </p:cBhvr>
                                      <p:tavLst>
                                        <p:tav tm="0">
                                          <p:val>
                                            <p:fltVal val="0"/>
                                          </p:val>
                                        </p:tav>
                                        <p:tav tm="100000">
                                          <p:val>
                                            <p:strVal val="#ppt_w"/>
                                          </p:val>
                                        </p:tav>
                                      </p:tavLst>
                                    </p:anim>
                                    <p:anim calcmode="lin" valueType="num">
                                      <p:cBhvr>
                                        <p:cTn id="72" dur="500" fill="hold"/>
                                        <p:tgtEl>
                                          <p:spTgt spid="262151">
                                            <p:txEl>
                                              <p:pRg st="0" end="0"/>
                                            </p:txEl>
                                          </p:spTgt>
                                        </p:tgtEl>
                                        <p:attrNameLst>
                                          <p:attrName>ppt_h</p:attrName>
                                        </p:attrNameLst>
                                      </p:cBhvr>
                                      <p:tavLst>
                                        <p:tav tm="0">
                                          <p:val>
                                            <p:fltVal val="0"/>
                                          </p:val>
                                        </p:tav>
                                        <p:tav tm="100000">
                                          <p:val>
                                            <p:strVal val="#ppt_h"/>
                                          </p:val>
                                        </p:tav>
                                      </p:tavLst>
                                    </p:anim>
                                    <p:anim calcmode="lin" valueType="num">
                                      <p:cBhvr>
                                        <p:cTn id="73" dur="500" fill="hold"/>
                                        <p:tgtEl>
                                          <p:spTgt spid="262151">
                                            <p:txEl>
                                              <p:pRg st="0" end="0"/>
                                            </p:txEl>
                                          </p:spTgt>
                                        </p:tgtEl>
                                        <p:attrNameLst>
                                          <p:attrName>style.rotation</p:attrName>
                                        </p:attrNameLst>
                                      </p:cBhvr>
                                      <p:tavLst>
                                        <p:tav tm="0">
                                          <p:val>
                                            <p:fltVal val="90"/>
                                          </p:val>
                                        </p:tav>
                                        <p:tav tm="100000">
                                          <p:val>
                                            <p:fltVal val="0"/>
                                          </p:val>
                                        </p:tav>
                                      </p:tavLst>
                                    </p:anim>
                                    <p:animEffect transition="in" filter="fade">
                                      <p:cBhvr>
                                        <p:cTn id="74" dur="500"/>
                                        <p:tgtEl>
                                          <p:spTgt spid="262151">
                                            <p:txEl>
                                              <p:pRg st="0" end="0"/>
                                            </p:txEl>
                                          </p:spTgt>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62150">
                                            <p:txEl>
                                              <p:pRg st="1" end="1"/>
                                            </p:txEl>
                                          </p:spTgt>
                                        </p:tgtEl>
                                        <p:attrNameLst>
                                          <p:attrName>style.visibility</p:attrName>
                                        </p:attrNameLst>
                                      </p:cBhvr>
                                      <p:to>
                                        <p:strVal val="visible"/>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62150">
                                            <p:txEl>
                                              <p:pRg st="2" end="2"/>
                                            </p:txEl>
                                          </p:spTgt>
                                        </p:tgtEl>
                                        <p:attrNameLst>
                                          <p:attrName>style.visibility</p:attrName>
                                        </p:attrNameLst>
                                      </p:cBhvr>
                                      <p:to>
                                        <p:strVal val="visible"/>
                                      </p:to>
                                    </p:set>
                                  </p:childTnLst>
                                </p:cTn>
                              </p:par>
                              <p:par>
                                <p:cTn id="83" presetID="1" presetClass="exit" presetSubtype="0" fill="hold" grpId="0" nodeType="withEffect">
                                  <p:stCondLst>
                                    <p:cond delay="0"/>
                                  </p:stCondLst>
                                  <p:iterate type="lt">
                                    <p:tmAbs val="0"/>
                                  </p:iterate>
                                  <p:childTnLst>
                                    <p:set>
                                      <p:cBhvr>
                                        <p:cTn id="84" dur="1" fill="hold">
                                          <p:stCondLst>
                                            <p:cond delay="0"/>
                                          </p:stCondLst>
                                        </p:cTn>
                                        <p:tgtEl>
                                          <p:spTgt spid="262151">
                                            <p:txEl>
                                              <p:pRg st="0" end="0"/>
                                            </p:txEl>
                                          </p:spTgt>
                                        </p:tgtEl>
                                        <p:attrNameLst>
                                          <p:attrName>style.visibility</p:attrName>
                                        </p:attrNameLst>
                                      </p:cBhvr>
                                      <p:to>
                                        <p:strVal val="hidden"/>
                                      </p:to>
                                    </p:set>
                                  </p:childTnLst>
                                </p:cTn>
                              </p:par>
                              <p:par>
                                <p:cTn id="85" presetID="42" presetClass="entr" presetSubtype="0" fill="hold" nodeType="withEffect">
                                  <p:stCondLst>
                                    <p:cond delay="0"/>
                                  </p:stCondLst>
                                  <p:childTnLst>
                                    <p:set>
                                      <p:cBhvr>
                                        <p:cTn id="86" dur="1" fill="hold">
                                          <p:stCondLst>
                                            <p:cond delay="0"/>
                                          </p:stCondLst>
                                        </p:cTn>
                                        <p:tgtEl>
                                          <p:spTgt spid="262148"/>
                                        </p:tgtEl>
                                        <p:attrNameLst>
                                          <p:attrName>style.visibility</p:attrName>
                                        </p:attrNameLst>
                                      </p:cBhvr>
                                      <p:to>
                                        <p:strVal val="visible"/>
                                      </p:to>
                                    </p:set>
                                    <p:animEffect transition="in" filter="fade">
                                      <p:cBhvr>
                                        <p:cTn id="87" dur="1000"/>
                                        <p:tgtEl>
                                          <p:spTgt spid="262148"/>
                                        </p:tgtEl>
                                      </p:cBhvr>
                                    </p:animEffect>
                                    <p:anim calcmode="lin" valueType="num">
                                      <p:cBhvr>
                                        <p:cTn id="88" dur="1000" fill="hold"/>
                                        <p:tgtEl>
                                          <p:spTgt spid="262148"/>
                                        </p:tgtEl>
                                        <p:attrNameLst>
                                          <p:attrName>ppt_x</p:attrName>
                                        </p:attrNameLst>
                                      </p:cBhvr>
                                      <p:tavLst>
                                        <p:tav tm="0">
                                          <p:val>
                                            <p:strVal val="#ppt_x"/>
                                          </p:val>
                                        </p:tav>
                                        <p:tav tm="100000">
                                          <p:val>
                                            <p:strVal val="#ppt_x"/>
                                          </p:val>
                                        </p:tav>
                                      </p:tavLst>
                                    </p:anim>
                                    <p:anim calcmode="lin" valueType="num">
                                      <p:cBhvr>
                                        <p:cTn id="89" dur="1000" fill="hold"/>
                                        <p:tgtEl>
                                          <p:spTgt spid="262148"/>
                                        </p:tgtEl>
                                        <p:attrNameLst>
                                          <p:attrName>ppt_y</p:attrName>
                                        </p:attrNameLst>
                                      </p:cBhvr>
                                      <p:tavLst>
                                        <p:tav tm="0">
                                          <p:val>
                                            <p:strVal val="#ppt_y+.1"/>
                                          </p:val>
                                        </p:tav>
                                        <p:tav tm="100000">
                                          <p:val>
                                            <p:strVal val="#ppt_y"/>
                                          </p:val>
                                        </p:tav>
                                      </p:tavLst>
                                    </p:anim>
                                  </p:childTnLst>
                                </p:cTn>
                              </p:par>
                            </p:childTnLst>
                          </p:cTn>
                        </p:par>
                      </p:childTnLst>
                    </p:cTn>
                  </p:par>
                  <p:par>
                    <p:cTn id="90" fill="hold" nodeType="clickPar">
                      <p:stCondLst>
                        <p:cond delay="indefinite"/>
                      </p:stCondLst>
                      <p:childTnLst>
                        <p:par>
                          <p:cTn id="91" fill="hold" nodeType="withGroup">
                            <p:stCondLst>
                              <p:cond delay="0"/>
                            </p:stCondLst>
                            <p:childTnLst>
                              <p:par>
                                <p:cTn id="92" presetID="1" presetClass="entr" presetSubtype="0" fill="hold" grpId="0" nodeType="clickEffect">
                                  <p:stCondLst>
                                    <p:cond delay="0"/>
                                  </p:stCondLst>
                                  <p:childTnLst>
                                    <p:set>
                                      <p:cBhvr>
                                        <p:cTn id="93" dur="1" fill="hold">
                                          <p:stCondLst>
                                            <p:cond delay="0"/>
                                          </p:stCondLst>
                                        </p:cTn>
                                        <p:tgtEl>
                                          <p:spTgt spid="262150">
                                            <p:txEl>
                                              <p:pRg st="3" end="3"/>
                                            </p:txEl>
                                          </p:spTgt>
                                        </p:tgtEl>
                                        <p:attrNameLst>
                                          <p:attrName>style.visibility</p:attrName>
                                        </p:attrNameLst>
                                      </p:cBhvr>
                                      <p:to>
                                        <p:strVal val="visible"/>
                                      </p:to>
                                    </p:set>
                                  </p:childTnLst>
                                </p:cTn>
                              </p:par>
                            </p:childTnLst>
                          </p:cTn>
                        </p:par>
                      </p:childTnLst>
                    </p:cTn>
                  </p:par>
                  <p:par>
                    <p:cTn id="94" fill="hold" nodeType="clickPar">
                      <p:stCondLst>
                        <p:cond delay="indefinite"/>
                      </p:stCondLst>
                      <p:childTnLst>
                        <p:par>
                          <p:cTn id="95" fill="hold" nodeType="withGroup">
                            <p:stCondLst>
                              <p:cond delay="0"/>
                            </p:stCondLst>
                            <p:childTnLst>
                              <p:par>
                                <p:cTn id="96" presetID="1" presetClass="entr" presetSubtype="0" fill="hold" grpId="0" nodeType="clickEffect">
                                  <p:stCondLst>
                                    <p:cond delay="0"/>
                                  </p:stCondLst>
                                  <p:childTnLst>
                                    <p:set>
                                      <p:cBhvr>
                                        <p:cTn id="97" dur="1" fill="hold">
                                          <p:stCondLst>
                                            <p:cond delay="0"/>
                                          </p:stCondLst>
                                        </p:cTn>
                                        <p:tgtEl>
                                          <p:spTgt spid="262150">
                                            <p:txEl>
                                              <p:pRg st="4" end="4"/>
                                            </p:txEl>
                                          </p:spTgt>
                                        </p:tgtEl>
                                        <p:attrNameLst>
                                          <p:attrName>style.visibility</p:attrName>
                                        </p:attrNameLst>
                                      </p:cBhvr>
                                      <p:to>
                                        <p:strVal val="visible"/>
                                      </p:to>
                                    </p:set>
                                  </p:childTnLst>
                                </p:cTn>
                              </p:par>
                            </p:childTnLst>
                          </p:cTn>
                        </p:par>
                      </p:childTnLst>
                    </p:cTn>
                  </p:par>
                  <p:par>
                    <p:cTn id="98" fill="hold" nodeType="clickPar">
                      <p:stCondLst>
                        <p:cond delay="indefinite"/>
                      </p:stCondLst>
                      <p:childTnLst>
                        <p:par>
                          <p:cTn id="99" fill="hold" nodeType="withGroup">
                            <p:stCondLst>
                              <p:cond delay="0"/>
                            </p:stCondLst>
                            <p:childTnLst>
                              <p:par>
                                <p:cTn id="100" presetID="1" presetClass="entr" presetSubtype="0" fill="hold" grpId="0" nodeType="clickEffect">
                                  <p:stCondLst>
                                    <p:cond delay="0"/>
                                  </p:stCondLst>
                                  <p:childTnLst>
                                    <p:set>
                                      <p:cBhvr>
                                        <p:cTn id="101" dur="1" fill="hold">
                                          <p:stCondLst>
                                            <p:cond delay="0"/>
                                          </p:stCondLst>
                                        </p:cTn>
                                        <p:tgtEl>
                                          <p:spTgt spid="262150">
                                            <p:txEl>
                                              <p:pRg st="5" end="5"/>
                                            </p:txEl>
                                          </p:spTgt>
                                        </p:tgtEl>
                                        <p:attrNameLst>
                                          <p:attrName>style.visibility</p:attrName>
                                        </p:attrNameLst>
                                      </p:cBhvr>
                                      <p:to>
                                        <p:strVal val="visible"/>
                                      </p:to>
                                    </p:se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1" presetClass="entr" presetSubtype="0" fill="hold" grpId="0" nodeType="clickEffect">
                                  <p:stCondLst>
                                    <p:cond delay="0"/>
                                  </p:stCondLst>
                                  <p:childTnLst>
                                    <p:set>
                                      <p:cBhvr>
                                        <p:cTn id="105" dur="1" fill="hold">
                                          <p:stCondLst>
                                            <p:cond delay="0"/>
                                          </p:stCondLst>
                                        </p:cTn>
                                        <p:tgtEl>
                                          <p:spTgt spid="26215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147" grpId="0" build="p" bldLvl="2"/>
      <p:bldP spid="262150" grpId="0" build="p"/>
      <p:bldP spid="262151" grpId="0" build="allAtOnce"/>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2"/>
          <p:cNvSpPr>
            <a:spLocks noGrp="1" noRot="1" noChangeArrowheads="1"/>
          </p:cNvSpPr>
          <p:nvPr>
            <p:ph type="title"/>
          </p:nvPr>
        </p:nvSpPr>
        <p:spPr>
          <a:xfrm>
            <a:off x="457200" y="228600"/>
            <a:ext cx="8229600" cy="1143000"/>
          </a:xfrm>
        </p:spPr>
        <p:txBody>
          <a:bodyPr/>
          <a:lstStyle/>
          <a:p>
            <a:r>
              <a:rPr lang="en-US" altLang="en-US" dirty="0"/>
              <a:t>Fighting Begins in Earnest</a:t>
            </a:r>
          </a:p>
        </p:txBody>
      </p:sp>
      <p:sp>
        <p:nvSpPr>
          <p:cNvPr id="381955" name="Rectangle 3"/>
          <p:cNvSpPr>
            <a:spLocks noGrp="1" noChangeArrowheads="1"/>
          </p:cNvSpPr>
          <p:nvPr>
            <p:ph type="body" sz="half" idx="1"/>
          </p:nvPr>
        </p:nvSpPr>
        <p:spPr/>
        <p:txBody>
          <a:bodyPr>
            <a:normAutofit fontScale="92500" lnSpcReduction="20000"/>
          </a:bodyPr>
          <a:lstStyle/>
          <a:p>
            <a:pPr>
              <a:lnSpc>
                <a:spcPct val="90000"/>
              </a:lnSpc>
            </a:pPr>
            <a:r>
              <a:rPr lang="en-US" altLang="en-US"/>
              <a:t>Fort Ticonderoga</a:t>
            </a:r>
          </a:p>
          <a:p>
            <a:pPr lvl="1">
              <a:lnSpc>
                <a:spcPct val="90000"/>
              </a:lnSpc>
            </a:pPr>
            <a:r>
              <a:rPr lang="en-US" altLang="en-US"/>
              <a:t>May 1775</a:t>
            </a:r>
          </a:p>
          <a:p>
            <a:pPr lvl="1">
              <a:lnSpc>
                <a:spcPct val="90000"/>
              </a:lnSpc>
            </a:pPr>
            <a:r>
              <a:rPr lang="en-US" altLang="en-US"/>
              <a:t>Benedict Arnold</a:t>
            </a:r>
          </a:p>
          <a:p>
            <a:pPr lvl="1">
              <a:lnSpc>
                <a:spcPct val="90000"/>
              </a:lnSpc>
            </a:pPr>
            <a:r>
              <a:rPr lang="en-US" altLang="en-US"/>
              <a:t>Ethan Allen</a:t>
            </a:r>
          </a:p>
          <a:p>
            <a:pPr lvl="1">
              <a:lnSpc>
                <a:spcPct val="90000"/>
              </a:lnSpc>
            </a:pPr>
            <a:r>
              <a:rPr lang="en-US" altLang="en-US"/>
              <a:t>Green Mountain Boys of Vermont</a:t>
            </a:r>
          </a:p>
          <a:p>
            <a:pPr lvl="1">
              <a:lnSpc>
                <a:spcPct val="90000"/>
              </a:lnSpc>
            </a:pPr>
            <a:r>
              <a:rPr lang="en-US" altLang="en-US"/>
              <a:t>Crown Point</a:t>
            </a:r>
          </a:p>
          <a:p>
            <a:pPr>
              <a:lnSpc>
                <a:spcPct val="90000"/>
              </a:lnSpc>
            </a:pPr>
            <a:r>
              <a:rPr lang="en-US" altLang="en-US"/>
              <a:t>The Battle of Bunker (Breed’s) Hill </a:t>
            </a:r>
          </a:p>
          <a:p>
            <a:pPr lvl="1">
              <a:lnSpc>
                <a:spcPct val="90000"/>
              </a:lnSpc>
            </a:pPr>
            <a:r>
              <a:rPr lang="en-US" altLang="en-US"/>
              <a:t>June 16, 1775</a:t>
            </a:r>
          </a:p>
          <a:p>
            <a:pPr lvl="1">
              <a:lnSpc>
                <a:spcPct val="90000"/>
              </a:lnSpc>
            </a:pPr>
            <a:r>
              <a:rPr lang="en-US" altLang="en-US"/>
              <a:t>Both sides claim victory</a:t>
            </a:r>
          </a:p>
          <a:p>
            <a:pPr lvl="1">
              <a:lnSpc>
                <a:spcPct val="90000"/>
              </a:lnSpc>
            </a:pPr>
            <a:r>
              <a:rPr lang="en-US" altLang="en-US"/>
              <a:t>Gage resigns – replaced by Gen. William Howe</a:t>
            </a:r>
          </a:p>
          <a:p>
            <a:pPr lvl="1">
              <a:lnSpc>
                <a:spcPct val="90000"/>
              </a:lnSpc>
            </a:pPr>
            <a:r>
              <a:rPr lang="en-US" altLang="en-US"/>
              <a:t>Washington takes command</a:t>
            </a:r>
          </a:p>
        </p:txBody>
      </p:sp>
      <p:pic>
        <p:nvPicPr>
          <p:cNvPr id="381960" name="Picture 8" descr="bunkerhill"/>
          <p:cNvPicPr>
            <a:picLocks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a:xfrm>
            <a:off x="4419600" y="1638300"/>
            <a:ext cx="4724400" cy="3543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81959" name="Text Box 7"/>
          <p:cNvSpPr txBox="1">
            <a:spLocks noChangeArrowheads="1"/>
          </p:cNvSpPr>
          <p:nvPr/>
        </p:nvSpPr>
        <p:spPr bwMode="auto">
          <a:xfrm>
            <a:off x="4419600" y="5257800"/>
            <a:ext cx="45720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b="1" i="1">
                <a:solidFill>
                  <a:schemeClr val="hlink"/>
                </a:solidFill>
                <a:effectLst>
                  <a:outerShdw blurRad="38100" dist="38100" dir="2700000" algn="tl">
                    <a:srgbClr val="000000"/>
                  </a:outerShdw>
                </a:effectLst>
              </a:rPr>
              <a:t>“Don’t fire until you see the whites of their eyes.”</a:t>
            </a:r>
          </a:p>
          <a:p>
            <a:pPr algn="ctr"/>
            <a:r>
              <a:rPr lang="en-US" altLang="en-US" sz="2400" b="1">
                <a:solidFill>
                  <a:schemeClr val="hlink"/>
                </a:solidFill>
                <a:effectLst>
                  <a:outerShdw blurRad="38100" dist="38100" dir="2700000" algn="tl">
                    <a:srgbClr val="000000"/>
                  </a:outerShdw>
                </a:effectLst>
              </a:rPr>
              <a:t>~ Colonel William Prescott ~</a:t>
            </a:r>
          </a:p>
        </p:txBody>
      </p:sp>
      <p:pic>
        <p:nvPicPr>
          <p:cNvPr id="381962" name="Picture 10" descr="ethan_allen at Ticonderoga"/>
          <p:cNvPicPr>
            <a:picLocks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4419600" y="1371600"/>
            <a:ext cx="4724400" cy="36242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7952362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81955">
                                            <p:txEl>
                                              <p:pRg st="0" end="0"/>
                                            </p:txEl>
                                          </p:spTgt>
                                        </p:tgtEl>
                                        <p:attrNameLst>
                                          <p:attrName>style.visibility</p:attrName>
                                        </p:attrNameLst>
                                      </p:cBhvr>
                                      <p:to>
                                        <p:strVal val="visible"/>
                                      </p:to>
                                    </p:set>
                                    <p:anim calcmode="lin" valueType="num">
                                      <p:cBhvr>
                                        <p:cTn id="7" dur="500" fill="hold"/>
                                        <p:tgtEl>
                                          <p:spTgt spid="38195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8195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81955">
                                            <p:txEl>
                                              <p:pRg st="0" end="0"/>
                                            </p:txEl>
                                          </p:spTgt>
                                        </p:tgtEl>
                                      </p:cBhvr>
                                    </p:animEffect>
                                  </p:childTnLst>
                                </p:cTn>
                              </p:par>
                              <p:par>
                                <p:cTn id="10" presetID="6" presetClass="entr" presetSubtype="32" fill="hold" nodeType="withEffect">
                                  <p:stCondLst>
                                    <p:cond delay="0"/>
                                  </p:stCondLst>
                                  <p:childTnLst>
                                    <p:set>
                                      <p:cBhvr>
                                        <p:cTn id="11" dur="1" fill="hold">
                                          <p:stCondLst>
                                            <p:cond delay="0"/>
                                          </p:stCondLst>
                                        </p:cTn>
                                        <p:tgtEl>
                                          <p:spTgt spid="381962"/>
                                        </p:tgtEl>
                                        <p:attrNameLst>
                                          <p:attrName>style.visibility</p:attrName>
                                        </p:attrNameLst>
                                      </p:cBhvr>
                                      <p:to>
                                        <p:strVal val="visible"/>
                                      </p:to>
                                    </p:set>
                                    <p:animEffect transition="in" filter="circle(out)">
                                      <p:cBhvr>
                                        <p:cTn id="12" dur="1000"/>
                                        <p:tgtEl>
                                          <p:spTgt spid="38196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3" presetClass="entr" presetSubtype="0" fill="hold" grpId="0" nodeType="clickEffect">
                                  <p:stCondLst>
                                    <p:cond delay="0"/>
                                  </p:stCondLst>
                                  <p:childTnLst>
                                    <p:set>
                                      <p:cBhvr>
                                        <p:cTn id="16" dur="1" fill="hold">
                                          <p:stCondLst>
                                            <p:cond delay="0"/>
                                          </p:stCondLst>
                                        </p:cTn>
                                        <p:tgtEl>
                                          <p:spTgt spid="381955">
                                            <p:txEl>
                                              <p:pRg st="1" end="1"/>
                                            </p:txEl>
                                          </p:spTgt>
                                        </p:tgtEl>
                                        <p:attrNameLst>
                                          <p:attrName>style.visibility</p:attrName>
                                        </p:attrNameLst>
                                      </p:cBhvr>
                                      <p:to>
                                        <p:strVal val="visible"/>
                                      </p:to>
                                    </p:set>
                                    <p:anim calcmode="lin" valueType="num">
                                      <p:cBhvr>
                                        <p:cTn id="17" dur="500" fill="hold"/>
                                        <p:tgtEl>
                                          <p:spTgt spid="381955">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381955">
                                            <p:txEl>
                                              <p:pRg st="1" end="1"/>
                                            </p:txEl>
                                          </p:spTgt>
                                        </p:tgtEl>
                                        <p:attrNameLst>
                                          <p:attrName>ppt_h</p:attrName>
                                        </p:attrNameLst>
                                      </p:cBhvr>
                                      <p:tavLst>
                                        <p:tav tm="0">
                                          <p:val>
                                            <p:fltVal val="0"/>
                                          </p:val>
                                        </p:tav>
                                        <p:tav tm="100000">
                                          <p:val>
                                            <p:strVal val="#ppt_h"/>
                                          </p:val>
                                        </p:tav>
                                      </p:tavLst>
                                    </p:anim>
                                    <p:animEffect transition="in" filter="fade">
                                      <p:cBhvr>
                                        <p:cTn id="19" dur="500"/>
                                        <p:tgtEl>
                                          <p:spTgt spid="381955">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3" presetClass="entr" presetSubtype="0" fill="hold" grpId="0" nodeType="clickEffect">
                                  <p:stCondLst>
                                    <p:cond delay="0"/>
                                  </p:stCondLst>
                                  <p:childTnLst>
                                    <p:set>
                                      <p:cBhvr>
                                        <p:cTn id="23" dur="1" fill="hold">
                                          <p:stCondLst>
                                            <p:cond delay="0"/>
                                          </p:stCondLst>
                                        </p:cTn>
                                        <p:tgtEl>
                                          <p:spTgt spid="381955">
                                            <p:txEl>
                                              <p:pRg st="2" end="2"/>
                                            </p:txEl>
                                          </p:spTgt>
                                        </p:tgtEl>
                                        <p:attrNameLst>
                                          <p:attrName>style.visibility</p:attrName>
                                        </p:attrNameLst>
                                      </p:cBhvr>
                                      <p:to>
                                        <p:strVal val="visible"/>
                                      </p:to>
                                    </p:set>
                                    <p:anim calcmode="lin" valueType="num">
                                      <p:cBhvr>
                                        <p:cTn id="24" dur="500" fill="hold"/>
                                        <p:tgtEl>
                                          <p:spTgt spid="381955">
                                            <p:txEl>
                                              <p:pRg st="2" end="2"/>
                                            </p:txEl>
                                          </p:spTgt>
                                        </p:tgtEl>
                                        <p:attrNameLst>
                                          <p:attrName>ppt_w</p:attrName>
                                        </p:attrNameLst>
                                      </p:cBhvr>
                                      <p:tavLst>
                                        <p:tav tm="0">
                                          <p:val>
                                            <p:fltVal val="0"/>
                                          </p:val>
                                        </p:tav>
                                        <p:tav tm="100000">
                                          <p:val>
                                            <p:strVal val="#ppt_w"/>
                                          </p:val>
                                        </p:tav>
                                      </p:tavLst>
                                    </p:anim>
                                    <p:anim calcmode="lin" valueType="num">
                                      <p:cBhvr>
                                        <p:cTn id="25" dur="500" fill="hold"/>
                                        <p:tgtEl>
                                          <p:spTgt spid="381955">
                                            <p:txEl>
                                              <p:pRg st="2" end="2"/>
                                            </p:txEl>
                                          </p:spTgt>
                                        </p:tgtEl>
                                        <p:attrNameLst>
                                          <p:attrName>ppt_h</p:attrName>
                                        </p:attrNameLst>
                                      </p:cBhvr>
                                      <p:tavLst>
                                        <p:tav tm="0">
                                          <p:val>
                                            <p:fltVal val="0"/>
                                          </p:val>
                                        </p:tav>
                                        <p:tav tm="100000">
                                          <p:val>
                                            <p:strVal val="#ppt_h"/>
                                          </p:val>
                                        </p:tav>
                                      </p:tavLst>
                                    </p:anim>
                                    <p:animEffect transition="in" filter="fade">
                                      <p:cBhvr>
                                        <p:cTn id="26" dur="500"/>
                                        <p:tgtEl>
                                          <p:spTgt spid="381955">
                                            <p:txEl>
                                              <p:pRg st="2" end="2"/>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3" presetClass="entr" presetSubtype="0" fill="hold" grpId="0" nodeType="clickEffect">
                                  <p:stCondLst>
                                    <p:cond delay="0"/>
                                  </p:stCondLst>
                                  <p:childTnLst>
                                    <p:set>
                                      <p:cBhvr>
                                        <p:cTn id="30" dur="1" fill="hold">
                                          <p:stCondLst>
                                            <p:cond delay="0"/>
                                          </p:stCondLst>
                                        </p:cTn>
                                        <p:tgtEl>
                                          <p:spTgt spid="381955">
                                            <p:txEl>
                                              <p:pRg st="3" end="3"/>
                                            </p:txEl>
                                          </p:spTgt>
                                        </p:tgtEl>
                                        <p:attrNameLst>
                                          <p:attrName>style.visibility</p:attrName>
                                        </p:attrNameLst>
                                      </p:cBhvr>
                                      <p:to>
                                        <p:strVal val="visible"/>
                                      </p:to>
                                    </p:set>
                                    <p:anim calcmode="lin" valueType="num">
                                      <p:cBhvr>
                                        <p:cTn id="31" dur="500" fill="hold"/>
                                        <p:tgtEl>
                                          <p:spTgt spid="381955">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381955">
                                            <p:txEl>
                                              <p:pRg st="3" end="3"/>
                                            </p:txEl>
                                          </p:spTgt>
                                        </p:tgtEl>
                                        <p:attrNameLst>
                                          <p:attrName>ppt_h</p:attrName>
                                        </p:attrNameLst>
                                      </p:cBhvr>
                                      <p:tavLst>
                                        <p:tav tm="0">
                                          <p:val>
                                            <p:fltVal val="0"/>
                                          </p:val>
                                        </p:tav>
                                        <p:tav tm="100000">
                                          <p:val>
                                            <p:strVal val="#ppt_h"/>
                                          </p:val>
                                        </p:tav>
                                      </p:tavLst>
                                    </p:anim>
                                    <p:animEffect transition="in" filter="fade">
                                      <p:cBhvr>
                                        <p:cTn id="33" dur="500"/>
                                        <p:tgtEl>
                                          <p:spTgt spid="381955">
                                            <p:txEl>
                                              <p:pRg st="3" end="3"/>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53" presetClass="entr" presetSubtype="0" fill="hold" grpId="0" nodeType="clickEffect">
                                  <p:stCondLst>
                                    <p:cond delay="0"/>
                                  </p:stCondLst>
                                  <p:childTnLst>
                                    <p:set>
                                      <p:cBhvr>
                                        <p:cTn id="37" dur="1" fill="hold">
                                          <p:stCondLst>
                                            <p:cond delay="0"/>
                                          </p:stCondLst>
                                        </p:cTn>
                                        <p:tgtEl>
                                          <p:spTgt spid="381955">
                                            <p:txEl>
                                              <p:pRg st="4" end="4"/>
                                            </p:txEl>
                                          </p:spTgt>
                                        </p:tgtEl>
                                        <p:attrNameLst>
                                          <p:attrName>style.visibility</p:attrName>
                                        </p:attrNameLst>
                                      </p:cBhvr>
                                      <p:to>
                                        <p:strVal val="visible"/>
                                      </p:to>
                                    </p:set>
                                    <p:anim calcmode="lin" valueType="num">
                                      <p:cBhvr>
                                        <p:cTn id="38" dur="500" fill="hold"/>
                                        <p:tgtEl>
                                          <p:spTgt spid="381955">
                                            <p:txEl>
                                              <p:pRg st="4" end="4"/>
                                            </p:txEl>
                                          </p:spTgt>
                                        </p:tgtEl>
                                        <p:attrNameLst>
                                          <p:attrName>ppt_w</p:attrName>
                                        </p:attrNameLst>
                                      </p:cBhvr>
                                      <p:tavLst>
                                        <p:tav tm="0">
                                          <p:val>
                                            <p:fltVal val="0"/>
                                          </p:val>
                                        </p:tav>
                                        <p:tav tm="100000">
                                          <p:val>
                                            <p:strVal val="#ppt_w"/>
                                          </p:val>
                                        </p:tav>
                                      </p:tavLst>
                                    </p:anim>
                                    <p:anim calcmode="lin" valueType="num">
                                      <p:cBhvr>
                                        <p:cTn id="39" dur="500" fill="hold"/>
                                        <p:tgtEl>
                                          <p:spTgt spid="381955">
                                            <p:txEl>
                                              <p:pRg st="4" end="4"/>
                                            </p:txEl>
                                          </p:spTgt>
                                        </p:tgtEl>
                                        <p:attrNameLst>
                                          <p:attrName>ppt_h</p:attrName>
                                        </p:attrNameLst>
                                      </p:cBhvr>
                                      <p:tavLst>
                                        <p:tav tm="0">
                                          <p:val>
                                            <p:fltVal val="0"/>
                                          </p:val>
                                        </p:tav>
                                        <p:tav tm="100000">
                                          <p:val>
                                            <p:strVal val="#ppt_h"/>
                                          </p:val>
                                        </p:tav>
                                      </p:tavLst>
                                    </p:anim>
                                    <p:animEffect transition="in" filter="fade">
                                      <p:cBhvr>
                                        <p:cTn id="40" dur="500"/>
                                        <p:tgtEl>
                                          <p:spTgt spid="381955">
                                            <p:txEl>
                                              <p:pRg st="4" end="4"/>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53" presetClass="entr" presetSubtype="0" fill="hold" grpId="0" nodeType="clickEffect">
                                  <p:stCondLst>
                                    <p:cond delay="0"/>
                                  </p:stCondLst>
                                  <p:childTnLst>
                                    <p:set>
                                      <p:cBhvr>
                                        <p:cTn id="44" dur="1" fill="hold">
                                          <p:stCondLst>
                                            <p:cond delay="0"/>
                                          </p:stCondLst>
                                        </p:cTn>
                                        <p:tgtEl>
                                          <p:spTgt spid="381955">
                                            <p:txEl>
                                              <p:pRg st="5" end="5"/>
                                            </p:txEl>
                                          </p:spTgt>
                                        </p:tgtEl>
                                        <p:attrNameLst>
                                          <p:attrName>style.visibility</p:attrName>
                                        </p:attrNameLst>
                                      </p:cBhvr>
                                      <p:to>
                                        <p:strVal val="visible"/>
                                      </p:to>
                                    </p:set>
                                    <p:anim calcmode="lin" valueType="num">
                                      <p:cBhvr>
                                        <p:cTn id="45" dur="500" fill="hold"/>
                                        <p:tgtEl>
                                          <p:spTgt spid="381955">
                                            <p:txEl>
                                              <p:pRg st="5" end="5"/>
                                            </p:txEl>
                                          </p:spTgt>
                                        </p:tgtEl>
                                        <p:attrNameLst>
                                          <p:attrName>ppt_w</p:attrName>
                                        </p:attrNameLst>
                                      </p:cBhvr>
                                      <p:tavLst>
                                        <p:tav tm="0">
                                          <p:val>
                                            <p:fltVal val="0"/>
                                          </p:val>
                                        </p:tav>
                                        <p:tav tm="100000">
                                          <p:val>
                                            <p:strVal val="#ppt_w"/>
                                          </p:val>
                                        </p:tav>
                                      </p:tavLst>
                                    </p:anim>
                                    <p:anim calcmode="lin" valueType="num">
                                      <p:cBhvr>
                                        <p:cTn id="46" dur="500" fill="hold"/>
                                        <p:tgtEl>
                                          <p:spTgt spid="381955">
                                            <p:txEl>
                                              <p:pRg st="5" end="5"/>
                                            </p:txEl>
                                          </p:spTgt>
                                        </p:tgtEl>
                                        <p:attrNameLst>
                                          <p:attrName>ppt_h</p:attrName>
                                        </p:attrNameLst>
                                      </p:cBhvr>
                                      <p:tavLst>
                                        <p:tav tm="0">
                                          <p:val>
                                            <p:fltVal val="0"/>
                                          </p:val>
                                        </p:tav>
                                        <p:tav tm="100000">
                                          <p:val>
                                            <p:strVal val="#ppt_h"/>
                                          </p:val>
                                        </p:tav>
                                      </p:tavLst>
                                    </p:anim>
                                    <p:animEffect transition="in" filter="fade">
                                      <p:cBhvr>
                                        <p:cTn id="47" dur="500"/>
                                        <p:tgtEl>
                                          <p:spTgt spid="381955">
                                            <p:txEl>
                                              <p:pRg st="5" end="5"/>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53" presetClass="entr" presetSubtype="0" fill="hold" grpId="0" nodeType="clickEffect">
                                  <p:stCondLst>
                                    <p:cond delay="0"/>
                                  </p:stCondLst>
                                  <p:childTnLst>
                                    <p:set>
                                      <p:cBhvr>
                                        <p:cTn id="51" dur="1" fill="hold">
                                          <p:stCondLst>
                                            <p:cond delay="0"/>
                                          </p:stCondLst>
                                        </p:cTn>
                                        <p:tgtEl>
                                          <p:spTgt spid="381955">
                                            <p:txEl>
                                              <p:pRg st="6" end="6"/>
                                            </p:txEl>
                                          </p:spTgt>
                                        </p:tgtEl>
                                        <p:attrNameLst>
                                          <p:attrName>style.visibility</p:attrName>
                                        </p:attrNameLst>
                                      </p:cBhvr>
                                      <p:to>
                                        <p:strVal val="visible"/>
                                      </p:to>
                                    </p:set>
                                    <p:anim calcmode="lin" valueType="num">
                                      <p:cBhvr>
                                        <p:cTn id="52" dur="500" fill="hold"/>
                                        <p:tgtEl>
                                          <p:spTgt spid="381955">
                                            <p:txEl>
                                              <p:pRg st="6" end="6"/>
                                            </p:txEl>
                                          </p:spTgt>
                                        </p:tgtEl>
                                        <p:attrNameLst>
                                          <p:attrName>ppt_w</p:attrName>
                                        </p:attrNameLst>
                                      </p:cBhvr>
                                      <p:tavLst>
                                        <p:tav tm="0">
                                          <p:val>
                                            <p:fltVal val="0"/>
                                          </p:val>
                                        </p:tav>
                                        <p:tav tm="100000">
                                          <p:val>
                                            <p:strVal val="#ppt_w"/>
                                          </p:val>
                                        </p:tav>
                                      </p:tavLst>
                                    </p:anim>
                                    <p:anim calcmode="lin" valueType="num">
                                      <p:cBhvr>
                                        <p:cTn id="53" dur="500" fill="hold"/>
                                        <p:tgtEl>
                                          <p:spTgt spid="381955">
                                            <p:txEl>
                                              <p:pRg st="6" end="6"/>
                                            </p:txEl>
                                          </p:spTgt>
                                        </p:tgtEl>
                                        <p:attrNameLst>
                                          <p:attrName>ppt_h</p:attrName>
                                        </p:attrNameLst>
                                      </p:cBhvr>
                                      <p:tavLst>
                                        <p:tav tm="0">
                                          <p:val>
                                            <p:fltVal val="0"/>
                                          </p:val>
                                        </p:tav>
                                        <p:tav tm="100000">
                                          <p:val>
                                            <p:strVal val="#ppt_h"/>
                                          </p:val>
                                        </p:tav>
                                      </p:tavLst>
                                    </p:anim>
                                    <p:animEffect transition="in" filter="fade">
                                      <p:cBhvr>
                                        <p:cTn id="54" dur="500"/>
                                        <p:tgtEl>
                                          <p:spTgt spid="381955">
                                            <p:txEl>
                                              <p:pRg st="6" end="6"/>
                                            </p:txEl>
                                          </p:spTgt>
                                        </p:tgtEl>
                                      </p:cBhvr>
                                    </p:animEffect>
                                  </p:childTnLst>
                                </p:cTn>
                              </p:par>
                              <p:par>
                                <p:cTn id="55" presetID="6" presetClass="exit" presetSubtype="16" fill="hold" nodeType="withEffect">
                                  <p:stCondLst>
                                    <p:cond delay="0"/>
                                  </p:stCondLst>
                                  <p:childTnLst>
                                    <p:animEffect transition="out" filter="circle(in)">
                                      <p:cBhvr>
                                        <p:cTn id="56" dur="500"/>
                                        <p:tgtEl>
                                          <p:spTgt spid="381962"/>
                                        </p:tgtEl>
                                      </p:cBhvr>
                                    </p:animEffect>
                                    <p:set>
                                      <p:cBhvr>
                                        <p:cTn id="57" dur="1" fill="hold">
                                          <p:stCondLst>
                                            <p:cond delay="499"/>
                                          </p:stCondLst>
                                        </p:cTn>
                                        <p:tgtEl>
                                          <p:spTgt spid="381962"/>
                                        </p:tgtEl>
                                        <p:attrNameLst>
                                          <p:attrName>style.visibility</p:attrName>
                                        </p:attrNameLst>
                                      </p:cBhvr>
                                      <p:to>
                                        <p:strVal val="hidden"/>
                                      </p:to>
                                    </p:set>
                                  </p:childTnLst>
                                </p:cTn>
                              </p:par>
                              <p:par>
                                <p:cTn id="58" presetID="6" presetClass="entr" presetSubtype="32" fill="hold" nodeType="withEffect">
                                  <p:stCondLst>
                                    <p:cond delay="0"/>
                                  </p:stCondLst>
                                  <p:childTnLst>
                                    <p:set>
                                      <p:cBhvr>
                                        <p:cTn id="59" dur="1" fill="hold">
                                          <p:stCondLst>
                                            <p:cond delay="0"/>
                                          </p:stCondLst>
                                        </p:cTn>
                                        <p:tgtEl>
                                          <p:spTgt spid="381960"/>
                                        </p:tgtEl>
                                        <p:attrNameLst>
                                          <p:attrName>style.visibility</p:attrName>
                                        </p:attrNameLst>
                                      </p:cBhvr>
                                      <p:to>
                                        <p:strVal val="visible"/>
                                      </p:to>
                                    </p:set>
                                    <p:animEffect transition="in" filter="circle(out)">
                                      <p:cBhvr>
                                        <p:cTn id="60" dur="1000"/>
                                        <p:tgtEl>
                                          <p:spTgt spid="381960"/>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53" presetClass="entr" presetSubtype="0" fill="hold" grpId="0" nodeType="clickEffect">
                                  <p:stCondLst>
                                    <p:cond delay="0"/>
                                  </p:stCondLst>
                                  <p:childTnLst>
                                    <p:set>
                                      <p:cBhvr>
                                        <p:cTn id="64" dur="1" fill="hold">
                                          <p:stCondLst>
                                            <p:cond delay="0"/>
                                          </p:stCondLst>
                                        </p:cTn>
                                        <p:tgtEl>
                                          <p:spTgt spid="381955">
                                            <p:txEl>
                                              <p:pRg st="7" end="7"/>
                                            </p:txEl>
                                          </p:spTgt>
                                        </p:tgtEl>
                                        <p:attrNameLst>
                                          <p:attrName>style.visibility</p:attrName>
                                        </p:attrNameLst>
                                      </p:cBhvr>
                                      <p:to>
                                        <p:strVal val="visible"/>
                                      </p:to>
                                    </p:set>
                                    <p:anim calcmode="lin" valueType="num">
                                      <p:cBhvr>
                                        <p:cTn id="65" dur="500" fill="hold"/>
                                        <p:tgtEl>
                                          <p:spTgt spid="381955">
                                            <p:txEl>
                                              <p:pRg st="7" end="7"/>
                                            </p:txEl>
                                          </p:spTgt>
                                        </p:tgtEl>
                                        <p:attrNameLst>
                                          <p:attrName>ppt_w</p:attrName>
                                        </p:attrNameLst>
                                      </p:cBhvr>
                                      <p:tavLst>
                                        <p:tav tm="0">
                                          <p:val>
                                            <p:fltVal val="0"/>
                                          </p:val>
                                        </p:tav>
                                        <p:tav tm="100000">
                                          <p:val>
                                            <p:strVal val="#ppt_w"/>
                                          </p:val>
                                        </p:tav>
                                      </p:tavLst>
                                    </p:anim>
                                    <p:anim calcmode="lin" valueType="num">
                                      <p:cBhvr>
                                        <p:cTn id="66" dur="500" fill="hold"/>
                                        <p:tgtEl>
                                          <p:spTgt spid="381955">
                                            <p:txEl>
                                              <p:pRg st="7" end="7"/>
                                            </p:txEl>
                                          </p:spTgt>
                                        </p:tgtEl>
                                        <p:attrNameLst>
                                          <p:attrName>ppt_h</p:attrName>
                                        </p:attrNameLst>
                                      </p:cBhvr>
                                      <p:tavLst>
                                        <p:tav tm="0">
                                          <p:val>
                                            <p:fltVal val="0"/>
                                          </p:val>
                                        </p:tav>
                                        <p:tav tm="100000">
                                          <p:val>
                                            <p:strVal val="#ppt_h"/>
                                          </p:val>
                                        </p:tav>
                                      </p:tavLst>
                                    </p:anim>
                                    <p:animEffect transition="in" filter="fade">
                                      <p:cBhvr>
                                        <p:cTn id="67" dur="500"/>
                                        <p:tgtEl>
                                          <p:spTgt spid="381955">
                                            <p:txEl>
                                              <p:pRg st="7" end="7"/>
                                            </p:txEl>
                                          </p:spTgt>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31" presetClass="entr" presetSubtype="0" fill="hold" nodeType="clickEffect">
                                  <p:stCondLst>
                                    <p:cond delay="0"/>
                                  </p:stCondLst>
                                  <p:iterate type="lt">
                                    <p:tmPct val="5000"/>
                                  </p:iterate>
                                  <p:childTnLst>
                                    <p:set>
                                      <p:cBhvr>
                                        <p:cTn id="71" dur="1" fill="hold">
                                          <p:stCondLst>
                                            <p:cond delay="0"/>
                                          </p:stCondLst>
                                        </p:cTn>
                                        <p:tgtEl>
                                          <p:spTgt spid="381959">
                                            <p:txEl>
                                              <p:pRg st="0" end="0"/>
                                            </p:txEl>
                                          </p:spTgt>
                                        </p:tgtEl>
                                        <p:attrNameLst>
                                          <p:attrName>style.visibility</p:attrName>
                                        </p:attrNameLst>
                                      </p:cBhvr>
                                      <p:to>
                                        <p:strVal val="visible"/>
                                      </p:to>
                                    </p:set>
                                    <p:anim calcmode="lin" valueType="num">
                                      <p:cBhvr>
                                        <p:cTn id="72" dur="500" fill="hold"/>
                                        <p:tgtEl>
                                          <p:spTgt spid="381959">
                                            <p:txEl>
                                              <p:pRg st="0" end="0"/>
                                            </p:txEl>
                                          </p:spTgt>
                                        </p:tgtEl>
                                        <p:attrNameLst>
                                          <p:attrName>ppt_w</p:attrName>
                                        </p:attrNameLst>
                                      </p:cBhvr>
                                      <p:tavLst>
                                        <p:tav tm="0">
                                          <p:val>
                                            <p:fltVal val="0"/>
                                          </p:val>
                                        </p:tav>
                                        <p:tav tm="100000">
                                          <p:val>
                                            <p:strVal val="#ppt_w"/>
                                          </p:val>
                                        </p:tav>
                                      </p:tavLst>
                                    </p:anim>
                                    <p:anim calcmode="lin" valueType="num">
                                      <p:cBhvr>
                                        <p:cTn id="73" dur="500" fill="hold"/>
                                        <p:tgtEl>
                                          <p:spTgt spid="381959">
                                            <p:txEl>
                                              <p:pRg st="0" end="0"/>
                                            </p:txEl>
                                          </p:spTgt>
                                        </p:tgtEl>
                                        <p:attrNameLst>
                                          <p:attrName>ppt_h</p:attrName>
                                        </p:attrNameLst>
                                      </p:cBhvr>
                                      <p:tavLst>
                                        <p:tav tm="0">
                                          <p:val>
                                            <p:fltVal val="0"/>
                                          </p:val>
                                        </p:tav>
                                        <p:tav tm="100000">
                                          <p:val>
                                            <p:strVal val="#ppt_h"/>
                                          </p:val>
                                        </p:tav>
                                      </p:tavLst>
                                    </p:anim>
                                    <p:anim calcmode="lin" valueType="num">
                                      <p:cBhvr>
                                        <p:cTn id="74" dur="500" fill="hold"/>
                                        <p:tgtEl>
                                          <p:spTgt spid="381959">
                                            <p:txEl>
                                              <p:pRg st="0" end="0"/>
                                            </p:txEl>
                                          </p:spTgt>
                                        </p:tgtEl>
                                        <p:attrNameLst>
                                          <p:attrName>style.rotation</p:attrName>
                                        </p:attrNameLst>
                                      </p:cBhvr>
                                      <p:tavLst>
                                        <p:tav tm="0">
                                          <p:val>
                                            <p:fltVal val="90"/>
                                          </p:val>
                                        </p:tav>
                                        <p:tav tm="100000">
                                          <p:val>
                                            <p:fltVal val="0"/>
                                          </p:val>
                                        </p:tav>
                                      </p:tavLst>
                                    </p:anim>
                                    <p:animEffect transition="in" filter="fade">
                                      <p:cBhvr>
                                        <p:cTn id="75" dur="500"/>
                                        <p:tgtEl>
                                          <p:spTgt spid="381959">
                                            <p:txEl>
                                              <p:pRg st="0" end="0"/>
                                            </p:txEl>
                                          </p:spTgt>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31" presetClass="entr" presetSubtype="0" fill="hold" nodeType="clickEffect">
                                  <p:stCondLst>
                                    <p:cond delay="0"/>
                                  </p:stCondLst>
                                  <p:iterate type="lt">
                                    <p:tmPct val="5000"/>
                                  </p:iterate>
                                  <p:childTnLst>
                                    <p:set>
                                      <p:cBhvr>
                                        <p:cTn id="79" dur="1" fill="hold">
                                          <p:stCondLst>
                                            <p:cond delay="0"/>
                                          </p:stCondLst>
                                        </p:cTn>
                                        <p:tgtEl>
                                          <p:spTgt spid="381959">
                                            <p:txEl>
                                              <p:pRg st="1" end="1"/>
                                            </p:txEl>
                                          </p:spTgt>
                                        </p:tgtEl>
                                        <p:attrNameLst>
                                          <p:attrName>style.visibility</p:attrName>
                                        </p:attrNameLst>
                                      </p:cBhvr>
                                      <p:to>
                                        <p:strVal val="visible"/>
                                      </p:to>
                                    </p:set>
                                    <p:anim calcmode="lin" valueType="num">
                                      <p:cBhvr>
                                        <p:cTn id="80" dur="500" fill="hold"/>
                                        <p:tgtEl>
                                          <p:spTgt spid="381959">
                                            <p:txEl>
                                              <p:pRg st="1" end="1"/>
                                            </p:txEl>
                                          </p:spTgt>
                                        </p:tgtEl>
                                        <p:attrNameLst>
                                          <p:attrName>ppt_w</p:attrName>
                                        </p:attrNameLst>
                                      </p:cBhvr>
                                      <p:tavLst>
                                        <p:tav tm="0">
                                          <p:val>
                                            <p:fltVal val="0"/>
                                          </p:val>
                                        </p:tav>
                                        <p:tav tm="100000">
                                          <p:val>
                                            <p:strVal val="#ppt_w"/>
                                          </p:val>
                                        </p:tav>
                                      </p:tavLst>
                                    </p:anim>
                                    <p:anim calcmode="lin" valueType="num">
                                      <p:cBhvr>
                                        <p:cTn id="81" dur="500" fill="hold"/>
                                        <p:tgtEl>
                                          <p:spTgt spid="381959">
                                            <p:txEl>
                                              <p:pRg st="1" end="1"/>
                                            </p:txEl>
                                          </p:spTgt>
                                        </p:tgtEl>
                                        <p:attrNameLst>
                                          <p:attrName>ppt_h</p:attrName>
                                        </p:attrNameLst>
                                      </p:cBhvr>
                                      <p:tavLst>
                                        <p:tav tm="0">
                                          <p:val>
                                            <p:fltVal val="0"/>
                                          </p:val>
                                        </p:tav>
                                        <p:tav tm="100000">
                                          <p:val>
                                            <p:strVal val="#ppt_h"/>
                                          </p:val>
                                        </p:tav>
                                      </p:tavLst>
                                    </p:anim>
                                    <p:anim calcmode="lin" valueType="num">
                                      <p:cBhvr>
                                        <p:cTn id="82" dur="500" fill="hold"/>
                                        <p:tgtEl>
                                          <p:spTgt spid="381959">
                                            <p:txEl>
                                              <p:pRg st="1" end="1"/>
                                            </p:txEl>
                                          </p:spTgt>
                                        </p:tgtEl>
                                        <p:attrNameLst>
                                          <p:attrName>style.rotation</p:attrName>
                                        </p:attrNameLst>
                                      </p:cBhvr>
                                      <p:tavLst>
                                        <p:tav tm="0">
                                          <p:val>
                                            <p:fltVal val="90"/>
                                          </p:val>
                                        </p:tav>
                                        <p:tav tm="100000">
                                          <p:val>
                                            <p:fltVal val="0"/>
                                          </p:val>
                                        </p:tav>
                                      </p:tavLst>
                                    </p:anim>
                                    <p:animEffect transition="in" filter="fade">
                                      <p:cBhvr>
                                        <p:cTn id="83" dur="500"/>
                                        <p:tgtEl>
                                          <p:spTgt spid="381959">
                                            <p:txEl>
                                              <p:pRg st="1" end="1"/>
                                            </p:txEl>
                                          </p:spTgt>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53" presetClass="entr" presetSubtype="0" fill="hold" grpId="0" nodeType="clickEffect">
                                  <p:stCondLst>
                                    <p:cond delay="0"/>
                                  </p:stCondLst>
                                  <p:childTnLst>
                                    <p:set>
                                      <p:cBhvr>
                                        <p:cTn id="87" dur="1" fill="hold">
                                          <p:stCondLst>
                                            <p:cond delay="0"/>
                                          </p:stCondLst>
                                        </p:cTn>
                                        <p:tgtEl>
                                          <p:spTgt spid="381955">
                                            <p:txEl>
                                              <p:pRg st="8" end="8"/>
                                            </p:txEl>
                                          </p:spTgt>
                                        </p:tgtEl>
                                        <p:attrNameLst>
                                          <p:attrName>style.visibility</p:attrName>
                                        </p:attrNameLst>
                                      </p:cBhvr>
                                      <p:to>
                                        <p:strVal val="visible"/>
                                      </p:to>
                                    </p:set>
                                    <p:anim calcmode="lin" valueType="num">
                                      <p:cBhvr>
                                        <p:cTn id="88" dur="500" fill="hold"/>
                                        <p:tgtEl>
                                          <p:spTgt spid="381955">
                                            <p:txEl>
                                              <p:pRg st="8" end="8"/>
                                            </p:txEl>
                                          </p:spTgt>
                                        </p:tgtEl>
                                        <p:attrNameLst>
                                          <p:attrName>ppt_w</p:attrName>
                                        </p:attrNameLst>
                                      </p:cBhvr>
                                      <p:tavLst>
                                        <p:tav tm="0">
                                          <p:val>
                                            <p:fltVal val="0"/>
                                          </p:val>
                                        </p:tav>
                                        <p:tav tm="100000">
                                          <p:val>
                                            <p:strVal val="#ppt_w"/>
                                          </p:val>
                                        </p:tav>
                                      </p:tavLst>
                                    </p:anim>
                                    <p:anim calcmode="lin" valueType="num">
                                      <p:cBhvr>
                                        <p:cTn id="89" dur="500" fill="hold"/>
                                        <p:tgtEl>
                                          <p:spTgt spid="381955">
                                            <p:txEl>
                                              <p:pRg st="8" end="8"/>
                                            </p:txEl>
                                          </p:spTgt>
                                        </p:tgtEl>
                                        <p:attrNameLst>
                                          <p:attrName>ppt_h</p:attrName>
                                        </p:attrNameLst>
                                      </p:cBhvr>
                                      <p:tavLst>
                                        <p:tav tm="0">
                                          <p:val>
                                            <p:fltVal val="0"/>
                                          </p:val>
                                        </p:tav>
                                        <p:tav tm="100000">
                                          <p:val>
                                            <p:strVal val="#ppt_h"/>
                                          </p:val>
                                        </p:tav>
                                      </p:tavLst>
                                    </p:anim>
                                    <p:animEffect transition="in" filter="fade">
                                      <p:cBhvr>
                                        <p:cTn id="90" dur="500"/>
                                        <p:tgtEl>
                                          <p:spTgt spid="381955">
                                            <p:txEl>
                                              <p:pRg st="8" end="8"/>
                                            </p:txEl>
                                          </p:spTgt>
                                        </p:tgtEl>
                                      </p:cBhvr>
                                    </p:animEffect>
                                  </p:childTnLst>
                                </p:cTn>
                              </p:par>
                            </p:childTnLst>
                          </p:cTn>
                        </p:par>
                      </p:childTnLst>
                    </p:cTn>
                  </p:par>
                  <p:par>
                    <p:cTn id="91" fill="hold" nodeType="clickPar">
                      <p:stCondLst>
                        <p:cond delay="indefinite"/>
                      </p:stCondLst>
                      <p:childTnLst>
                        <p:par>
                          <p:cTn id="92" fill="hold" nodeType="withGroup">
                            <p:stCondLst>
                              <p:cond delay="0"/>
                            </p:stCondLst>
                            <p:childTnLst>
                              <p:par>
                                <p:cTn id="93" presetID="53" presetClass="entr" presetSubtype="0" fill="hold" grpId="0" nodeType="clickEffect">
                                  <p:stCondLst>
                                    <p:cond delay="0"/>
                                  </p:stCondLst>
                                  <p:childTnLst>
                                    <p:set>
                                      <p:cBhvr>
                                        <p:cTn id="94" dur="1" fill="hold">
                                          <p:stCondLst>
                                            <p:cond delay="0"/>
                                          </p:stCondLst>
                                        </p:cTn>
                                        <p:tgtEl>
                                          <p:spTgt spid="381955">
                                            <p:txEl>
                                              <p:pRg st="9" end="9"/>
                                            </p:txEl>
                                          </p:spTgt>
                                        </p:tgtEl>
                                        <p:attrNameLst>
                                          <p:attrName>style.visibility</p:attrName>
                                        </p:attrNameLst>
                                      </p:cBhvr>
                                      <p:to>
                                        <p:strVal val="visible"/>
                                      </p:to>
                                    </p:set>
                                    <p:anim calcmode="lin" valueType="num">
                                      <p:cBhvr>
                                        <p:cTn id="95" dur="500" fill="hold"/>
                                        <p:tgtEl>
                                          <p:spTgt spid="381955">
                                            <p:txEl>
                                              <p:pRg st="9" end="9"/>
                                            </p:txEl>
                                          </p:spTgt>
                                        </p:tgtEl>
                                        <p:attrNameLst>
                                          <p:attrName>ppt_w</p:attrName>
                                        </p:attrNameLst>
                                      </p:cBhvr>
                                      <p:tavLst>
                                        <p:tav tm="0">
                                          <p:val>
                                            <p:fltVal val="0"/>
                                          </p:val>
                                        </p:tav>
                                        <p:tav tm="100000">
                                          <p:val>
                                            <p:strVal val="#ppt_w"/>
                                          </p:val>
                                        </p:tav>
                                      </p:tavLst>
                                    </p:anim>
                                    <p:anim calcmode="lin" valueType="num">
                                      <p:cBhvr>
                                        <p:cTn id="96" dur="500" fill="hold"/>
                                        <p:tgtEl>
                                          <p:spTgt spid="381955">
                                            <p:txEl>
                                              <p:pRg st="9" end="9"/>
                                            </p:txEl>
                                          </p:spTgt>
                                        </p:tgtEl>
                                        <p:attrNameLst>
                                          <p:attrName>ppt_h</p:attrName>
                                        </p:attrNameLst>
                                      </p:cBhvr>
                                      <p:tavLst>
                                        <p:tav tm="0">
                                          <p:val>
                                            <p:fltVal val="0"/>
                                          </p:val>
                                        </p:tav>
                                        <p:tav tm="100000">
                                          <p:val>
                                            <p:strVal val="#ppt_h"/>
                                          </p:val>
                                        </p:tav>
                                      </p:tavLst>
                                    </p:anim>
                                    <p:animEffect transition="in" filter="fade">
                                      <p:cBhvr>
                                        <p:cTn id="97" dur="500"/>
                                        <p:tgtEl>
                                          <p:spTgt spid="381955">
                                            <p:txEl>
                                              <p:pRg st="9" end="9"/>
                                            </p:txEl>
                                          </p:spTgt>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53" presetClass="entr" presetSubtype="0" fill="hold" grpId="0" nodeType="clickEffect">
                                  <p:stCondLst>
                                    <p:cond delay="0"/>
                                  </p:stCondLst>
                                  <p:childTnLst>
                                    <p:set>
                                      <p:cBhvr>
                                        <p:cTn id="101" dur="1" fill="hold">
                                          <p:stCondLst>
                                            <p:cond delay="0"/>
                                          </p:stCondLst>
                                        </p:cTn>
                                        <p:tgtEl>
                                          <p:spTgt spid="381955">
                                            <p:txEl>
                                              <p:pRg st="10" end="10"/>
                                            </p:txEl>
                                          </p:spTgt>
                                        </p:tgtEl>
                                        <p:attrNameLst>
                                          <p:attrName>style.visibility</p:attrName>
                                        </p:attrNameLst>
                                      </p:cBhvr>
                                      <p:to>
                                        <p:strVal val="visible"/>
                                      </p:to>
                                    </p:set>
                                    <p:anim calcmode="lin" valueType="num">
                                      <p:cBhvr>
                                        <p:cTn id="102" dur="500" fill="hold"/>
                                        <p:tgtEl>
                                          <p:spTgt spid="381955">
                                            <p:txEl>
                                              <p:pRg st="10" end="10"/>
                                            </p:txEl>
                                          </p:spTgt>
                                        </p:tgtEl>
                                        <p:attrNameLst>
                                          <p:attrName>ppt_w</p:attrName>
                                        </p:attrNameLst>
                                      </p:cBhvr>
                                      <p:tavLst>
                                        <p:tav tm="0">
                                          <p:val>
                                            <p:fltVal val="0"/>
                                          </p:val>
                                        </p:tav>
                                        <p:tav tm="100000">
                                          <p:val>
                                            <p:strVal val="#ppt_w"/>
                                          </p:val>
                                        </p:tav>
                                      </p:tavLst>
                                    </p:anim>
                                    <p:anim calcmode="lin" valueType="num">
                                      <p:cBhvr>
                                        <p:cTn id="103" dur="500" fill="hold"/>
                                        <p:tgtEl>
                                          <p:spTgt spid="381955">
                                            <p:txEl>
                                              <p:pRg st="10" end="10"/>
                                            </p:txEl>
                                          </p:spTgt>
                                        </p:tgtEl>
                                        <p:attrNameLst>
                                          <p:attrName>ppt_h</p:attrName>
                                        </p:attrNameLst>
                                      </p:cBhvr>
                                      <p:tavLst>
                                        <p:tav tm="0">
                                          <p:val>
                                            <p:fltVal val="0"/>
                                          </p:val>
                                        </p:tav>
                                        <p:tav tm="100000">
                                          <p:val>
                                            <p:strVal val="#ppt_h"/>
                                          </p:val>
                                        </p:tav>
                                      </p:tavLst>
                                    </p:anim>
                                    <p:animEffect transition="in" filter="fade">
                                      <p:cBhvr>
                                        <p:cTn id="104" dur="500"/>
                                        <p:tgtEl>
                                          <p:spTgt spid="38195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1955"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Rectangle 2"/>
          <p:cNvSpPr>
            <a:spLocks noGrp="1" noRot="1" noChangeArrowheads="1"/>
          </p:cNvSpPr>
          <p:nvPr>
            <p:ph type="title"/>
          </p:nvPr>
        </p:nvSpPr>
        <p:spPr/>
        <p:txBody>
          <a:bodyPr>
            <a:normAutofit fontScale="90000"/>
          </a:bodyPr>
          <a:lstStyle/>
          <a:p>
            <a:r>
              <a:rPr lang="en-US" altLang="en-US"/>
              <a:t>Fighting Begins in Earnest</a:t>
            </a:r>
          </a:p>
        </p:txBody>
      </p:sp>
      <p:sp>
        <p:nvSpPr>
          <p:cNvPr id="388099" name="Rectangle 3"/>
          <p:cNvSpPr>
            <a:spLocks noGrp="1" noChangeArrowheads="1"/>
          </p:cNvSpPr>
          <p:nvPr>
            <p:ph type="body" sz="half" idx="1"/>
          </p:nvPr>
        </p:nvSpPr>
        <p:spPr>
          <a:xfrm>
            <a:off x="4038600" y="685800"/>
            <a:ext cx="5105400" cy="6172200"/>
          </a:xfrm>
        </p:spPr>
        <p:txBody>
          <a:bodyPr/>
          <a:lstStyle/>
          <a:p>
            <a:r>
              <a:rPr lang="en-US" altLang="en-US" sz="2800"/>
              <a:t>Attack on Quebec </a:t>
            </a:r>
          </a:p>
          <a:p>
            <a:pPr lvl="1"/>
            <a:r>
              <a:rPr lang="en-US" altLang="en-US" sz="2400"/>
              <a:t>July 1775</a:t>
            </a:r>
          </a:p>
          <a:p>
            <a:pPr lvl="1"/>
            <a:r>
              <a:rPr lang="en-US" altLang="en-US" sz="2400"/>
              <a:t>Captured Montreal</a:t>
            </a:r>
          </a:p>
          <a:p>
            <a:pPr lvl="1"/>
            <a:r>
              <a:rPr lang="en-US" altLang="en-US" sz="2400"/>
              <a:t>Benedict Arnold</a:t>
            </a:r>
          </a:p>
          <a:p>
            <a:pPr lvl="1"/>
            <a:r>
              <a:rPr lang="en-US" altLang="en-US" sz="2400"/>
              <a:t>Failed to take Quebec</a:t>
            </a:r>
          </a:p>
          <a:p>
            <a:r>
              <a:rPr lang="en-US" altLang="en-US" sz="2800" i="1"/>
              <a:t>Proclamation for Suppressing Rebellion and Sedition</a:t>
            </a:r>
          </a:p>
          <a:p>
            <a:pPr lvl="1"/>
            <a:r>
              <a:rPr lang="en-US" altLang="en-US" sz="2400"/>
              <a:t>August 22, 1775</a:t>
            </a:r>
          </a:p>
          <a:p>
            <a:pPr lvl="1"/>
            <a:r>
              <a:rPr lang="en-US" altLang="en-US" sz="2400"/>
              <a:t>King George III declares that the colonies are “open and avowed enemies”</a:t>
            </a:r>
          </a:p>
        </p:txBody>
      </p:sp>
      <p:pic>
        <p:nvPicPr>
          <p:cNvPr id="388107" name="Picture 11" descr="Benedict Arnold"/>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81000" y="1066800"/>
            <a:ext cx="3665538" cy="4648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88108" name="Picture 12" descr="george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609600"/>
            <a:ext cx="3705225" cy="5857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10570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88099">
                                            <p:txEl>
                                              <p:pRg st="0" end="0"/>
                                            </p:txEl>
                                          </p:spTgt>
                                        </p:tgtEl>
                                        <p:attrNameLst>
                                          <p:attrName>style.visibility</p:attrName>
                                        </p:attrNameLst>
                                      </p:cBhvr>
                                      <p:to>
                                        <p:strVal val="visible"/>
                                      </p:to>
                                    </p:set>
                                    <p:anim calcmode="lin" valueType="num">
                                      <p:cBhvr>
                                        <p:cTn id="7" dur="500" fill="hold"/>
                                        <p:tgtEl>
                                          <p:spTgt spid="38809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8809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88099">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388099">
                                            <p:txEl>
                                              <p:pRg st="1" end="1"/>
                                            </p:txEl>
                                          </p:spTgt>
                                        </p:tgtEl>
                                        <p:attrNameLst>
                                          <p:attrName>style.visibility</p:attrName>
                                        </p:attrNameLst>
                                      </p:cBhvr>
                                      <p:to>
                                        <p:strVal val="visible"/>
                                      </p:to>
                                    </p:set>
                                    <p:anim calcmode="lin" valueType="num">
                                      <p:cBhvr>
                                        <p:cTn id="14" dur="500" fill="hold"/>
                                        <p:tgtEl>
                                          <p:spTgt spid="388099">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88099">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88099">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388099">
                                            <p:txEl>
                                              <p:pRg st="2" end="2"/>
                                            </p:txEl>
                                          </p:spTgt>
                                        </p:tgtEl>
                                        <p:attrNameLst>
                                          <p:attrName>style.visibility</p:attrName>
                                        </p:attrNameLst>
                                      </p:cBhvr>
                                      <p:to>
                                        <p:strVal val="visible"/>
                                      </p:to>
                                    </p:set>
                                    <p:anim calcmode="lin" valueType="num">
                                      <p:cBhvr>
                                        <p:cTn id="21" dur="500" fill="hold"/>
                                        <p:tgtEl>
                                          <p:spTgt spid="388099">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88099">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88099">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388099">
                                            <p:txEl>
                                              <p:pRg st="3" end="3"/>
                                            </p:txEl>
                                          </p:spTgt>
                                        </p:tgtEl>
                                        <p:attrNameLst>
                                          <p:attrName>style.visibility</p:attrName>
                                        </p:attrNameLst>
                                      </p:cBhvr>
                                      <p:to>
                                        <p:strVal val="visible"/>
                                      </p:to>
                                    </p:set>
                                    <p:anim calcmode="lin" valueType="num">
                                      <p:cBhvr>
                                        <p:cTn id="28" dur="500" fill="hold"/>
                                        <p:tgtEl>
                                          <p:spTgt spid="388099">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88099">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88099">
                                            <p:txEl>
                                              <p:pRg st="3" end="3"/>
                                            </p:txEl>
                                          </p:spTgt>
                                        </p:tgtEl>
                                      </p:cBhvr>
                                    </p:animEffect>
                                  </p:childTnLst>
                                </p:cTn>
                              </p:par>
                              <p:par>
                                <p:cTn id="31" presetID="53" presetClass="entr" presetSubtype="0" fill="hold" nodeType="withEffect">
                                  <p:stCondLst>
                                    <p:cond delay="0"/>
                                  </p:stCondLst>
                                  <p:childTnLst>
                                    <p:set>
                                      <p:cBhvr>
                                        <p:cTn id="32" dur="1" fill="hold">
                                          <p:stCondLst>
                                            <p:cond delay="0"/>
                                          </p:stCondLst>
                                        </p:cTn>
                                        <p:tgtEl>
                                          <p:spTgt spid="388107"/>
                                        </p:tgtEl>
                                        <p:attrNameLst>
                                          <p:attrName>style.visibility</p:attrName>
                                        </p:attrNameLst>
                                      </p:cBhvr>
                                      <p:to>
                                        <p:strVal val="visible"/>
                                      </p:to>
                                    </p:set>
                                    <p:anim calcmode="lin" valueType="num">
                                      <p:cBhvr>
                                        <p:cTn id="33" dur="500" fill="hold"/>
                                        <p:tgtEl>
                                          <p:spTgt spid="388107"/>
                                        </p:tgtEl>
                                        <p:attrNameLst>
                                          <p:attrName>ppt_w</p:attrName>
                                        </p:attrNameLst>
                                      </p:cBhvr>
                                      <p:tavLst>
                                        <p:tav tm="0">
                                          <p:val>
                                            <p:fltVal val="0"/>
                                          </p:val>
                                        </p:tav>
                                        <p:tav tm="100000">
                                          <p:val>
                                            <p:strVal val="#ppt_w"/>
                                          </p:val>
                                        </p:tav>
                                      </p:tavLst>
                                    </p:anim>
                                    <p:anim calcmode="lin" valueType="num">
                                      <p:cBhvr>
                                        <p:cTn id="34" dur="500" fill="hold"/>
                                        <p:tgtEl>
                                          <p:spTgt spid="388107"/>
                                        </p:tgtEl>
                                        <p:attrNameLst>
                                          <p:attrName>ppt_h</p:attrName>
                                        </p:attrNameLst>
                                      </p:cBhvr>
                                      <p:tavLst>
                                        <p:tav tm="0">
                                          <p:val>
                                            <p:fltVal val="0"/>
                                          </p:val>
                                        </p:tav>
                                        <p:tav tm="100000">
                                          <p:val>
                                            <p:strVal val="#ppt_h"/>
                                          </p:val>
                                        </p:tav>
                                      </p:tavLst>
                                    </p:anim>
                                    <p:animEffect transition="in" filter="fade">
                                      <p:cBhvr>
                                        <p:cTn id="35" dur="500"/>
                                        <p:tgtEl>
                                          <p:spTgt spid="388107"/>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53" presetClass="entr" presetSubtype="0" fill="hold" grpId="0" nodeType="clickEffect">
                                  <p:stCondLst>
                                    <p:cond delay="0"/>
                                  </p:stCondLst>
                                  <p:childTnLst>
                                    <p:set>
                                      <p:cBhvr>
                                        <p:cTn id="39" dur="1" fill="hold">
                                          <p:stCondLst>
                                            <p:cond delay="0"/>
                                          </p:stCondLst>
                                        </p:cTn>
                                        <p:tgtEl>
                                          <p:spTgt spid="388099">
                                            <p:txEl>
                                              <p:pRg st="4" end="4"/>
                                            </p:txEl>
                                          </p:spTgt>
                                        </p:tgtEl>
                                        <p:attrNameLst>
                                          <p:attrName>style.visibility</p:attrName>
                                        </p:attrNameLst>
                                      </p:cBhvr>
                                      <p:to>
                                        <p:strVal val="visible"/>
                                      </p:to>
                                    </p:set>
                                    <p:anim calcmode="lin" valueType="num">
                                      <p:cBhvr>
                                        <p:cTn id="40" dur="500" fill="hold"/>
                                        <p:tgtEl>
                                          <p:spTgt spid="388099">
                                            <p:txEl>
                                              <p:pRg st="4" end="4"/>
                                            </p:txEl>
                                          </p:spTgt>
                                        </p:tgtEl>
                                        <p:attrNameLst>
                                          <p:attrName>ppt_w</p:attrName>
                                        </p:attrNameLst>
                                      </p:cBhvr>
                                      <p:tavLst>
                                        <p:tav tm="0">
                                          <p:val>
                                            <p:fltVal val="0"/>
                                          </p:val>
                                        </p:tav>
                                        <p:tav tm="100000">
                                          <p:val>
                                            <p:strVal val="#ppt_w"/>
                                          </p:val>
                                        </p:tav>
                                      </p:tavLst>
                                    </p:anim>
                                    <p:anim calcmode="lin" valueType="num">
                                      <p:cBhvr>
                                        <p:cTn id="41" dur="500" fill="hold"/>
                                        <p:tgtEl>
                                          <p:spTgt spid="388099">
                                            <p:txEl>
                                              <p:pRg st="4" end="4"/>
                                            </p:txEl>
                                          </p:spTgt>
                                        </p:tgtEl>
                                        <p:attrNameLst>
                                          <p:attrName>ppt_h</p:attrName>
                                        </p:attrNameLst>
                                      </p:cBhvr>
                                      <p:tavLst>
                                        <p:tav tm="0">
                                          <p:val>
                                            <p:fltVal val="0"/>
                                          </p:val>
                                        </p:tav>
                                        <p:tav tm="100000">
                                          <p:val>
                                            <p:strVal val="#ppt_h"/>
                                          </p:val>
                                        </p:tav>
                                      </p:tavLst>
                                    </p:anim>
                                    <p:animEffect transition="in" filter="fade">
                                      <p:cBhvr>
                                        <p:cTn id="42" dur="500"/>
                                        <p:tgtEl>
                                          <p:spTgt spid="388099">
                                            <p:txEl>
                                              <p:pRg st="4" end="4"/>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53" presetClass="entr" presetSubtype="0" fill="hold" grpId="0" nodeType="clickEffect">
                                  <p:stCondLst>
                                    <p:cond delay="0"/>
                                  </p:stCondLst>
                                  <p:childTnLst>
                                    <p:set>
                                      <p:cBhvr>
                                        <p:cTn id="46" dur="1" fill="hold">
                                          <p:stCondLst>
                                            <p:cond delay="0"/>
                                          </p:stCondLst>
                                        </p:cTn>
                                        <p:tgtEl>
                                          <p:spTgt spid="388099">
                                            <p:txEl>
                                              <p:pRg st="5" end="5"/>
                                            </p:txEl>
                                          </p:spTgt>
                                        </p:tgtEl>
                                        <p:attrNameLst>
                                          <p:attrName>style.visibility</p:attrName>
                                        </p:attrNameLst>
                                      </p:cBhvr>
                                      <p:to>
                                        <p:strVal val="visible"/>
                                      </p:to>
                                    </p:set>
                                    <p:anim calcmode="lin" valueType="num">
                                      <p:cBhvr>
                                        <p:cTn id="47" dur="500" fill="hold"/>
                                        <p:tgtEl>
                                          <p:spTgt spid="388099">
                                            <p:txEl>
                                              <p:pRg st="5" end="5"/>
                                            </p:txEl>
                                          </p:spTgt>
                                        </p:tgtEl>
                                        <p:attrNameLst>
                                          <p:attrName>ppt_w</p:attrName>
                                        </p:attrNameLst>
                                      </p:cBhvr>
                                      <p:tavLst>
                                        <p:tav tm="0">
                                          <p:val>
                                            <p:fltVal val="0"/>
                                          </p:val>
                                        </p:tav>
                                        <p:tav tm="100000">
                                          <p:val>
                                            <p:strVal val="#ppt_w"/>
                                          </p:val>
                                        </p:tav>
                                      </p:tavLst>
                                    </p:anim>
                                    <p:anim calcmode="lin" valueType="num">
                                      <p:cBhvr>
                                        <p:cTn id="48" dur="500" fill="hold"/>
                                        <p:tgtEl>
                                          <p:spTgt spid="388099">
                                            <p:txEl>
                                              <p:pRg st="5" end="5"/>
                                            </p:txEl>
                                          </p:spTgt>
                                        </p:tgtEl>
                                        <p:attrNameLst>
                                          <p:attrName>ppt_h</p:attrName>
                                        </p:attrNameLst>
                                      </p:cBhvr>
                                      <p:tavLst>
                                        <p:tav tm="0">
                                          <p:val>
                                            <p:fltVal val="0"/>
                                          </p:val>
                                        </p:tav>
                                        <p:tav tm="100000">
                                          <p:val>
                                            <p:strVal val="#ppt_h"/>
                                          </p:val>
                                        </p:tav>
                                      </p:tavLst>
                                    </p:anim>
                                    <p:animEffect transition="in" filter="fade">
                                      <p:cBhvr>
                                        <p:cTn id="49" dur="500"/>
                                        <p:tgtEl>
                                          <p:spTgt spid="388099">
                                            <p:txEl>
                                              <p:pRg st="5" end="5"/>
                                            </p:txEl>
                                          </p:spTgt>
                                        </p:tgtEl>
                                      </p:cBhvr>
                                    </p:animEffect>
                                  </p:childTnLst>
                                </p:cTn>
                              </p:par>
                              <p:par>
                                <p:cTn id="50" presetID="1" presetClass="exit" presetSubtype="0" fill="hold" nodeType="withEffect">
                                  <p:stCondLst>
                                    <p:cond delay="0"/>
                                  </p:stCondLst>
                                  <p:childTnLst>
                                    <p:set>
                                      <p:cBhvr>
                                        <p:cTn id="51" dur="1" fill="hold">
                                          <p:stCondLst>
                                            <p:cond delay="0"/>
                                          </p:stCondLst>
                                        </p:cTn>
                                        <p:tgtEl>
                                          <p:spTgt spid="388107"/>
                                        </p:tgtEl>
                                        <p:attrNameLst>
                                          <p:attrName>style.visibility</p:attrName>
                                        </p:attrNameLst>
                                      </p:cBhvr>
                                      <p:to>
                                        <p:strVal val="hidden"/>
                                      </p:to>
                                    </p:set>
                                  </p:childTnLst>
                                </p:cTn>
                              </p:par>
                              <p:par>
                                <p:cTn id="52" presetID="53" presetClass="entr" presetSubtype="0" fill="hold" nodeType="withEffect">
                                  <p:stCondLst>
                                    <p:cond delay="0"/>
                                  </p:stCondLst>
                                  <p:childTnLst>
                                    <p:set>
                                      <p:cBhvr>
                                        <p:cTn id="53" dur="1" fill="hold">
                                          <p:stCondLst>
                                            <p:cond delay="0"/>
                                          </p:stCondLst>
                                        </p:cTn>
                                        <p:tgtEl>
                                          <p:spTgt spid="388108"/>
                                        </p:tgtEl>
                                        <p:attrNameLst>
                                          <p:attrName>style.visibility</p:attrName>
                                        </p:attrNameLst>
                                      </p:cBhvr>
                                      <p:to>
                                        <p:strVal val="visible"/>
                                      </p:to>
                                    </p:set>
                                    <p:anim calcmode="lin" valueType="num">
                                      <p:cBhvr>
                                        <p:cTn id="54" dur="500" fill="hold"/>
                                        <p:tgtEl>
                                          <p:spTgt spid="388108"/>
                                        </p:tgtEl>
                                        <p:attrNameLst>
                                          <p:attrName>ppt_w</p:attrName>
                                        </p:attrNameLst>
                                      </p:cBhvr>
                                      <p:tavLst>
                                        <p:tav tm="0">
                                          <p:val>
                                            <p:fltVal val="0"/>
                                          </p:val>
                                        </p:tav>
                                        <p:tav tm="100000">
                                          <p:val>
                                            <p:strVal val="#ppt_w"/>
                                          </p:val>
                                        </p:tav>
                                      </p:tavLst>
                                    </p:anim>
                                    <p:anim calcmode="lin" valueType="num">
                                      <p:cBhvr>
                                        <p:cTn id="55" dur="500" fill="hold"/>
                                        <p:tgtEl>
                                          <p:spTgt spid="388108"/>
                                        </p:tgtEl>
                                        <p:attrNameLst>
                                          <p:attrName>ppt_h</p:attrName>
                                        </p:attrNameLst>
                                      </p:cBhvr>
                                      <p:tavLst>
                                        <p:tav tm="0">
                                          <p:val>
                                            <p:fltVal val="0"/>
                                          </p:val>
                                        </p:tav>
                                        <p:tav tm="100000">
                                          <p:val>
                                            <p:strVal val="#ppt_h"/>
                                          </p:val>
                                        </p:tav>
                                      </p:tavLst>
                                    </p:anim>
                                    <p:animEffect transition="in" filter="fade">
                                      <p:cBhvr>
                                        <p:cTn id="56" dur="500"/>
                                        <p:tgtEl>
                                          <p:spTgt spid="388108"/>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53" presetClass="entr" presetSubtype="0" fill="hold" grpId="0" nodeType="clickEffect">
                                  <p:stCondLst>
                                    <p:cond delay="0"/>
                                  </p:stCondLst>
                                  <p:childTnLst>
                                    <p:set>
                                      <p:cBhvr>
                                        <p:cTn id="60" dur="1" fill="hold">
                                          <p:stCondLst>
                                            <p:cond delay="0"/>
                                          </p:stCondLst>
                                        </p:cTn>
                                        <p:tgtEl>
                                          <p:spTgt spid="388099">
                                            <p:txEl>
                                              <p:pRg st="6" end="6"/>
                                            </p:txEl>
                                          </p:spTgt>
                                        </p:tgtEl>
                                        <p:attrNameLst>
                                          <p:attrName>style.visibility</p:attrName>
                                        </p:attrNameLst>
                                      </p:cBhvr>
                                      <p:to>
                                        <p:strVal val="visible"/>
                                      </p:to>
                                    </p:set>
                                    <p:anim calcmode="lin" valueType="num">
                                      <p:cBhvr>
                                        <p:cTn id="61" dur="500" fill="hold"/>
                                        <p:tgtEl>
                                          <p:spTgt spid="388099">
                                            <p:txEl>
                                              <p:pRg st="6" end="6"/>
                                            </p:txEl>
                                          </p:spTgt>
                                        </p:tgtEl>
                                        <p:attrNameLst>
                                          <p:attrName>ppt_w</p:attrName>
                                        </p:attrNameLst>
                                      </p:cBhvr>
                                      <p:tavLst>
                                        <p:tav tm="0">
                                          <p:val>
                                            <p:fltVal val="0"/>
                                          </p:val>
                                        </p:tav>
                                        <p:tav tm="100000">
                                          <p:val>
                                            <p:strVal val="#ppt_w"/>
                                          </p:val>
                                        </p:tav>
                                      </p:tavLst>
                                    </p:anim>
                                    <p:anim calcmode="lin" valueType="num">
                                      <p:cBhvr>
                                        <p:cTn id="62" dur="500" fill="hold"/>
                                        <p:tgtEl>
                                          <p:spTgt spid="388099">
                                            <p:txEl>
                                              <p:pRg st="6" end="6"/>
                                            </p:txEl>
                                          </p:spTgt>
                                        </p:tgtEl>
                                        <p:attrNameLst>
                                          <p:attrName>ppt_h</p:attrName>
                                        </p:attrNameLst>
                                      </p:cBhvr>
                                      <p:tavLst>
                                        <p:tav tm="0">
                                          <p:val>
                                            <p:fltVal val="0"/>
                                          </p:val>
                                        </p:tav>
                                        <p:tav tm="100000">
                                          <p:val>
                                            <p:strVal val="#ppt_h"/>
                                          </p:val>
                                        </p:tav>
                                      </p:tavLst>
                                    </p:anim>
                                    <p:animEffect transition="in" filter="fade">
                                      <p:cBhvr>
                                        <p:cTn id="63" dur="500"/>
                                        <p:tgtEl>
                                          <p:spTgt spid="388099">
                                            <p:txEl>
                                              <p:pRg st="6" end="6"/>
                                            </p:txEl>
                                          </p:spTgt>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53" presetClass="entr" presetSubtype="0" fill="hold" grpId="0" nodeType="clickEffect">
                                  <p:stCondLst>
                                    <p:cond delay="0"/>
                                  </p:stCondLst>
                                  <p:childTnLst>
                                    <p:set>
                                      <p:cBhvr>
                                        <p:cTn id="67" dur="1" fill="hold">
                                          <p:stCondLst>
                                            <p:cond delay="0"/>
                                          </p:stCondLst>
                                        </p:cTn>
                                        <p:tgtEl>
                                          <p:spTgt spid="388099">
                                            <p:txEl>
                                              <p:pRg st="7" end="7"/>
                                            </p:txEl>
                                          </p:spTgt>
                                        </p:tgtEl>
                                        <p:attrNameLst>
                                          <p:attrName>style.visibility</p:attrName>
                                        </p:attrNameLst>
                                      </p:cBhvr>
                                      <p:to>
                                        <p:strVal val="visible"/>
                                      </p:to>
                                    </p:set>
                                    <p:anim calcmode="lin" valueType="num">
                                      <p:cBhvr>
                                        <p:cTn id="68" dur="500" fill="hold"/>
                                        <p:tgtEl>
                                          <p:spTgt spid="388099">
                                            <p:txEl>
                                              <p:pRg st="7" end="7"/>
                                            </p:txEl>
                                          </p:spTgt>
                                        </p:tgtEl>
                                        <p:attrNameLst>
                                          <p:attrName>ppt_w</p:attrName>
                                        </p:attrNameLst>
                                      </p:cBhvr>
                                      <p:tavLst>
                                        <p:tav tm="0">
                                          <p:val>
                                            <p:fltVal val="0"/>
                                          </p:val>
                                        </p:tav>
                                        <p:tav tm="100000">
                                          <p:val>
                                            <p:strVal val="#ppt_w"/>
                                          </p:val>
                                        </p:tav>
                                      </p:tavLst>
                                    </p:anim>
                                    <p:anim calcmode="lin" valueType="num">
                                      <p:cBhvr>
                                        <p:cTn id="69" dur="500" fill="hold"/>
                                        <p:tgtEl>
                                          <p:spTgt spid="388099">
                                            <p:txEl>
                                              <p:pRg st="7" end="7"/>
                                            </p:txEl>
                                          </p:spTgt>
                                        </p:tgtEl>
                                        <p:attrNameLst>
                                          <p:attrName>ppt_h</p:attrName>
                                        </p:attrNameLst>
                                      </p:cBhvr>
                                      <p:tavLst>
                                        <p:tav tm="0">
                                          <p:val>
                                            <p:fltVal val="0"/>
                                          </p:val>
                                        </p:tav>
                                        <p:tav tm="100000">
                                          <p:val>
                                            <p:strVal val="#ppt_h"/>
                                          </p:val>
                                        </p:tav>
                                      </p:tavLst>
                                    </p:anim>
                                    <p:animEffect transition="in" filter="fade">
                                      <p:cBhvr>
                                        <p:cTn id="70" dur="500"/>
                                        <p:tgtEl>
                                          <p:spTgt spid="38809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8099"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10" name="Rectangle 2"/>
          <p:cNvSpPr>
            <a:spLocks noGrp="1" noRot="1" noChangeArrowheads="1"/>
          </p:cNvSpPr>
          <p:nvPr>
            <p:ph type="title"/>
          </p:nvPr>
        </p:nvSpPr>
        <p:spPr>
          <a:xfrm>
            <a:off x="457200" y="0"/>
            <a:ext cx="8229600" cy="1143000"/>
          </a:xfrm>
        </p:spPr>
        <p:txBody>
          <a:bodyPr/>
          <a:lstStyle/>
          <a:p>
            <a:r>
              <a:rPr lang="en-US" altLang="en-US" dirty="0"/>
              <a:t>Fighting </a:t>
            </a:r>
            <a:r>
              <a:rPr lang="en-US" altLang="en-US" dirty="0" smtClean="0"/>
              <a:t>Begins</a:t>
            </a:r>
            <a:endParaRPr lang="en-US" altLang="en-US" dirty="0"/>
          </a:p>
        </p:txBody>
      </p:sp>
      <p:sp>
        <p:nvSpPr>
          <p:cNvPr id="452611" name="Rectangle 3"/>
          <p:cNvSpPr>
            <a:spLocks noGrp="1" noChangeArrowheads="1"/>
          </p:cNvSpPr>
          <p:nvPr>
            <p:ph type="body" sz="half" idx="1"/>
          </p:nvPr>
        </p:nvSpPr>
        <p:spPr>
          <a:xfrm>
            <a:off x="0" y="990600"/>
            <a:ext cx="4343400" cy="6248400"/>
          </a:xfrm>
        </p:spPr>
        <p:txBody>
          <a:bodyPr/>
          <a:lstStyle/>
          <a:p>
            <a:r>
              <a:rPr lang="en-US" altLang="en-US" dirty="0"/>
              <a:t>Boston</a:t>
            </a:r>
          </a:p>
          <a:p>
            <a:pPr lvl="1"/>
            <a:r>
              <a:rPr lang="en-US" altLang="en-US" dirty="0"/>
              <a:t>March 1776 – Washington seizes </a:t>
            </a:r>
            <a:r>
              <a:rPr lang="en-US" altLang="en-US" dirty="0" err="1"/>
              <a:t>Dorchestor</a:t>
            </a:r>
            <a:r>
              <a:rPr lang="en-US" altLang="en-US" dirty="0"/>
              <a:t> Heights</a:t>
            </a:r>
          </a:p>
          <a:p>
            <a:pPr lvl="1"/>
            <a:r>
              <a:rPr lang="en-US" altLang="en-US" dirty="0"/>
              <a:t>Henry Knox</a:t>
            </a:r>
          </a:p>
          <a:p>
            <a:pPr lvl="1"/>
            <a:r>
              <a:rPr lang="en-US" altLang="en-US" dirty="0"/>
              <a:t>Cannon captured by Ethan Allen placed around Boston</a:t>
            </a:r>
          </a:p>
        </p:txBody>
      </p:sp>
      <p:pic>
        <p:nvPicPr>
          <p:cNvPr id="452612" name="Picture 4" descr="KNOX_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228600"/>
            <a:ext cx="2497138" cy="2590800"/>
          </a:xfrm>
          <a:prstGeom prst="rect">
            <a:avLst/>
          </a:prstGeom>
          <a:noFill/>
          <a:extLst>
            <a:ext uri="{909E8E84-426E-40DD-AFC4-6F175D3DCCD1}">
              <a14:hiddenFill xmlns:a14="http://schemas.microsoft.com/office/drawing/2010/main">
                <a:solidFill>
                  <a:srgbClr val="FFFFFF"/>
                </a:solidFill>
              </a14:hiddenFill>
            </a:ext>
          </a:extLst>
        </p:spPr>
      </p:pic>
      <p:pic>
        <p:nvPicPr>
          <p:cNvPr id="452613" name="Picture 5" descr="hessi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4114800"/>
            <a:ext cx="2133600" cy="2889250"/>
          </a:xfrm>
          <a:prstGeom prst="rect">
            <a:avLst/>
          </a:prstGeom>
          <a:noFill/>
          <a:extLst>
            <a:ext uri="{909E8E84-426E-40DD-AFC4-6F175D3DCCD1}">
              <a14:hiddenFill xmlns:a14="http://schemas.microsoft.com/office/drawing/2010/main">
                <a:solidFill>
                  <a:srgbClr val="FFFFFF"/>
                </a:solidFill>
              </a14:hiddenFill>
            </a:ext>
          </a:extLst>
        </p:spPr>
      </p:pic>
      <p:sp>
        <p:nvSpPr>
          <p:cNvPr id="452614" name="Rectangle 6"/>
          <p:cNvSpPr>
            <a:spLocks noGrp="1" noChangeArrowheads="1"/>
          </p:cNvSpPr>
          <p:nvPr>
            <p:ph type="body" sz="half" idx="2"/>
          </p:nvPr>
        </p:nvSpPr>
        <p:spPr>
          <a:xfrm>
            <a:off x="4648200" y="3200400"/>
            <a:ext cx="4495800" cy="3657600"/>
          </a:xfrm>
        </p:spPr>
        <p:txBody>
          <a:bodyPr/>
          <a:lstStyle/>
          <a:p>
            <a:r>
              <a:rPr lang="en-US" altLang="en-US" dirty="0"/>
              <a:t>British Actions</a:t>
            </a:r>
          </a:p>
          <a:p>
            <a:pPr lvl="1"/>
            <a:r>
              <a:rPr lang="en-US" altLang="en-US" dirty="0"/>
              <a:t>Prohibitory Act</a:t>
            </a:r>
          </a:p>
          <a:p>
            <a:pPr lvl="2"/>
            <a:r>
              <a:rPr lang="en-US" altLang="en-US" dirty="0"/>
              <a:t>Cut off trade to America</a:t>
            </a:r>
          </a:p>
          <a:p>
            <a:pPr lvl="2"/>
            <a:r>
              <a:rPr lang="en-US" altLang="en-US" dirty="0"/>
              <a:t>Naval blockade</a:t>
            </a:r>
          </a:p>
          <a:p>
            <a:pPr lvl="1"/>
            <a:r>
              <a:rPr lang="en-US" altLang="en-US" dirty="0"/>
              <a:t>30,000 Hessians hired</a:t>
            </a:r>
          </a:p>
          <a:p>
            <a:pPr lvl="2"/>
            <a:r>
              <a:rPr lang="en-US" altLang="en-US" dirty="0"/>
              <a:t>Mercenaries primarily from </a:t>
            </a:r>
            <a:r>
              <a:rPr lang="en-US" altLang="en-US" dirty="0" err="1"/>
              <a:t>Hesse</a:t>
            </a:r>
            <a:r>
              <a:rPr lang="en-US" altLang="en-US" dirty="0"/>
              <a:t>-Cassel, Germany</a:t>
            </a:r>
          </a:p>
          <a:p>
            <a:pPr lvl="1"/>
            <a:r>
              <a:rPr lang="en-US" altLang="en-US" dirty="0"/>
              <a:t>Freedom offered to slaves who fight for British</a:t>
            </a:r>
          </a:p>
        </p:txBody>
      </p:sp>
    </p:spTree>
    <p:extLst>
      <p:ext uri="{BB962C8B-B14F-4D97-AF65-F5344CB8AC3E}">
        <p14:creationId xmlns:p14="http://schemas.microsoft.com/office/powerpoint/2010/main" val="28058228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452611">
                                            <p:txEl>
                                              <p:pRg st="0" end="0"/>
                                            </p:txEl>
                                          </p:spTgt>
                                        </p:tgtEl>
                                        <p:attrNameLst>
                                          <p:attrName>style.visibility</p:attrName>
                                        </p:attrNameLst>
                                      </p:cBhvr>
                                      <p:to>
                                        <p:strVal val="visible"/>
                                      </p:to>
                                    </p:set>
                                    <p:animEffect transition="in" filter="wedge">
                                      <p:cBhvr>
                                        <p:cTn id="7" dur="500"/>
                                        <p:tgtEl>
                                          <p:spTgt spid="4526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452611">
                                            <p:txEl>
                                              <p:pRg st="1" end="1"/>
                                            </p:txEl>
                                          </p:spTgt>
                                        </p:tgtEl>
                                        <p:attrNameLst>
                                          <p:attrName>style.visibility</p:attrName>
                                        </p:attrNameLst>
                                      </p:cBhvr>
                                      <p:to>
                                        <p:strVal val="visible"/>
                                      </p:to>
                                    </p:set>
                                    <p:animEffect transition="in" filter="wedge">
                                      <p:cBhvr>
                                        <p:cTn id="12" dur="500"/>
                                        <p:tgtEl>
                                          <p:spTgt spid="45261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452611">
                                            <p:txEl>
                                              <p:pRg st="2" end="2"/>
                                            </p:txEl>
                                          </p:spTgt>
                                        </p:tgtEl>
                                        <p:attrNameLst>
                                          <p:attrName>style.visibility</p:attrName>
                                        </p:attrNameLst>
                                      </p:cBhvr>
                                      <p:to>
                                        <p:strVal val="visible"/>
                                      </p:to>
                                    </p:set>
                                    <p:animEffect transition="in" filter="wedge">
                                      <p:cBhvr>
                                        <p:cTn id="17" dur="500"/>
                                        <p:tgtEl>
                                          <p:spTgt spid="452611">
                                            <p:txEl>
                                              <p:pRg st="2" end="2"/>
                                            </p:txEl>
                                          </p:spTgt>
                                        </p:tgtEl>
                                      </p:cBhvr>
                                    </p:animEffect>
                                  </p:childTnLst>
                                </p:cTn>
                              </p:par>
                              <p:par>
                                <p:cTn id="18" presetID="50" presetClass="entr" presetSubtype="0" decel="100000" fill="hold" nodeType="withEffect">
                                  <p:stCondLst>
                                    <p:cond delay="0"/>
                                  </p:stCondLst>
                                  <p:childTnLst>
                                    <p:set>
                                      <p:cBhvr>
                                        <p:cTn id="19" dur="1" fill="hold">
                                          <p:stCondLst>
                                            <p:cond delay="0"/>
                                          </p:stCondLst>
                                        </p:cTn>
                                        <p:tgtEl>
                                          <p:spTgt spid="452612"/>
                                        </p:tgtEl>
                                        <p:attrNameLst>
                                          <p:attrName>style.visibility</p:attrName>
                                        </p:attrNameLst>
                                      </p:cBhvr>
                                      <p:to>
                                        <p:strVal val="visible"/>
                                      </p:to>
                                    </p:set>
                                    <p:anim calcmode="lin" valueType="num">
                                      <p:cBhvr>
                                        <p:cTn id="20" dur="1000" fill="hold"/>
                                        <p:tgtEl>
                                          <p:spTgt spid="452612"/>
                                        </p:tgtEl>
                                        <p:attrNameLst>
                                          <p:attrName>ppt_w</p:attrName>
                                        </p:attrNameLst>
                                      </p:cBhvr>
                                      <p:tavLst>
                                        <p:tav tm="0">
                                          <p:val>
                                            <p:strVal val="#ppt_w+.3"/>
                                          </p:val>
                                        </p:tav>
                                        <p:tav tm="100000">
                                          <p:val>
                                            <p:strVal val="#ppt_w"/>
                                          </p:val>
                                        </p:tav>
                                      </p:tavLst>
                                    </p:anim>
                                    <p:anim calcmode="lin" valueType="num">
                                      <p:cBhvr>
                                        <p:cTn id="21" dur="1000" fill="hold"/>
                                        <p:tgtEl>
                                          <p:spTgt spid="452612"/>
                                        </p:tgtEl>
                                        <p:attrNameLst>
                                          <p:attrName>ppt_h</p:attrName>
                                        </p:attrNameLst>
                                      </p:cBhvr>
                                      <p:tavLst>
                                        <p:tav tm="0">
                                          <p:val>
                                            <p:strVal val="#ppt_h"/>
                                          </p:val>
                                        </p:tav>
                                        <p:tav tm="100000">
                                          <p:val>
                                            <p:strVal val="#ppt_h"/>
                                          </p:val>
                                        </p:tav>
                                      </p:tavLst>
                                    </p:anim>
                                    <p:animEffect transition="in" filter="fade">
                                      <p:cBhvr>
                                        <p:cTn id="22" dur="1000"/>
                                        <p:tgtEl>
                                          <p:spTgt spid="45261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0" presetClass="entr" presetSubtype="0" fill="hold" grpId="0" nodeType="clickEffect">
                                  <p:stCondLst>
                                    <p:cond delay="0"/>
                                  </p:stCondLst>
                                  <p:childTnLst>
                                    <p:set>
                                      <p:cBhvr>
                                        <p:cTn id="26" dur="1" fill="hold">
                                          <p:stCondLst>
                                            <p:cond delay="0"/>
                                          </p:stCondLst>
                                        </p:cTn>
                                        <p:tgtEl>
                                          <p:spTgt spid="452611">
                                            <p:txEl>
                                              <p:pRg st="3" end="3"/>
                                            </p:txEl>
                                          </p:spTgt>
                                        </p:tgtEl>
                                        <p:attrNameLst>
                                          <p:attrName>style.visibility</p:attrName>
                                        </p:attrNameLst>
                                      </p:cBhvr>
                                      <p:to>
                                        <p:strVal val="visible"/>
                                      </p:to>
                                    </p:set>
                                    <p:animEffect transition="in" filter="wedge">
                                      <p:cBhvr>
                                        <p:cTn id="27" dur="500"/>
                                        <p:tgtEl>
                                          <p:spTgt spid="452611">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0" presetClass="entr" presetSubtype="0" fill="hold" grpId="0" nodeType="clickEffect">
                                  <p:stCondLst>
                                    <p:cond delay="0"/>
                                  </p:stCondLst>
                                  <p:childTnLst>
                                    <p:set>
                                      <p:cBhvr>
                                        <p:cTn id="31" dur="1" fill="hold">
                                          <p:stCondLst>
                                            <p:cond delay="0"/>
                                          </p:stCondLst>
                                        </p:cTn>
                                        <p:tgtEl>
                                          <p:spTgt spid="452614">
                                            <p:txEl>
                                              <p:pRg st="0" end="0"/>
                                            </p:txEl>
                                          </p:spTgt>
                                        </p:tgtEl>
                                        <p:attrNameLst>
                                          <p:attrName>style.visibility</p:attrName>
                                        </p:attrNameLst>
                                      </p:cBhvr>
                                      <p:to>
                                        <p:strVal val="visible"/>
                                      </p:to>
                                    </p:set>
                                    <p:animEffect transition="in" filter="wedge">
                                      <p:cBhvr>
                                        <p:cTn id="32" dur="500"/>
                                        <p:tgtEl>
                                          <p:spTgt spid="452614">
                                            <p:txEl>
                                              <p:pRg st="0" end="0"/>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0" presetClass="entr" presetSubtype="0" fill="hold" grpId="0" nodeType="clickEffect">
                                  <p:stCondLst>
                                    <p:cond delay="0"/>
                                  </p:stCondLst>
                                  <p:childTnLst>
                                    <p:set>
                                      <p:cBhvr>
                                        <p:cTn id="36" dur="1" fill="hold">
                                          <p:stCondLst>
                                            <p:cond delay="0"/>
                                          </p:stCondLst>
                                        </p:cTn>
                                        <p:tgtEl>
                                          <p:spTgt spid="452614">
                                            <p:txEl>
                                              <p:pRg st="1" end="1"/>
                                            </p:txEl>
                                          </p:spTgt>
                                        </p:tgtEl>
                                        <p:attrNameLst>
                                          <p:attrName>style.visibility</p:attrName>
                                        </p:attrNameLst>
                                      </p:cBhvr>
                                      <p:to>
                                        <p:strVal val="visible"/>
                                      </p:to>
                                    </p:set>
                                    <p:animEffect transition="in" filter="wedge">
                                      <p:cBhvr>
                                        <p:cTn id="37" dur="500"/>
                                        <p:tgtEl>
                                          <p:spTgt spid="452614">
                                            <p:txEl>
                                              <p:pRg st="1" end="1"/>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0" presetClass="entr" presetSubtype="0" fill="hold" grpId="0" nodeType="clickEffect">
                                  <p:stCondLst>
                                    <p:cond delay="0"/>
                                  </p:stCondLst>
                                  <p:childTnLst>
                                    <p:set>
                                      <p:cBhvr>
                                        <p:cTn id="41" dur="1" fill="hold">
                                          <p:stCondLst>
                                            <p:cond delay="0"/>
                                          </p:stCondLst>
                                        </p:cTn>
                                        <p:tgtEl>
                                          <p:spTgt spid="452614">
                                            <p:txEl>
                                              <p:pRg st="2" end="2"/>
                                            </p:txEl>
                                          </p:spTgt>
                                        </p:tgtEl>
                                        <p:attrNameLst>
                                          <p:attrName>style.visibility</p:attrName>
                                        </p:attrNameLst>
                                      </p:cBhvr>
                                      <p:to>
                                        <p:strVal val="visible"/>
                                      </p:to>
                                    </p:set>
                                    <p:animEffect transition="in" filter="wedge">
                                      <p:cBhvr>
                                        <p:cTn id="42" dur="500"/>
                                        <p:tgtEl>
                                          <p:spTgt spid="452614">
                                            <p:txEl>
                                              <p:pRg st="2" end="2"/>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0" presetClass="entr" presetSubtype="0" fill="hold" grpId="0" nodeType="clickEffect">
                                  <p:stCondLst>
                                    <p:cond delay="0"/>
                                  </p:stCondLst>
                                  <p:childTnLst>
                                    <p:set>
                                      <p:cBhvr>
                                        <p:cTn id="46" dur="1" fill="hold">
                                          <p:stCondLst>
                                            <p:cond delay="0"/>
                                          </p:stCondLst>
                                        </p:cTn>
                                        <p:tgtEl>
                                          <p:spTgt spid="452614">
                                            <p:txEl>
                                              <p:pRg st="3" end="3"/>
                                            </p:txEl>
                                          </p:spTgt>
                                        </p:tgtEl>
                                        <p:attrNameLst>
                                          <p:attrName>style.visibility</p:attrName>
                                        </p:attrNameLst>
                                      </p:cBhvr>
                                      <p:to>
                                        <p:strVal val="visible"/>
                                      </p:to>
                                    </p:set>
                                    <p:animEffect transition="in" filter="wedge">
                                      <p:cBhvr>
                                        <p:cTn id="47" dur="500"/>
                                        <p:tgtEl>
                                          <p:spTgt spid="452614">
                                            <p:txEl>
                                              <p:pRg st="3" end="3"/>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0" presetClass="entr" presetSubtype="0" fill="hold" grpId="0" nodeType="clickEffect">
                                  <p:stCondLst>
                                    <p:cond delay="0"/>
                                  </p:stCondLst>
                                  <p:childTnLst>
                                    <p:set>
                                      <p:cBhvr>
                                        <p:cTn id="51" dur="1" fill="hold">
                                          <p:stCondLst>
                                            <p:cond delay="0"/>
                                          </p:stCondLst>
                                        </p:cTn>
                                        <p:tgtEl>
                                          <p:spTgt spid="452614">
                                            <p:txEl>
                                              <p:pRg st="4" end="4"/>
                                            </p:txEl>
                                          </p:spTgt>
                                        </p:tgtEl>
                                        <p:attrNameLst>
                                          <p:attrName>style.visibility</p:attrName>
                                        </p:attrNameLst>
                                      </p:cBhvr>
                                      <p:to>
                                        <p:strVal val="visible"/>
                                      </p:to>
                                    </p:set>
                                    <p:animEffect transition="in" filter="wedge">
                                      <p:cBhvr>
                                        <p:cTn id="52" dur="500"/>
                                        <p:tgtEl>
                                          <p:spTgt spid="452614">
                                            <p:txEl>
                                              <p:pRg st="4" end="4"/>
                                            </p:txEl>
                                          </p:spTgt>
                                        </p:tgtEl>
                                      </p:cBhvr>
                                    </p:animEffect>
                                  </p:childTnLst>
                                </p:cTn>
                              </p:par>
                              <p:par>
                                <p:cTn id="53" presetID="50" presetClass="entr" presetSubtype="0" decel="100000" fill="hold" nodeType="withEffect">
                                  <p:stCondLst>
                                    <p:cond delay="0"/>
                                  </p:stCondLst>
                                  <p:childTnLst>
                                    <p:set>
                                      <p:cBhvr>
                                        <p:cTn id="54" dur="1" fill="hold">
                                          <p:stCondLst>
                                            <p:cond delay="0"/>
                                          </p:stCondLst>
                                        </p:cTn>
                                        <p:tgtEl>
                                          <p:spTgt spid="452613"/>
                                        </p:tgtEl>
                                        <p:attrNameLst>
                                          <p:attrName>style.visibility</p:attrName>
                                        </p:attrNameLst>
                                      </p:cBhvr>
                                      <p:to>
                                        <p:strVal val="visible"/>
                                      </p:to>
                                    </p:set>
                                    <p:anim calcmode="lin" valueType="num">
                                      <p:cBhvr>
                                        <p:cTn id="55" dur="1000" fill="hold"/>
                                        <p:tgtEl>
                                          <p:spTgt spid="452613"/>
                                        </p:tgtEl>
                                        <p:attrNameLst>
                                          <p:attrName>ppt_w</p:attrName>
                                        </p:attrNameLst>
                                      </p:cBhvr>
                                      <p:tavLst>
                                        <p:tav tm="0">
                                          <p:val>
                                            <p:strVal val="#ppt_w+.3"/>
                                          </p:val>
                                        </p:tav>
                                        <p:tav tm="100000">
                                          <p:val>
                                            <p:strVal val="#ppt_w"/>
                                          </p:val>
                                        </p:tav>
                                      </p:tavLst>
                                    </p:anim>
                                    <p:anim calcmode="lin" valueType="num">
                                      <p:cBhvr>
                                        <p:cTn id="56" dur="1000" fill="hold"/>
                                        <p:tgtEl>
                                          <p:spTgt spid="452613"/>
                                        </p:tgtEl>
                                        <p:attrNameLst>
                                          <p:attrName>ppt_h</p:attrName>
                                        </p:attrNameLst>
                                      </p:cBhvr>
                                      <p:tavLst>
                                        <p:tav tm="0">
                                          <p:val>
                                            <p:strVal val="#ppt_h"/>
                                          </p:val>
                                        </p:tav>
                                        <p:tav tm="100000">
                                          <p:val>
                                            <p:strVal val="#ppt_h"/>
                                          </p:val>
                                        </p:tav>
                                      </p:tavLst>
                                    </p:anim>
                                    <p:animEffect transition="in" filter="fade">
                                      <p:cBhvr>
                                        <p:cTn id="57" dur="1000"/>
                                        <p:tgtEl>
                                          <p:spTgt spid="452613"/>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0" presetClass="entr" presetSubtype="0" fill="hold" grpId="0" nodeType="clickEffect">
                                  <p:stCondLst>
                                    <p:cond delay="0"/>
                                  </p:stCondLst>
                                  <p:childTnLst>
                                    <p:set>
                                      <p:cBhvr>
                                        <p:cTn id="61" dur="1" fill="hold">
                                          <p:stCondLst>
                                            <p:cond delay="0"/>
                                          </p:stCondLst>
                                        </p:cTn>
                                        <p:tgtEl>
                                          <p:spTgt spid="452614">
                                            <p:txEl>
                                              <p:pRg st="5" end="5"/>
                                            </p:txEl>
                                          </p:spTgt>
                                        </p:tgtEl>
                                        <p:attrNameLst>
                                          <p:attrName>style.visibility</p:attrName>
                                        </p:attrNameLst>
                                      </p:cBhvr>
                                      <p:to>
                                        <p:strVal val="visible"/>
                                      </p:to>
                                    </p:set>
                                    <p:animEffect transition="in" filter="wedge">
                                      <p:cBhvr>
                                        <p:cTn id="62" dur="500"/>
                                        <p:tgtEl>
                                          <p:spTgt spid="452614">
                                            <p:txEl>
                                              <p:pRg st="5" end="5"/>
                                            </p:txEl>
                                          </p:spTgt>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0" presetClass="entr" presetSubtype="0" fill="hold" grpId="0" nodeType="clickEffect">
                                  <p:stCondLst>
                                    <p:cond delay="0"/>
                                  </p:stCondLst>
                                  <p:childTnLst>
                                    <p:set>
                                      <p:cBhvr>
                                        <p:cTn id="66" dur="1" fill="hold">
                                          <p:stCondLst>
                                            <p:cond delay="0"/>
                                          </p:stCondLst>
                                        </p:cTn>
                                        <p:tgtEl>
                                          <p:spTgt spid="452614">
                                            <p:txEl>
                                              <p:pRg st="6" end="6"/>
                                            </p:txEl>
                                          </p:spTgt>
                                        </p:tgtEl>
                                        <p:attrNameLst>
                                          <p:attrName>style.visibility</p:attrName>
                                        </p:attrNameLst>
                                      </p:cBhvr>
                                      <p:to>
                                        <p:strVal val="visible"/>
                                      </p:to>
                                    </p:set>
                                    <p:animEffect transition="in" filter="wedge">
                                      <p:cBhvr>
                                        <p:cTn id="67" dur="500"/>
                                        <p:tgtEl>
                                          <p:spTgt spid="45261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2611" grpId="0" build="p"/>
      <p:bldP spid="452614"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p:cNvSpPr>
            <a:spLocks noGrp="1" noRot="1" noChangeArrowheads="1"/>
          </p:cNvSpPr>
          <p:nvPr>
            <p:ph type="title"/>
          </p:nvPr>
        </p:nvSpPr>
        <p:spPr/>
        <p:txBody>
          <a:bodyPr/>
          <a:lstStyle/>
          <a:p>
            <a:r>
              <a:rPr lang="en-US" altLang="en-US" i="1"/>
              <a:t>Common Sense</a:t>
            </a:r>
          </a:p>
        </p:txBody>
      </p:sp>
      <p:sp>
        <p:nvSpPr>
          <p:cNvPr id="284675" name="Rectangle 3"/>
          <p:cNvSpPr>
            <a:spLocks noGrp="1" noChangeArrowheads="1"/>
          </p:cNvSpPr>
          <p:nvPr>
            <p:ph type="body" idx="1"/>
          </p:nvPr>
        </p:nvSpPr>
        <p:spPr>
          <a:xfrm>
            <a:off x="0" y="3505200"/>
            <a:ext cx="5105400" cy="3352800"/>
          </a:xfrm>
        </p:spPr>
        <p:txBody>
          <a:bodyPr/>
          <a:lstStyle/>
          <a:p>
            <a:r>
              <a:rPr lang="en-US" altLang="en-US"/>
              <a:t>Thomas Paine – recent British immigrant</a:t>
            </a:r>
          </a:p>
          <a:p>
            <a:r>
              <a:rPr lang="en-US" altLang="en-US"/>
              <a:t>January 1776</a:t>
            </a:r>
          </a:p>
          <a:p>
            <a:r>
              <a:rPr lang="en-US" altLang="en-US"/>
              <a:t>46 page long </a:t>
            </a:r>
            <a:r>
              <a:rPr lang="en-US" altLang="en-US" i="1"/>
              <a:t>polemic</a:t>
            </a:r>
            <a:endParaRPr lang="en-US" altLang="en-US"/>
          </a:p>
          <a:p>
            <a:r>
              <a:rPr lang="en-US" altLang="en-US"/>
              <a:t>Half a million copies sold in colonies</a:t>
            </a:r>
          </a:p>
        </p:txBody>
      </p:sp>
      <p:pic>
        <p:nvPicPr>
          <p:cNvPr id="284678" name="Picture 6" descr="Pain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685800"/>
            <a:ext cx="1893888" cy="2667000"/>
          </a:xfrm>
          <a:prstGeom prst="rect">
            <a:avLst/>
          </a:prstGeom>
          <a:noFill/>
          <a:extLst>
            <a:ext uri="{909E8E84-426E-40DD-AFC4-6F175D3DCCD1}">
              <a14:hiddenFill xmlns:a14="http://schemas.microsoft.com/office/drawing/2010/main">
                <a:solidFill>
                  <a:srgbClr val="FFFFFF"/>
                </a:solidFill>
              </a14:hiddenFill>
            </a:ext>
          </a:extLst>
        </p:spPr>
      </p:pic>
      <p:pic>
        <p:nvPicPr>
          <p:cNvPr id="284680" name="Picture 8" descr="commonsen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685800"/>
            <a:ext cx="3933825"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9685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84675">
                                            <p:txEl>
                                              <p:pRg st="0" end="0"/>
                                            </p:txEl>
                                          </p:spTgt>
                                        </p:tgtEl>
                                        <p:attrNameLst>
                                          <p:attrName>style.visibility</p:attrName>
                                        </p:attrNameLst>
                                      </p:cBhvr>
                                      <p:to>
                                        <p:strVal val="visible"/>
                                      </p:to>
                                    </p:set>
                                    <p:animEffect transition="in" filter="fade">
                                      <p:cBhvr>
                                        <p:cTn id="7" dur="800" decel="100000"/>
                                        <p:tgtEl>
                                          <p:spTgt spid="284675">
                                            <p:txEl>
                                              <p:pRg st="0" end="0"/>
                                            </p:txEl>
                                          </p:spTgt>
                                        </p:tgtEl>
                                      </p:cBhvr>
                                    </p:animEffect>
                                    <p:anim calcmode="lin" valueType="num">
                                      <p:cBhvr>
                                        <p:cTn id="8" dur="800" decel="100000" fill="hold"/>
                                        <p:tgtEl>
                                          <p:spTgt spid="284675">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284675">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284675">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84675">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84675">
                                            <p:txEl>
                                              <p:pRg st="0" end="0"/>
                                            </p:txEl>
                                          </p:spTgt>
                                        </p:tgtEl>
                                        <p:attrNameLst>
                                          <p:attrName>ppt_y</p:attrName>
                                        </p:attrNameLst>
                                      </p:cBhvr>
                                      <p:tavLst>
                                        <p:tav tm="0">
                                          <p:val>
                                            <p:strVal val="#ppt_y+0.1"/>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84678"/>
                                        </p:tgtEl>
                                        <p:attrNameLst>
                                          <p:attrName>style.visibility</p:attrName>
                                        </p:attrNameLst>
                                      </p:cBhvr>
                                      <p:to>
                                        <p:strVal val="visible"/>
                                      </p:to>
                                    </p:set>
                                    <p:anim calcmode="lin" valueType="num">
                                      <p:cBhvr additive="base">
                                        <p:cTn id="15" dur="500" fill="hold"/>
                                        <p:tgtEl>
                                          <p:spTgt spid="284678"/>
                                        </p:tgtEl>
                                        <p:attrNameLst>
                                          <p:attrName>ppt_x</p:attrName>
                                        </p:attrNameLst>
                                      </p:cBhvr>
                                      <p:tavLst>
                                        <p:tav tm="0">
                                          <p:val>
                                            <p:strVal val="#ppt_x"/>
                                          </p:val>
                                        </p:tav>
                                        <p:tav tm="100000">
                                          <p:val>
                                            <p:strVal val="#ppt_x"/>
                                          </p:val>
                                        </p:tav>
                                      </p:tavLst>
                                    </p:anim>
                                    <p:anim calcmode="lin" valueType="num">
                                      <p:cBhvr additive="base">
                                        <p:cTn id="16" dur="500" fill="hold"/>
                                        <p:tgtEl>
                                          <p:spTgt spid="284678"/>
                                        </p:tgtEl>
                                        <p:attrNameLst>
                                          <p:attrName>ppt_y</p:attrName>
                                        </p:attrNameLst>
                                      </p:cBhvr>
                                      <p:tavLst>
                                        <p:tav tm="0">
                                          <p:val>
                                            <p:strVal val="0-#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30" presetClass="entr" presetSubtype="0" fill="hold" grpId="0" nodeType="clickEffect">
                                  <p:stCondLst>
                                    <p:cond delay="0"/>
                                  </p:stCondLst>
                                  <p:childTnLst>
                                    <p:set>
                                      <p:cBhvr>
                                        <p:cTn id="20" dur="1" fill="hold">
                                          <p:stCondLst>
                                            <p:cond delay="0"/>
                                          </p:stCondLst>
                                        </p:cTn>
                                        <p:tgtEl>
                                          <p:spTgt spid="284675">
                                            <p:txEl>
                                              <p:pRg st="1" end="1"/>
                                            </p:txEl>
                                          </p:spTgt>
                                        </p:tgtEl>
                                        <p:attrNameLst>
                                          <p:attrName>style.visibility</p:attrName>
                                        </p:attrNameLst>
                                      </p:cBhvr>
                                      <p:to>
                                        <p:strVal val="visible"/>
                                      </p:to>
                                    </p:set>
                                    <p:animEffect transition="in" filter="fade">
                                      <p:cBhvr>
                                        <p:cTn id="21" dur="800" decel="100000"/>
                                        <p:tgtEl>
                                          <p:spTgt spid="284675">
                                            <p:txEl>
                                              <p:pRg st="1" end="1"/>
                                            </p:txEl>
                                          </p:spTgt>
                                        </p:tgtEl>
                                      </p:cBhvr>
                                    </p:animEffect>
                                    <p:anim calcmode="lin" valueType="num">
                                      <p:cBhvr>
                                        <p:cTn id="22" dur="800" decel="100000" fill="hold"/>
                                        <p:tgtEl>
                                          <p:spTgt spid="284675">
                                            <p:txEl>
                                              <p:pRg st="1" end="1"/>
                                            </p:txEl>
                                          </p:spTgt>
                                        </p:tgtEl>
                                        <p:attrNameLst>
                                          <p:attrName>style.rotation</p:attrName>
                                        </p:attrNameLst>
                                      </p:cBhvr>
                                      <p:tavLst>
                                        <p:tav tm="0">
                                          <p:val>
                                            <p:fltVal val="-90"/>
                                          </p:val>
                                        </p:tav>
                                        <p:tav tm="100000">
                                          <p:val>
                                            <p:fltVal val="0"/>
                                          </p:val>
                                        </p:tav>
                                      </p:tavLst>
                                    </p:anim>
                                    <p:anim calcmode="lin" valueType="num">
                                      <p:cBhvr>
                                        <p:cTn id="23" dur="800" decel="100000" fill="hold"/>
                                        <p:tgtEl>
                                          <p:spTgt spid="284675">
                                            <p:txEl>
                                              <p:pRg st="1" end="1"/>
                                            </p:txEl>
                                          </p:spTgt>
                                        </p:tgtEl>
                                        <p:attrNameLst>
                                          <p:attrName>ppt_x</p:attrName>
                                        </p:attrNameLst>
                                      </p:cBhvr>
                                      <p:tavLst>
                                        <p:tav tm="0">
                                          <p:val>
                                            <p:strVal val="#ppt_x+0.4"/>
                                          </p:val>
                                        </p:tav>
                                        <p:tav tm="100000">
                                          <p:val>
                                            <p:strVal val="#ppt_x-0.05"/>
                                          </p:val>
                                        </p:tav>
                                      </p:tavLst>
                                    </p:anim>
                                    <p:anim calcmode="lin" valueType="num">
                                      <p:cBhvr>
                                        <p:cTn id="24" dur="800" decel="100000" fill="hold"/>
                                        <p:tgtEl>
                                          <p:spTgt spid="284675">
                                            <p:txEl>
                                              <p:pRg st="1" end="1"/>
                                            </p:txEl>
                                          </p:spTgt>
                                        </p:tgtEl>
                                        <p:attrNameLst>
                                          <p:attrName>ppt_y</p:attrName>
                                        </p:attrNameLst>
                                      </p:cBhvr>
                                      <p:tavLst>
                                        <p:tav tm="0">
                                          <p:val>
                                            <p:strVal val="#ppt_y-0.4"/>
                                          </p:val>
                                        </p:tav>
                                        <p:tav tm="100000">
                                          <p:val>
                                            <p:strVal val="#ppt_y+0.1"/>
                                          </p:val>
                                        </p:tav>
                                      </p:tavLst>
                                    </p:anim>
                                    <p:anim calcmode="lin" valueType="num">
                                      <p:cBhvr>
                                        <p:cTn id="25" dur="200" accel="100000" fill="hold">
                                          <p:stCondLst>
                                            <p:cond delay="800"/>
                                          </p:stCondLst>
                                        </p:cTn>
                                        <p:tgtEl>
                                          <p:spTgt spid="284675">
                                            <p:txEl>
                                              <p:pRg st="1" end="1"/>
                                            </p:txEl>
                                          </p:spTgt>
                                        </p:tgtEl>
                                        <p:attrNameLst>
                                          <p:attrName>ppt_x</p:attrName>
                                        </p:attrNameLst>
                                      </p:cBhvr>
                                      <p:tavLst>
                                        <p:tav tm="0">
                                          <p:val>
                                            <p:strVal val="#ppt_x-0.05"/>
                                          </p:val>
                                        </p:tav>
                                        <p:tav tm="100000">
                                          <p:val>
                                            <p:strVal val="#ppt_x"/>
                                          </p:val>
                                        </p:tav>
                                      </p:tavLst>
                                    </p:anim>
                                    <p:anim calcmode="lin" valueType="num">
                                      <p:cBhvr>
                                        <p:cTn id="26" dur="200" accel="100000" fill="hold">
                                          <p:stCondLst>
                                            <p:cond delay="800"/>
                                          </p:stCondLst>
                                        </p:cTn>
                                        <p:tgtEl>
                                          <p:spTgt spid="284675">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0" presetClass="entr" presetSubtype="0" fill="hold" grpId="0" nodeType="clickEffect">
                                  <p:stCondLst>
                                    <p:cond delay="0"/>
                                  </p:stCondLst>
                                  <p:childTnLst>
                                    <p:set>
                                      <p:cBhvr>
                                        <p:cTn id="30" dur="1" fill="hold">
                                          <p:stCondLst>
                                            <p:cond delay="0"/>
                                          </p:stCondLst>
                                        </p:cTn>
                                        <p:tgtEl>
                                          <p:spTgt spid="284675">
                                            <p:txEl>
                                              <p:pRg st="2" end="2"/>
                                            </p:txEl>
                                          </p:spTgt>
                                        </p:tgtEl>
                                        <p:attrNameLst>
                                          <p:attrName>style.visibility</p:attrName>
                                        </p:attrNameLst>
                                      </p:cBhvr>
                                      <p:to>
                                        <p:strVal val="visible"/>
                                      </p:to>
                                    </p:set>
                                    <p:animEffect transition="in" filter="fade">
                                      <p:cBhvr>
                                        <p:cTn id="31" dur="800" decel="100000"/>
                                        <p:tgtEl>
                                          <p:spTgt spid="284675">
                                            <p:txEl>
                                              <p:pRg st="2" end="2"/>
                                            </p:txEl>
                                          </p:spTgt>
                                        </p:tgtEl>
                                      </p:cBhvr>
                                    </p:animEffect>
                                    <p:anim calcmode="lin" valueType="num">
                                      <p:cBhvr>
                                        <p:cTn id="32" dur="800" decel="100000" fill="hold"/>
                                        <p:tgtEl>
                                          <p:spTgt spid="284675">
                                            <p:txEl>
                                              <p:pRg st="2" end="2"/>
                                            </p:txEl>
                                          </p:spTgt>
                                        </p:tgtEl>
                                        <p:attrNameLst>
                                          <p:attrName>style.rotation</p:attrName>
                                        </p:attrNameLst>
                                      </p:cBhvr>
                                      <p:tavLst>
                                        <p:tav tm="0">
                                          <p:val>
                                            <p:fltVal val="-90"/>
                                          </p:val>
                                        </p:tav>
                                        <p:tav tm="100000">
                                          <p:val>
                                            <p:fltVal val="0"/>
                                          </p:val>
                                        </p:tav>
                                      </p:tavLst>
                                    </p:anim>
                                    <p:anim calcmode="lin" valueType="num">
                                      <p:cBhvr>
                                        <p:cTn id="33" dur="800" decel="100000" fill="hold"/>
                                        <p:tgtEl>
                                          <p:spTgt spid="284675">
                                            <p:txEl>
                                              <p:pRg st="2" end="2"/>
                                            </p:txEl>
                                          </p:spTgt>
                                        </p:tgtEl>
                                        <p:attrNameLst>
                                          <p:attrName>ppt_x</p:attrName>
                                        </p:attrNameLst>
                                      </p:cBhvr>
                                      <p:tavLst>
                                        <p:tav tm="0">
                                          <p:val>
                                            <p:strVal val="#ppt_x+0.4"/>
                                          </p:val>
                                        </p:tav>
                                        <p:tav tm="100000">
                                          <p:val>
                                            <p:strVal val="#ppt_x-0.05"/>
                                          </p:val>
                                        </p:tav>
                                      </p:tavLst>
                                    </p:anim>
                                    <p:anim calcmode="lin" valueType="num">
                                      <p:cBhvr>
                                        <p:cTn id="34" dur="800" decel="100000" fill="hold"/>
                                        <p:tgtEl>
                                          <p:spTgt spid="284675">
                                            <p:txEl>
                                              <p:pRg st="2" end="2"/>
                                            </p:txEl>
                                          </p:spTgt>
                                        </p:tgtEl>
                                        <p:attrNameLst>
                                          <p:attrName>ppt_y</p:attrName>
                                        </p:attrNameLst>
                                      </p:cBhvr>
                                      <p:tavLst>
                                        <p:tav tm="0">
                                          <p:val>
                                            <p:strVal val="#ppt_y-0.4"/>
                                          </p:val>
                                        </p:tav>
                                        <p:tav tm="100000">
                                          <p:val>
                                            <p:strVal val="#ppt_y+0.1"/>
                                          </p:val>
                                        </p:tav>
                                      </p:tavLst>
                                    </p:anim>
                                    <p:anim calcmode="lin" valueType="num">
                                      <p:cBhvr>
                                        <p:cTn id="35" dur="200" accel="100000" fill="hold">
                                          <p:stCondLst>
                                            <p:cond delay="800"/>
                                          </p:stCondLst>
                                        </p:cTn>
                                        <p:tgtEl>
                                          <p:spTgt spid="284675">
                                            <p:txEl>
                                              <p:pRg st="2" end="2"/>
                                            </p:txEl>
                                          </p:spTgt>
                                        </p:tgtEl>
                                        <p:attrNameLst>
                                          <p:attrName>ppt_x</p:attrName>
                                        </p:attrNameLst>
                                      </p:cBhvr>
                                      <p:tavLst>
                                        <p:tav tm="0">
                                          <p:val>
                                            <p:strVal val="#ppt_x-0.05"/>
                                          </p:val>
                                        </p:tav>
                                        <p:tav tm="100000">
                                          <p:val>
                                            <p:strVal val="#ppt_x"/>
                                          </p:val>
                                        </p:tav>
                                      </p:tavLst>
                                    </p:anim>
                                    <p:anim calcmode="lin" valueType="num">
                                      <p:cBhvr>
                                        <p:cTn id="36" dur="200" accel="100000" fill="hold">
                                          <p:stCondLst>
                                            <p:cond delay="800"/>
                                          </p:stCondLst>
                                        </p:cTn>
                                        <p:tgtEl>
                                          <p:spTgt spid="284675">
                                            <p:txEl>
                                              <p:pRg st="2" end="2"/>
                                            </p:txEl>
                                          </p:spTgt>
                                        </p:tgtEl>
                                        <p:attrNameLst>
                                          <p:attrName>ppt_y</p:attrName>
                                        </p:attrNameLst>
                                      </p:cBhvr>
                                      <p:tavLst>
                                        <p:tav tm="0">
                                          <p:val>
                                            <p:strVal val="#ppt_y+0.1"/>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84680"/>
                                        </p:tgtEl>
                                        <p:attrNameLst>
                                          <p:attrName>style.visibility</p:attrName>
                                        </p:attrNameLst>
                                      </p:cBhvr>
                                      <p:to>
                                        <p:strVal val="visible"/>
                                      </p:to>
                                    </p:set>
                                    <p:anim calcmode="lin" valueType="num">
                                      <p:cBhvr additive="base">
                                        <p:cTn id="39" dur="500" fill="hold"/>
                                        <p:tgtEl>
                                          <p:spTgt spid="284680"/>
                                        </p:tgtEl>
                                        <p:attrNameLst>
                                          <p:attrName>ppt_x</p:attrName>
                                        </p:attrNameLst>
                                      </p:cBhvr>
                                      <p:tavLst>
                                        <p:tav tm="0">
                                          <p:val>
                                            <p:strVal val="#ppt_x"/>
                                          </p:val>
                                        </p:tav>
                                        <p:tav tm="100000">
                                          <p:val>
                                            <p:strVal val="#ppt_x"/>
                                          </p:val>
                                        </p:tav>
                                      </p:tavLst>
                                    </p:anim>
                                    <p:anim calcmode="lin" valueType="num">
                                      <p:cBhvr additive="base">
                                        <p:cTn id="40" dur="500" fill="hold"/>
                                        <p:tgtEl>
                                          <p:spTgt spid="284680"/>
                                        </p:tgtEl>
                                        <p:attrNameLst>
                                          <p:attrName>ppt_y</p:attrName>
                                        </p:attrNameLst>
                                      </p:cBhvr>
                                      <p:tavLst>
                                        <p:tav tm="0">
                                          <p:val>
                                            <p:strVal val="1+#ppt_h/2"/>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30" presetClass="entr" presetSubtype="0" fill="hold" grpId="0" nodeType="clickEffect">
                                  <p:stCondLst>
                                    <p:cond delay="0"/>
                                  </p:stCondLst>
                                  <p:childTnLst>
                                    <p:set>
                                      <p:cBhvr>
                                        <p:cTn id="44" dur="1" fill="hold">
                                          <p:stCondLst>
                                            <p:cond delay="0"/>
                                          </p:stCondLst>
                                        </p:cTn>
                                        <p:tgtEl>
                                          <p:spTgt spid="284675">
                                            <p:txEl>
                                              <p:pRg st="3" end="3"/>
                                            </p:txEl>
                                          </p:spTgt>
                                        </p:tgtEl>
                                        <p:attrNameLst>
                                          <p:attrName>style.visibility</p:attrName>
                                        </p:attrNameLst>
                                      </p:cBhvr>
                                      <p:to>
                                        <p:strVal val="visible"/>
                                      </p:to>
                                    </p:set>
                                    <p:animEffect transition="in" filter="fade">
                                      <p:cBhvr>
                                        <p:cTn id="45" dur="800" decel="100000"/>
                                        <p:tgtEl>
                                          <p:spTgt spid="284675">
                                            <p:txEl>
                                              <p:pRg st="3" end="3"/>
                                            </p:txEl>
                                          </p:spTgt>
                                        </p:tgtEl>
                                      </p:cBhvr>
                                    </p:animEffect>
                                    <p:anim calcmode="lin" valueType="num">
                                      <p:cBhvr>
                                        <p:cTn id="46" dur="800" decel="100000" fill="hold"/>
                                        <p:tgtEl>
                                          <p:spTgt spid="284675">
                                            <p:txEl>
                                              <p:pRg st="3" end="3"/>
                                            </p:txEl>
                                          </p:spTgt>
                                        </p:tgtEl>
                                        <p:attrNameLst>
                                          <p:attrName>style.rotation</p:attrName>
                                        </p:attrNameLst>
                                      </p:cBhvr>
                                      <p:tavLst>
                                        <p:tav tm="0">
                                          <p:val>
                                            <p:fltVal val="-90"/>
                                          </p:val>
                                        </p:tav>
                                        <p:tav tm="100000">
                                          <p:val>
                                            <p:fltVal val="0"/>
                                          </p:val>
                                        </p:tav>
                                      </p:tavLst>
                                    </p:anim>
                                    <p:anim calcmode="lin" valueType="num">
                                      <p:cBhvr>
                                        <p:cTn id="47" dur="800" decel="100000" fill="hold"/>
                                        <p:tgtEl>
                                          <p:spTgt spid="284675">
                                            <p:txEl>
                                              <p:pRg st="3" end="3"/>
                                            </p:txEl>
                                          </p:spTgt>
                                        </p:tgtEl>
                                        <p:attrNameLst>
                                          <p:attrName>ppt_x</p:attrName>
                                        </p:attrNameLst>
                                      </p:cBhvr>
                                      <p:tavLst>
                                        <p:tav tm="0">
                                          <p:val>
                                            <p:strVal val="#ppt_x+0.4"/>
                                          </p:val>
                                        </p:tav>
                                        <p:tav tm="100000">
                                          <p:val>
                                            <p:strVal val="#ppt_x-0.05"/>
                                          </p:val>
                                        </p:tav>
                                      </p:tavLst>
                                    </p:anim>
                                    <p:anim calcmode="lin" valueType="num">
                                      <p:cBhvr>
                                        <p:cTn id="48" dur="800" decel="100000" fill="hold"/>
                                        <p:tgtEl>
                                          <p:spTgt spid="284675">
                                            <p:txEl>
                                              <p:pRg st="3" end="3"/>
                                            </p:txEl>
                                          </p:spTgt>
                                        </p:tgtEl>
                                        <p:attrNameLst>
                                          <p:attrName>ppt_y</p:attrName>
                                        </p:attrNameLst>
                                      </p:cBhvr>
                                      <p:tavLst>
                                        <p:tav tm="0">
                                          <p:val>
                                            <p:strVal val="#ppt_y-0.4"/>
                                          </p:val>
                                        </p:tav>
                                        <p:tav tm="100000">
                                          <p:val>
                                            <p:strVal val="#ppt_y+0.1"/>
                                          </p:val>
                                        </p:tav>
                                      </p:tavLst>
                                    </p:anim>
                                    <p:anim calcmode="lin" valueType="num">
                                      <p:cBhvr>
                                        <p:cTn id="49" dur="200" accel="100000" fill="hold">
                                          <p:stCondLst>
                                            <p:cond delay="800"/>
                                          </p:stCondLst>
                                        </p:cTn>
                                        <p:tgtEl>
                                          <p:spTgt spid="284675">
                                            <p:txEl>
                                              <p:pRg st="3" end="3"/>
                                            </p:txEl>
                                          </p:spTgt>
                                        </p:tgtEl>
                                        <p:attrNameLst>
                                          <p:attrName>ppt_x</p:attrName>
                                        </p:attrNameLst>
                                      </p:cBhvr>
                                      <p:tavLst>
                                        <p:tav tm="0">
                                          <p:val>
                                            <p:strVal val="#ppt_x-0.05"/>
                                          </p:val>
                                        </p:tav>
                                        <p:tav tm="100000">
                                          <p:val>
                                            <p:strVal val="#ppt_x"/>
                                          </p:val>
                                        </p:tav>
                                      </p:tavLst>
                                    </p:anim>
                                    <p:anim calcmode="lin" valueType="num">
                                      <p:cBhvr>
                                        <p:cTn id="50" dur="200" accel="100000" fill="hold">
                                          <p:stCondLst>
                                            <p:cond delay="800"/>
                                          </p:stCondLst>
                                        </p:cTn>
                                        <p:tgtEl>
                                          <p:spTgt spid="284675">
                                            <p:txEl>
                                              <p:pRg st="3" end="3"/>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467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endParaRPr lang="en-US" altLang="en-US" dirty="0" smtClean="0"/>
          </a:p>
        </p:txBody>
      </p:sp>
      <p:sp>
        <p:nvSpPr>
          <p:cNvPr id="10243" name="Content Placeholder 2"/>
          <p:cNvSpPr>
            <a:spLocks noGrp="1"/>
          </p:cNvSpPr>
          <p:nvPr>
            <p:ph sz="half" idx="1"/>
          </p:nvPr>
        </p:nvSpPr>
        <p:spPr/>
        <p:txBody>
          <a:bodyPr/>
          <a:lstStyle/>
          <a:p>
            <a:pPr eaLnBrk="1" hangingPunct="1"/>
            <a:r>
              <a:rPr lang="en-US" altLang="en-US" dirty="0" smtClean="0"/>
              <a:t>Antoine Cadillac founded Detroit</a:t>
            </a:r>
          </a:p>
          <a:p>
            <a:pPr eaLnBrk="1" hangingPunct="1"/>
            <a:r>
              <a:rPr lang="en-US" altLang="en-US" dirty="0" smtClean="0"/>
              <a:t>La Salle founded the colony of Louisiana</a:t>
            </a:r>
          </a:p>
          <a:p>
            <a:pPr lvl="1" eaLnBrk="1" hangingPunct="1"/>
            <a:r>
              <a:rPr lang="en-US" altLang="en-US" dirty="0" smtClean="0"/>
              <a:t>Later New Orleans is established in 1718</a:t>
            </a:r>
          </a:p>
        </p:txBody>
      </p:sp>
      <p:sp>
        <p:nvSpPr>
          <p:cNvPr id="10244" name="Content Placeholder 3"/>
          <p:cNvSpPr>
            <a:spLocks noGrp="1"/>
          </p:cNvSpPr>
          <p:nvPr>
            <p:ph sz="half" idx="2"/>
          </p:nvPr>
        </p:nvSpPr>
        <p:spPr/>
        <p:txBody>
          <a:bodyPr/>
          <a:lstStyle/>
          <a:p>
            <a:pPr eaLnBrk="1" hangingPunct="1"/>
            <a:endParaRPr lang="en-US" altLang="en-US" smtClean="0"/>
          </a:p>
        </p:txBody>
      </p:sp>
      <p:pic>
        <p:nvPicPr>
          <p:cNvPr id="10245" name="Picture 5" descr="lasal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304800"/>
            <a:ext cx="48006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8" name="Rectangle 4"/>
          <p:cNvSpPr>
            <a:spLocks noGrp="1" noChangeArrowheads="1"/>
          </p:cNvSpPr>
          <p:nvPr>
            <p:ph type="ctrTitle"/>
          </p:nvPr>
        </p:nvSpPr>
        <p:spPr>
          <a:xfrm>
            <a:off x="0" y="1736725"/>
            <a:ext cx="9144000" cy="1920875"/>
          </a:xfrm>
        </p:spPr>
        <p:txBody>
          <a:bodyPr>
            <a:normAutofit fontScale="90000"/>
          </a:bodyPr>
          <a:lstStyle/>
          <a:p>
            <a:r>
              <a:rPr lang="en-US" altLang="en-US" sz="4400"/>
              <a:t>Philosophical Foundations of the American Revolution and the </a:t>
            </a:r>
            <a:r>
              <a:rPr lang="en-US" altLang="en-US" sz="4400" i="1"/>
              <a:t>Declaration of Independence</a:t>
            </a:r>
            <a:endParaRPr lang="en-US" altLang="en-US" sz="4400"/>
          </a:p>
        </p:txBody>
      </p:sp>
      <p:sp>
        <p:nvSpPr>
          <p:cNvPr id="297989" name="Rectangle 5"/>
          <p:cNvSpPr>
            <a:spLocks noGrp="1" noChangeArrowheads="1"/>
          </p:cNvSpPr>
          <p:nvPr>
            <p:ph type="subTitle" idx="1"/>
          </p:nvPr>
        </p:nvSpPr>
        <p:spPr>
          <a:xfrm>
            <a:off x="0" y="4343400"/>
            <a:ext cx="9144000" cy="1295400"/>
          </a:xfrm>
        </p:spPr>
        <p:txBody>
          <a:bodyPr/>
          <a:lstStyle/>
          <a:p>
            <a:r>
              <a:rPr lang="en-US" altLang="en-US" b="1" i="1">
                <a:solidFill>
                  <a:schemeClr val="hlink"/>
                </a:solidFill>
                <a:latin typeface="Baskerville Old Face" pitchFamily="18" charset="0"/>
              </a:rPr>
              <a:t>“When in the Course of Human Events…”</a:t>
            </a:r>
          </a:p>
        </p:txBody>
      </p:sp>
    </p:spTree>
    <p:extLst>
      <p:ext uri="{BB962C8B-B14F-4D97-AF65-F5344CB8AC3E}">
        <p14:creationId xmlns:p14="http://schemas.microsoft.com/office/powerpoint/2010/main" val="41675382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297988"/>
                                        </p:tgtEl>
                                        <p:attrNameLst>
                                          <p:attrName>style.visibility</p:attrName>
                                        </p:attrNameLst>
                                      </p:cBhvr>
                                      <p:to>
                                        <p:strVal val="visible"/>
                                      </p:to>
                                    </p:set>
                                    <p:anim calcmode="lin" valueType="num">
                                      <p:cBhvr>
                                        <p:cTn id="7" dur="500" decel="50000" fill="hold">
                                          <p:stCondLst>
                                            <p:cond delay="0"/>
                                          </p:stCondLst>
                                        </p:cTn>
                                        <p:tgtEl>
                                          <p:spTgt spid="29798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9798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97988"/>
                                        </p:tgtEl>
                                        <p:attrNameLst>
                                          <p:attrName>ppt_w</p:attrName>
                                        </p:attrNameLst>
                                      </p:cBhvr>
                                      <p:tavLst>
                                        <p:tav tm="0">
                                          <p:val>
                                            <p:strVal val="#ppt_w*.05"/>
                                          </p:val>
                                        </p:tav>
                                        <p:tav tm="100000">
                                          <p:val>
                                            <p:strVal val="#ppt_w"/>
                                          </p:val>
                                        </p:tav>
                                      </p:tavLst>
                                    </p:anim>
                                    <p:anim calcmode="lin" valueType="num">
                                      <p:cBhvr>
                                        <p:cTn id="10" dur="1000" fill="hold"/>
                                        <p:tgtEl>
                                          <p:spTgt spid="29798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9798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9798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9798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97988"/>
                                        </p:tgtEl>
                                      </p:cBhvr>
                                    </p:animEffect>
                                  </p:childTnLst>
                                </p:cTn>
                              </p:par>
                            </p:childTnLst>
                          </p:cTn>
                        </p:par>
                        <p:par>
                          <p:cTn id="15" fill="hold" nodeType="afterGroup">
                            <p:stCondLst>
                              <p:cond delay="1000"/>
                            </p:stCondLst>
                            <p:childTnLst>
                              <p:par>
                                <p:cTn id="16" presetID="40" presetClass="entr" presetSubtype="0" fill="hold" grpId="0" nodeType="afterEffect">
                                  <p:stCondLst>
                                    <p:cond delay="0"/>
                                  </p:stCondLst>
                                  <p:iterate type="lt">
                                    <p:tmPct val="10000"/>
                                  </p:iterate>
                                  <p:childTnLst>
                                    <p:set>
                                      <p:cBhvr>
                                        <p:cTn id="17" dur="1" fill="hold">
                                          <p:stCondLst>
                                            <p:cond delay="0"/>
                                          </p:stCondLst>
                                        </p:cTn>
                                        <p:tgtEl>
                                          <p:spTgt spid="297989">
                                            <p:txEl>
                                              <p:pRg st="0" end="0"/>
                                            </p:txEl>
                                          </p:spTgt>
                                        </p:tgtEl>
                                        <p:attrNameLst>
                                          <p:attrName>style.visibility</p:attrName>
                                        </p:attrNameLst>
                                      </p:cBhvr>
                                      <p:to>
                                        <p:strVal val="visible"/>
                                      </p:to>
                                    </p:set>
                                    <p:animEffect transition="in" filter="fade">
                                      <p:cBhvr>
                                        <p:cTn id="18" dur="500"/>
                                        <p:tgtEl>
                                          <p:spTgt spid="297989">
                                            <p:txEl>
                                              <p:pRg st="0" end="0"/>
                                            </p:txEl>
                                          </p:spTgt>
                                        </p:tgtEl>
                                      </p:cBhvr>
                                    </p:animEffect>
                                    <p:anim calcmode="lin" valueType="num">
                                      <p:cBhvr>
                                        <p:cTn id="19" dur="500" fill="hold"/>
                                        <p:tgtEl>
                                          <p:spTgt spid="297989">
                                            <p:txEl>
                                              <p:pRg st="0" end="0"/>
                                            </p:txEl>
                                          </p:spTgt>
                                        </p:tgtEl>
                                        <p:attrNameLst>
                                          <p:attrName>ppt_x</p:attrName>
                                        </p:attrNameLst>
                                      </p:cBhvr>
                                      <p:tavLst>
                                        <p:tav tm="0">
                                          <p:val>
                                            <p:strVal val="#ppt_x-.1"/>
                                          </p:val>
                                        </p:tav>
                                        <p:tav tm="100000">
                                          <p:val>
                                            <p:strVal val="#ppt_x"/>
                                          </p:val>
                                        </p:tav>
                                      </p:tavLst>
                                    </p:anim>
                                    <p:anim calcmode="lin" valueType="num">
                                      <p:cBhvr>
                                        <p:cTn id="20" dur="500" fill="hold"/>
                                        <p:tgtEl>
                                          <p:spTgt spid="29798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988" grpId="0"/>
      <p:bldP spid="297989"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p:cNvSpPr>
            <a:spLocks noGrp="1" noRot="1" noChangeArrowheads="1"/>
          </p:cNvSpPr>
          <p:nvPr>
            <p:ph type="title"/>
          </p:nvPr>
        </p:nvSpPr>
        <p:spPr/>
        <p:txBody>
          <a:bodyPr>
            <a:normAutofit fontScale="90000"/>
          </a:bodyPr>
          <a:lstStyle/>
          <a:p>
            <a:r>
              <a:rPr lang="en-US" altLang="en-US">
                <a:effectLst/>
              </a:rPr>
              <a:t>Social Contract Theory</a:t>
            </a:r>
          </a:p>
        </p:txBody>
      </p:sp>
      <p:sp>
        <p:nvSpPr>
          <p:cNvPr id="286723" name="Rectangle 3"/>
          <p:cNvSpPr>
            <a:spLocks noGrp="1" noChangeArrowheads="1"/>
          </p:cNvSpPr>
          <p:nvPr>
            <p:ph type="body" sz="half" idx="1"/>
          </p:nvPr>
        </p:nvSpPr>
        <p:spPr>
          <a:xfrm>
            <a:off x="0" y="609600"/>
            <a:ext cx="5715000" cy="2667000"/>
          </a:xfrm>
        </p:spPr>
        <p:txBody>
          <a:bodyPr/>
          <a:lstStyle/>
          <a:p>
            <a:pPr>
              <a:lnSpc>
                <a:spcPct val="90000"/>
              </a:lnSpc>
            </a:pPr>
            <a:r>
              <a:rPr lang="en-US" altLang="en-US" sz="2800"/>
              <a:t>Thomas Hobbes</a:t>
            </a:r>
          </a:p>
          <a:p>
            <a:pPr lvl="1">
              <a:lnSpc>
                <a:spcPct val="90000"/>
              </a:lnSpc>
            </a:pPr>
            <a:r>
              <a:rPr lang="en-US" altLang="en-US" sz="2400" i="1"/>
              <a:t>Leviathan</a:t>
            </a:r>
            <a:r>
              <a:rPr lang="en-US" altLang="en-US" sz="2400"/>
              <a:t> (1651)</a:t>
            </a:r>
          </a:p>
          <a:p>
            <a:pPr lvl="1">
              <a:lnSpc>
                <a:spcPct val="90000"/>
              </a:lnSpc>
            </a:pPr>
            <a:r>
              <a:rPr lang="en-US" altLang="en-US" sz="2400"/>
              <a:t>“Original State of Nature”</a:t>
            </a:r>
          </a:p>
          <a:p>
            <a:pPr lvl="2">
              <a:lnSpc>
                <a:spcPct val="90000"/>
              </a:lnSpc>
            </a:pPr>
            <a:r>
              <a:rPr lang="en-US" altLang="en-US" sz="2000"/>
              <a:t>“Solitary, poor, nasty, brutish, and short.”</a:t>
            </a:r>
          </a:p>
          <a:p>
            <a:pPr lvl="1">
              <a:lnSpc>
                <a:spcPct val="90000"/>
              </a:lnSpc>
            </a:pPr>
            <a:r>
              <a:rPr lang="en-US" altLang="en-US" sz="2400"/>
              <a:t>Government is to protect life and safety</a:t>
            </a:r>
          </a:p>
        </p:txBody>
      </p:sp>
      <p:pic>
        <p:nvPicPr>
          <p:cNvPr id="286726" name="Picture 6" descr="hobbes"/>
          <p:cNvPicPr>
            <a:picLocks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955675" y="3429000"/>
            <a:ext cx="2778125" cy="3352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86728" name="Picture 8" descr="leviathan"/>
          <p:cNvPicPr>
            <a:picLocks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5715000" y="1143000"/>
            <a:ext cx="307975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86730" name="Rectangle 10"/>
          <p:cNvSpPr>
            <a:spLocks noChangeArrowheads="1"/>
          </p:cNvSpPr>
          <p:nvPr/>
        </p:nvSpPr>
        <p:spPr bwMode="auto">
          <a:xfrm>
            <a:off x="4038600" y="609600"/>
            <a:ext cx="5105400" cy="624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rgbClr val="FF0000"/>
              </a:buClr>
              <a:buSzPct val="70000"/>
              <a:buFont typeface="Webdings" pitchFamily="18" charset="2"/>
              <a:buChar char=""/>
              <a:defRPr sz="2800">
                <a:solidFill>
                  <a:schemeClr val="tx1"/>
                </a:solidFill>
                <a:effectLst>
                  <a:outerShdw blurRad="38100" dist="38100" dir="2700000" algn="tl">
                    <a:srgbClr val="000000"/>
                  </a:outerShdw>
                </a:effectLst>
                <a:latin typeface="Arial Unicode MS" pitchFamily="34" charset="-128"/>
              </a:defRPr>
            </a:lvl1pPr>
            <a:lvl2pPr marL="742950" indent="-285750">
              <a:spcBef>
                <a:spcPct val="20000"/>
              </a:spcBef>
              <a:buClr>
                <a:schemeClr val="accent2"/>
              </a:buClr>
              <a:buSzPct val="70000"/>
              <a:buFont typeface="Webdings" pitchFamily="18" charset="2"/>
              <a:buChar char=""/>
              <a:defRPr sz="2400">
                <a:solidFill>
                  <a:schemeClr val="tx1"/>
                </a:solidFill>
                <a:effectLst>
                  <a:outerShdw blurRad="38100" dist="38100" dir="2700000" algn="tl">
                    <a:srgbClr val="000000"/>
                  </a:outerShdw>
                </a:effectLst>
                <a:latin typeface="Arial Unicode MS" pitchFamily="34" charset="-128"/>
              </a:defRPr>
            </a:lvl2pPr>
            <a:lvl3pPr marL="1143000" indent="-228600">
              <a:spcBef>
                <a:spcPct val="20000"/>
              </a:spcBef>
              <a:buClr>
                <a:schemeClr val="tx2"/>
              </a:buClr>
              <a:buSzPct val="70000"/>
              <a:buFont typeface="Webdings" pitchFamily="18" charset="2"/>
              <a:buChar char=""/>
              <a:defRPr sz="2000">
                <a:solidFill>
                  <a:schemeClr val="tx1"/>
                </a:solidFill>
                <a:effectLst>
                  <a:outerShdw blurRad="38100" dist="38100" dir="2700000" algn="tl">
                    <a:srgbClr val="000000"/>
                  </a:outerShdw>
                </a:effectLst>
                <a:latin typeface="Arial Unicode MS" pitchFamily="34" charset="-128"/>
              </a:defRPr>
            </a:lvl3pPr>
            <a:lvl4pPr marL="1600200" indent="-228600">
              <a:spcBef>
                <a:spcPct val="20000"/>
              </a:spcBef>
              <a:buClr>
                <a:schemeClr val="accent2"/>
              </a:buClr>
              <a:buSzPct val="70000"/>
              <a:buFont typeface="Webdings" pitchFamily="18" charset="2"/>
              <a:buChar char=""/>
              <a:defRPr>
                <a:solidFill>
                  <a:schemeClr val="tx1"/>
                </a:solidFill>
                <a:effectLst>
                  <a:outerShdw blurRad="38100" dist="38100" dir="2700000" algn="tl">
                    <a:srgbClr val="000000"/>
                  </a:outerShdw>
                </a:effectLst>
                <a:latin typeface="Arial Unicode MS" pitchFamily="34" charset="-128"/>
              </a:defRPr>
            </a:lvl4pPr>
            <a:lvl5pPr marL="2057400" indent="-228600">
              <a:spcBef>
                <a:spcPct val="20000"/>
              </a:spcBef>
              <a:buClr>
                <a:schemeClr val="hlink"/>
              </a:buClr>
              <a:buSzPct val="70000"/>
              <a:buFont typeface="Webdings" pitchFamily="18" charset="2"/>
              <a:buChar char=""/>
              <a:defRPr>
                <a:solidFill>
                  <a:schemeClr val="tx1"/>
                </a:solidFill>
                <a:effectLst>
                  <a:outerShdw blurRad="38100" dist="38100" dir="2700000" algn="tl">
                    <a:srgbClr val="000000"/>
                  </a:outerShdw>
                </a:effectLst>
                <a:latin typeface="Arial Unicode MS" pitchFamily="34" charset="-128"/>
              </a:defRPr>
            </a:lvl5pPr>
            <a:lvl6pPr marL="2514600" indent="-228600" fontAlgn="base">
              <a:spcBef>
                <a:spcPct val="20000"/>
              </a:spcBef>
              <a:spcAft>
                <a:spcPct val="0"/>
              </a:spcAft>
              <a:buClr>
                <a:schemeClr val="hlink"/>
              </a:buClr>
              <a:buSzPct val="70000"/>
              <a:buFont typeface="Webdings" pitchFamily="18" charset="2"/>
              <a:buChar char=""/>
              <a:defRPr>
                <a:solidFill>
                  <a:schemeClr val="tx1"/>
                </a:solidFill>
                <a:effectLst>
                  <a:outerShdw blurRad="38100" dist="38100" dir="2700000" algn="tl">
                    <a:srgbClr val="000000"/>
                  </a:outerShdw>
                </a:effectLst>
                <a:latin typeface="Arial Unicode MS" pitchFamily="34" charset="-128"/>
              </a:defRPr>
            </a:lvl6pPr>
            <a:lvl7pPr marL="2971800" indent="-228600" fontAlgn="base">
              <a:spcBef>
                <a:spcPct val="20000"/>
              </a:spcBef>
              <a:spcAft>
                <a:spcPct val="0"/>
              </a:spcAft>
              <a:buClr>
                <a:schemeClr val="hlink"/>
              </a:buClr>
              <a:buSzPct val="70000"/>
              <a:buFont typeface="Webdings" pitchFamily="18" charset="2"/>
              <a:buChar char=""/>
              <a:defRPr>
                <a:solidFill>
                  <a:schemeClr val="tx1"/>
                </a:solidFill>
                <a:effectLst>
                  <a:outerShdw blurRad="38100" dist="38100" dir="2700000" algn="tl">
                    <a:srgbClr val="000000"/>
                  </a:outerShdw>
                </a:effectLst>
                <a:latin typeface="Arial Unicode MS" pitchFamily="34" charset="-128"/>
              </a:defRPr>
            </a:lvl7pPr>
            <a:lvl8pPr marL="3429000" indent="-228600" fontAlgn="base">
              <a:spcBef>
                <a:spcPct val="20000"/>
              </a:spcBef>
              <a:spcAft>
                <a:spcPct val="0"/>
              </a:spcAft>
              <a:buClr>
                <a:schemeClr val="hlink"/>
              </a:buClr>
              <a:buSzPct val="70000"/>
              <a:buFont typeface="Webdings" pitchFamily="18" charset="2"/>
              <a:buChar char=""/>
              <a:defRPr>
                <a:solidFill>
                  <a:schemeClr val="tx1"/>
                </a:solidFill>
                <a:effectLst>
                  <a:outerShdw blurRad="38100" dist="38100" dir="2700000" algn="tl">
                    <a:srgbClr val="000000"/>
                  </a:outerShdw>
                </a:effectLst>
                <a:latin typeface="Arial Unicode MS" pitchFamily="34" charset="-128"/>
              </a:defRPr>
            </a:lvl8pPr>
            <a:lvl9pPr marL="3886200" indent="-228600" fontAlgn="base">
              <a:spcBef>
                <a:spcPct val="20000"/>
              </a:spcBef>
              <a:spcAft>
                <a:spcPct val="0"/>
              </a:spcAft>
              <a:buClr>
                <a:schemeClr val="hlink"/>
              </a:buClr>
              <a:buSzPct val="70000"/>
              <a:buFont typeface="Webdings" pitchFamily="18" charset="2"/>
              <a:buChar char=""/>
              <a:defRPr>
                <a:solidFill>
                  <a:schemeClr val="tx1"/>
                </a:solidFill>
                <a:effectLst>
                  <a:outerShdw blurRad="38100" dist="38100" dir="2700000" algn="tl">
                    <a:srgbClr val="000000"/>
                  </a:outerShdw>
                </a:effectLst>
                <a:latin typeface="Arial Unicode MS" pitchFamily="34" charset="-128"/>
              </a:defRPr>
            </a:lvl9pPr>
          </a:lstStyle>
          <a:p>
            <a:pPr eaLnBrk="1" hangingPunct="1"/>
            <a:r>
              <a:rPr lang="en-US" altLang="en-US"/>
              <a:t>John Locke</a:t>
            </a:r>
          </a:p>
          <a:p>
            <a:pPr lvl="1" eaLnBrk="1" hangingPunct="1"/>
            <a:r>
              <a:rPr lang="en-US" altLang="en-US" i="1"/>
              <a:t>Two Treatises of Government  </a:t>
            </a:r>
            <a:r>
              <a:rPr lang="en-US" altLang="en-US"/>
              <a:t>(1690)</a:t>
            </a:r>
          </a:p>
          <a:p>
            <a:pPr lvl="1" eaLnBrk="1" hangingPunct="1"/>
            <a:r>
              <a:rPr lang="en-US" altLang="en-US"/>
              <a:t>Government to protect life, liberty, and property</a:t>
            </a:r>
          </a:p>
          <a:p>
            <a:pPr lvl="1" eaLnBrk="1" hangingPunct="1"/>
            <a:r>
              <a:rPr lang="en-US" altLang="en-US"/>
              <a:t>Provides stability</a:t>
            </a:r>
          </a:p>
          <a:p>
            <a:pPr lvl="1" eaLnBrk="1" hangingPunct="1"/>
            <a:r>
              <a:rPr lang="en-US" altLang="en-US"/>
              <a:t>It is worth giving up some freedom to keep most of it</a:t>
            </a:r>
          </a:p>
          <a:p>
            <a:pPr lvl="1" eaLnBrk="1" hangingPunct="1"/>
            <a:r>
              <a:rPr lang="en-US" altLang="en-US"/>
              <a:t>Government derived from “the consent of the governed”</a:t>
            </a:r>
          </a:p>
          <a:p>
            <a:pPr lvl="1" eaLnBrk="1" hangingPunct="1"/>
            <a:r>
              <a:rPr lang="en-US" altLang="en-US"/>
              <a:t>If the government breaks its end of the contract, the people have a right to revolt.</a:t>
            </a:r>
          </a:p>
        </p:txBody>
      </p:sp>
      <p:pic>
        <p:nvPicPr>
          <p:cNvPr id="286731" name="Picture 11" descr="lock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1219200"/>
            <a:ext cx="3687763"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86631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86723">
                                            <p:txEl>
                                              <p:pRg st="0" end="0"/>
                                            </p:txEl>
                                          </p:spTgt>
                                        </p:tgtEl>
                                        <p:attrNameLst>
                                          <p:attrName>style.visibility</p:attrName>
                                        </p:attrNameLst>
                                      </p:cBhvr>
                                      <p:to>
                                        <p:strVal val="visible"/>
                                      </p:to>
                                    </p:set>
                                    <p:animEffect transition="in" filter="diamond(in)">
                                      <p:cBhvr>
                                        <p:cTn id="7" dur="500"/>
                                        <p:tgtEl>
                                          <p:spTgt spid="286723">
                                            <p:txEl>
                                              <p:pRg st="0" end="0"/>
                                            </p:txEl>
                                          </p:spTgt>
                                        </p:tgtEl>
                                      </p:cBhvr>
                                    </p:animEffect>
                                  </p:childTnLst>
                                </p:cTn>
                              </p:par>
                              <p:par>
                                <p:cTn id="8" presetID="4" presetClass="entr" presetSubtype="32" fill="hold" nodeType="withEffect">
                                  <p:stCondLst>
                                    <p:cond delay="0"/>
                                  </p:stCondLst>
                                  <p:childTnLst>
                                    <p:set>
                                      <p:cBhvr>
                                        <p:cTn id="9" dur="1" fill="hold">
                                          <p:stCondLst>
                                            <p:cond delay="0"/>
                                          </p:stCondLst>
                                        </p:cTn>
                                        <p:tgtEl>
                                          <p:spTgt spid="286726"/>
                                        </p:tgtEl>
                                        <p:attrNameLst>
                                          <p:attrName>style.visibility</p:attrName>
                                        </p:attrNameLst>
                                      </p:cBhvr>
                                      <p:to>
                                        <p:strVal val="visible"/>
                                      </p:to>
                                    </p:set>
                                    <p:animEffect transition="in" filter="box(out)">
                                      <p:cBhvr>
                                        <p:cTn id="10" dur="500"/>
                                        <p:tgtEl>
                                          <p:spTgt spid="28672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8" presetClass="entr" presetSubtype="16" fill="hold" grpId="0" nodeType="clickEffect">
                                  <p:stCondLst>
                                    <p:cond delay="0"/>
                                  </p:stCondLst>
                                  <p:childTnLst>
                                    <p:set>
                                      <p:cBhvr>
                                        <p:cTn id="14" dur="1" fill="hold">
                                          <p:stCondLst>
                                            <p:cond delay="0"/>
                                          </p:stCondLst>
                                        </p:cTn>
                                        <p:tgtEl>
                                          <p:spTgt spid="286723">
                                            <p:txEl>
                                              <p:pRg st="1" end="1"/>
                                            </p:txEl>
                                          </p:spTgt>
                                        </p:tgtEl>
                                        <p:attrNameLst>
                                          <p:attrName>style.visibility</p:attrName>
                                        </p:attrNameLst>
                                      </p:cBhvr>
                                      <p:to>
                                        <p:strVal val="visible"/>
                                      </p:to>
                                    </p:set>
                                    <p:animEffect transition="in" filter="diamond(in)">
                                      <p:cBhvr>
                                        <p:cTn id="15" dur="500"/>
                                        <p:tgtEl>
                                          <p:spTgt spid="286723">
                                            <p:txEl>
                                              <p:pRg st="1" end="1"/>
                                            </p:txEl>
                                          </p:spTgt>
                                        </p:tgtEl>
                                      </p:cBhvr>
                                    </p:animEffect>
                                  </p:childTnLst>
                                </p:cTn>
                              </p:par>
                              <p:par>
                                <p:cTn id="16" presetID="49" presetClass="entr" presetSubtype="0" decel="100000" fill="hold" nodeType="withEffect">
                                  <p:stCondLst>
                                    <p:cond delay="0"/>
                                  </p:stCondLst>
                                  <p:childTnLst>
                                    <p:set>
                                      <p:cBhvr>
                                        <p:cTn id="17" dur="1" fill="hold">
                                          <p:stCondLst>
                                            <p:cond delay="0"/>
                                          </p:stCondLst>
                                        </p:cTn>
                                        <p:tgtEl>
                                          <p:spTgt spid="286728"/>
                                        </p:tgtEl>
                                        <p:attrNameLst>
                                          <p:attrName>style.visibility</p:attrName>
                                        </p:attrNameLst>
                                      </p:cBhvr>
                                      <p:to>
                                        <p:strVal val="visible"/>
                                      </p:to>
                                    </p:set>
                                    <p:anim calcmode="lin" valueType="num">
                                      <p:cBhvr>
                                        <p:cTn id="18" dur="500" fill="hold"/>
                                        <p:tgtEl>
                                          <p:spTgt spid="286728"/>
                                        </p:tgtEl>
                                        <p:attrNameLst>
                                          <p:attrName>ppt_w</p:attrName>
                                        </p:attrNameLst>
                                      </p:cBhvr>
                                      <p:tavLst>
                                        <p:tav tm="0">
                                          <p:val>
                                            <p:fltVal val="0"/>
                                          </p:val>
                                        </p:tav>
                                        <p:tav tm="100000">
                                          <p:val>
                                            <p:strVal val="#ppt_w"/>
                                          </p:val>
                                        </p:tav>
                                      </p:tavLst>
                                    </p:anim>
                                    <p:anim calcmode="lin" valueType="num">
                                      <p:cBhvr>
                                        <p:cTn id="19" dur="500" fill="hold"/>
                                        <p:tgtEl>
                                          <p:spTgt spid="286728"/>
                                        </p:tgtEl>
                                        <p:attrNameLst>
                                          <p:attrName>ppt_h</p:attrName>
                                        </p:attrNameLst>
                                      </p:cBhvr>
                                      <p:tavLst>
                                        <p:tav tm="0">
                                          <p:val>
                                            <p:fltVal val="0"/>
                                          </p:val>
                                        </p:tav>
                                        <p:tav tm="100000">
                                          <p:val>
                                            <p:strVal val="#ppt_h"/>
                                          </p:val>
                                        </p:tav>
                                      </p:tavLst>
                                    </p:anim>
                                    <p:anim calcmode="lin" valueType="num">
                                      <p:cBhvr>
                                        <p:cTn id="20" dur="500" fill="hold"/>
                                        <p:tgtEl>
                                          <p:spTgt spid="286728"/>
                                        </p:tgtEl>
                                        <p:attrNameLst>
                                          <p:attrName>style.rotation</p:attrName>
                                        </p:attrNameLst>
                                      </p:cBhvr>
                                      <p:tavLst>
                                        <p:tav tm="0">
                                          <p:val>
                                            <p:fltVal val="360"/>
                                          </p:val>
                                        </p:tav>
                                        <p:tav tm="100000">
                                          <p:val>
                                            <p:fltVal val="0"/>
                                          </p:val>
                                        </p:tav>
                                      </p:tavLst>
                                    </p:anim>
                                    <p:animEffect transition="in" filter="fade">
                                      <p:cBhvr>
                                        <p:cTn id="21" dur="500"/>
                                        <p:tgtEl>
                                          <p:spTgt spid="28672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8" presetClass="entr" presetSubtype="16" fill="hold" grpId="0" nodeType="clickEffect">
                                  <p:stCondLst>
                                    <p:cond delay="0"/>
                                  </p:stCondLst>
                                  <p:childTnLst>
                                    <p:set>
                                      <p:cBhvr>
                                        <p:cTn id="25" dur="1" fill="hold">
                                          <p:stCondLst>
                                            <p:cond delay="0"/>
                                          </p:stCondLst>
                                        </p:cTn>
                                        <p:tgtEl>
                                          <p:spTgt spid="286723">
                                            <p:txEl>
                                              <p:pRg st="2" end="2"/>
                                            </p:txEl>
                                          </p:spTgt>
                                        </p:tgtEl>
                                        <p:attrNameLst>
                                          <p:attrName>style.visibility</p:attrName>
                                        </p:attrNameLst>
                                      </p:cBhvr>
                                      <p:to>
                                        <p:strVal val="visible"/>
                                      </p:to>
                                    </p:set>
                                    <p:animEffect transition="in" filter="diamond(in)">
                                      <p:cBhvr>
                                        <p:cTn id="26" dur="500"/>
                                        <p:tgtEl>
                                          <p:spTgt spid="286723">
                                            <p:txEl>
                                              <p:pRg st="2" end="2"/>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8" presetClass="entr" presetSubtype="16" fill="hold" grpId="0" nodeType="clickEffect">
                                  <p:stCondLst>
                                    <p:cond delay="0"/>
                                  </p:stCondLst>
                                  <p:childTnLst>
                                    <p:set>
                                      <p:cBhvr>
                                        <p:cTn id="30" dur="1" fill="hold">
                                          <p:stCondLst>
                                            <p:cond delay="0"/>
                                          </p:stCondLst>
                                        </p:cTn>
                                        <p:tgtEl>
                                          <p:spTgt spid="286723">
                                            <p:txEl>
                                              <p:pRg st="3" end="3"/>
                                            </p:txEl>
                                          </p:spTgt>
                                        </p:tgtEl>
                                        <p:attrNameLst>
                                          <p:attrName>style.visibility</p:attrName>
                                        </p:attrNameLst>
                                      </p:cBhvr>
                                      <p:to>
                                        <p:strVal val="visible"/>
                                      </p:to>
                                    </p:set>
                                    <p:animEffect transition="in" filter="diamond(in)">
                                      <p:cBhvr>
                                        <p:cTn id="31" dur="500"/>
                                        <p:tgtEl>
                                          <p:spTgt spid="286723">
                                            <p:txEl>
                                              <p:pRg st="3" end="3"/>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8" presetClass="entr" presetSubtype="16" fill="hold" grpId="0" nodeType="clickEffect">
                                  <p:stCondLst>
                                    <p:cond delay="0"/>
                                  </p:stCondLst>
                                  <p:childTnLst>
                                    <p:set>
                                      <p:cBhvr>
                                        <p:cTn id="35" dur="1" fill="hold">
                                          <p:stCondLst>
                                            <p:cond delay="0"/>
                                          </p:stCondLst>
                                        </p:cTn>
                                        <p:tgtEl>
                                          <p:spTgt spid="286723">
                                            <p:txEl>
                                              <p:pRg st="4" end="4"/>
                                            </p:txEl>
                                          </p:spTgt>
                                        </p:tgtEl>
                                        <p:attrNameLst>
                                          <p:attrName>style.visibility</p:attrName>
                                        </p:attrNameLst>
                                      </p:cBhvr>
                                      <p:to>
                                        <p:strVal val="visible"/>
                                      </p:to>
                                    </p:set>
                                    <p:animEffect transition="in" filter="diamond(in)">
                                      <p:cBhvr>
                                        <p:cTn id="36" dur="500"/>
                                        <p:tgtEl>
                                          <p:spTgt spid="286723">
                                            <p:txEl>
                                              <p:pRg st="4" end="4"/>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3" presetClass="entr" presetSubtype="36" fill="hold" nodeType="clickEffect">
                                  <p:stCondLst>
                                    <p:cond delay="0"/>
                                  </p:stCondLst>
                                  <p:childTnLst>
                                    <p:set>
                                      <p:cBhvr>
                                        <p:cTn id="40" dur="1" fill="hold">
                                          <p:stCondLst>
                                            <p:cond delay="0"/>
                                          </p:stCondLst>
                                        </p:cTn>
                                        <p:tgtEl>
                                          <p:spTgt spid="286731"/>
                                        </p:tgtEl>
                                        <p:attrNameLst>
                                          <p:attrName>style.visibility</p:attrName>
                                        </p:attrNameLst>
                                      </p:cBhvr>
                                      <p:to>
                                        <p:strVal val="visible"/>
                                      </p:to>
                                    </p:set>
                                    <p:anim calcmode="lin" valueType="num">
                                      <p:cBhvr>
                                        <p:cTn id="41" dur="500" fill="hold"/>
                                        <p:tgtEl>
                                          <p:spTgt spid="286731"/>
                                        </p:tgtEl>
                                        <p:attrNameLst>
                                          <p:attrName>ppt_w</p:attrName>
                                        </p:attrNameLst>
                                      </p:cBhvr>
                                      <p:tavLst>
                                        <p:tav tm="0">
                                          <p:val>
                                            <p:strVal val="(6*min(max(#ppt_w*#ppt_h,.3),1)-7.4)/-.7*#ppt_w"/>
                                          </p:val>
                                        </p:tav>
                                        <p:tav tm="100000">
                                          <p:val>
                                            <p:strVal val="#ppt_w"/>
                                          </p:val>
                                        </p:tav>
                                      </p:tavLst>
                                    </p:anim>
                                    <p:anim calcmode="lin" valueType="num">
                                      <p:cBhvr>
                                        <p:cTn id="42" dur="500" fill="hold"/>
                                        <p:tgtEl>
                                          <p:spTgt spid="286731"/>
                                        </p:tgtEl>
                                        <p:attrNameLst>
                                          <p:attrName>ppt_h</p:attrName>
                                        </p:attrNameLst>
                                      </p:cBhvr>
                                      <p:tavLst>
                                        <p:tav tm="0">
                                          <p:val>
                                            <p:strVal val="(6*min(max(#ppt_w*#ppt_h,.3),1)-7.4)/-.7*#ppt_h"/>
                                          </p:val>
                                        </p:tav>
                                        <p:tav tm="100000">
                                          <p:val>
                                            <p:strVal val="#ppt_h"/>
                                          </p:val>
                                        </p:tav>
                                      </p:tavLst>
                                    </p:anim>
                                    <p:anim calcmode="lin" valueType="num">
                                      <p:cBhvr>
                                        <p:cTn id="43" dur="500" fill="hold"/>
                                        <p:tgtEl>
                                          <p:spTgt spid="286731"/>
                                        </p:tgtEl>
                                        <p:attrNameLst>
                                          <p:attrName>ppt_x</p:attrName>
                                        </p:attrNameLst>
                                      </p:cBhvr>
                                      <p:tavLst>
                                        <p:tav tm="0">
                                          <p:val>
                                            <p:fltVal val="0.5"/>
                                          </p:val>
                                        </p:tav>
                                        <p:tav tm="100000">
                                          <p:val>
                                            <p:strVal val="#ppt_x"/>
                                          </p:val>
                                        </p:tav>
                                      </p:tavLst>
                                    </p:anim>
                                    <p:anim calcmode="lin" valueType="num">
                                      <p:cBhvr>
                                        <p:cTn id="44" dur="500" fill="hold"/>
                                        <p:tgtEl>
                                          <p:spTgt spid="286731"/>
                                        </p:tgtEl>
                                        <p:attrNameLst>
                                          <p:attrName>ppt_y</p:attrName>
                                        </p:attrNameLst>
                                      </p:cBhvr>
                                      <p:tavLst>
                                        <p:tav tm="0">
                                          <p:val>
                                            <p:strVal val="1+(6*min(max(#ppt_w*#ppt_h,.3),1)-7.4)/-.7*#ppt_h/2"/>
                                          </p:val>
                                        </p:tav>
                                        <p:tav tm="100000">
                                          <p:val>
                                            <p:strVal val="#ppt_y"/>
                                          </p:val>
                                        </p:tav>
                                      </p:tavLst>
                                    </p:anim>
                                  </p:childTnLst>
                                </p:cTn>
                              </p:par>
                              <p:par>
                                <p:cTn id="45" presetID="8" presetClass="entr" presetSubtype="16" fill="hold" grpId="0" nodeType="withEffect">
                                  <p:stCondLst>
                                    <p:cond delay="0"/>
                                  </p:stCondLst>
                                  <p:childTnLst>
                                    <p:set>
                                      <p:cBhvr>
                                        <p:cTn id="46" dur="1" fill="hold">
                                          <p:stCondLst>
                                            <p:cond delay="0"/>
                                          </p:stCondLst>
                                        </p:cTn>
                                        <p:tgtEl>
                                          <p:spTgt spid="286730">
                                            <p:txEl>
                                              <p:pRg st="0" end="0"/>
                                            </p:txEl>
                                          </p:spTgt>
                                        </p:tgtEl>
                                        <p:attrNameLst>
                                          <p:attrName>style.visibility</p:attrName>
                                        </p:attrNameLst>
                                      </p:cBhvr>
                                      <p:to>
                                        <p:strVal val="visible"/>
                                      </p:to>
                                    </p:set>
                                    <p:animEffect transition="in" filter="diamond(in)">
                                      <p:cBhvr>
                                        <p:cTn id="47" dur="500"/>
                                        <p:tgtEl>
                                          <p:spTgt spid="286730">
                                            <p:txEl>
                                              <p:pRg st="0" end="0"/>
                                            </p:txEl>
                                          </p:spTgt>
                                        </p:tgtEl>
                                      </p:cBhvr>
                                    </p:animEffect>
                                  </p:childTnLst>
                                </p:cTn>
                              </p:par>
                              <p:par>
                                <p:cTn id="48" presetID="1" presetClass="exit" presetSubtype="0" fill="hold" nodeType="withEffect">
                                  <p:stCondLst>
                                    <p:cond delay="0"/>
                                  </p:stCondLst>
                                  <p:childTnLst>
                                    <p:set>
                                      <p:cBhvr>
                                        <p:cTn id="49" dur="1" fill="hold">
                                          <p:stCondLst>
                                            <p:cond delay="0"/>
                                          </p:stCondLst>
                                        </p:cTn>
                                        <p:tgtEl>
                                          <p:spTgt spid="286726"/>
                                        </p:tgtEl>
                                        <p:attrNameLst>
                                          <p:attrName>style.visibility</p:attrName>
                                        </p:attrNameLst>
                                      </p:cBhvr>
                                      <p:to>
                                        <p:strVal val="hidden"/>
                                      </p:to>
                                    </p:set>
                                  </p:childTnLst>
                                </p:cTn>
                              </p:par>
                              <p:par>
                                <p:cTn id="50" presetID="1" presetClass="exit" presetSubtype="0" fill="hold" nodeType="withEffect">
                                  <p:stCondLst>
                                    <p:cond delay="0"/>
                                  </p:stCondLst>
                                  <p:childTnLst>
                                    <p:set>
                                      <p:cBhvr>
                                        <p:cTn id="51" dur="1" fill="hold">
                                          <p:stCondLst>
                                            <p:cond delay="0"/>
                                          </p:stCondLst>
                                        </p:cTn>
                                        <p:tgtEl>
                                          <p:spTgt spid="286728"/>
                                        </p:tgtEl>
                                        <p:attrNameLst>
                                          <p:attrName>style.visibility</p:attrName>
                                        </p:attrNameLst>
                                      </p:cBhvr>
                                      <p:to>
                                        <p:strVal val="hidden"/>
                                      </p:to>
                                    </p:set>
                                  </p:childTnLst>
                                </p:cTn>
                              </p:par>
                              <p:par>
                                <p:cTn id="52" presetID="1" presetClass="exit" presetSubtype="0" fill="hold" nodeType="withEffect">
                                  <p:stCondLst>
                                    <p:cond delay="0"/>
                                  </p:stCondLst>
                                  <p:childTnLst>
                                    <p:set>
                                      <p:cBhvr>
                                        <p:cTn id="53" dur="1" fill="hold">
                                          <p:stCondLst>
                                            <p:cond delay="0"/>
                                          </p:stCondLst>
                                        </p:cTn>
                                        <p:tgtEl>
                                          <p:spTgt spid="286723">
                                            <p:txEl>
                                              <p:pRg st="0" end="0"/>
                                            </p:txEl>
                                          </p:spTgt>
                                        </p:tgtEl>
                                        <p:attrNameLst>
                                          <p:attrName>style.visibility</p:attrName>
                                        </p:attrNameLst>
                                      </p:cBhvr>
                                      <p:to>
                                        <p:strVal val="hidden"/>
                                      </p:to>
                                    </p:set>
                                  </p:childTnLst>
                                </p:cTn>
                              </p:par>
                              <p:par>
                                <p:cTn id="54" presetID="1" presetClass="exit" presetSubtype="0" fill="hold" nodeType="withEffect">
                                  <p:stCondLst>
                                    <p:cond delay="0"/>
                                  </p:stCondLst>
                                  <p:childTnLst>
                                    <p:set>
                                      <p:cBhvr>
                                        <p:cTn id="55" dur="1" fill="hold">
                                          <p:stCondLst>
                                            <p:cond delay="0"/>
                                          </p:stCondLst>
                                        </p:cTn>
                                        <p:tgtEl>
                                          <p:spTgt spid="286723">
                                            <p:txEl>
                                              <p:pRg st="1" end="1"/>
                                            </p:txEl>
                                          </p:spTgt>
                                        </p:tgtEl>
                                        <p:attrNameLst>
                                          <p:attrName>style.visibility</p:attrName>
                                        </p:attrNameLst>
                                      </p:cBhvr>
                                      <p:to>
                                        <p:strVal val="hidden"/>
                                      </p:to>
                                    </p:set>
                                  </p:childTnLst>
                                </p:cTn>
                              </p:par>
                              <p:par>
                                <p:cTn id="56" presetID="1" presetClass="exit" presetSubtype="0" fill="hold" nodeType="withEffect">
                                  <p:stCondLst>
                                    <p:cond delay="0"/>
                                  </p:stCondLst>
                                  <p:childTnLst>
                                    <p:set>
                                      <p:cBhvr>
                                        <p:cTn id="57" dur="1" fill="hold">
                                          <p:stCondLst>
                                            <p:cond delay="0"/>
                                          </p:stCondLst>
                                        </p:cTn>
                                        <p:tgtEl>
                                          <p:spTgt spid="286723">
                                            <p:txEl>
                                              <p:pRg st="2" end="2"/>
                                            </p:txEl>
                                          </p:spTgt>
                                        </p:tgtEl>
                                        <p:attrNameLst>
                                          <p:attrName>style.visibility</p:attrName>
                                        </p:attrNameLst>
                                      </p:cBhvr>
                                      <p:to>
                                        <p:strVal val="hidden"/>
                                      </p:to>
                                    </p:set>
                                  </p:childTnLst>
                                </p:cTn>
                              </p:par>
                              <p:par>
                                <p:cTn id="58" presetID="1" presetClass="exit" presetSubtype="0" fill="hold" nodeType="withEffect">
                                  <p:stCondLst>
                                    <p:cond delay="0"/>
                                  </p:stCondLst>
                                  <p:childTnLst>
                                    <p:set>
                                      <p:cBhvr>
                                        <p:cTn id="59" dur="1" fill="hold">
                                          <p:stCondLst>
                                            <p:cond delay="0"/>
                                          </p:stCondLst>
                                        </p:cTn>
                                        <p:tgtEl>
                                          <p:spTgt spid="286723">
                                            <p:txEl>
                                              <p:pRg st="3" end="3"/>
                                            </p:txEl>
                                          </p:spTgt>
                                        </p:tgtEl>
                                        <p:attrNameLst>
                                          <p:attrName>style.visibility</p:attrName>
                                        </p:attrNameLst>
                                      </p:cBhvr>
                                      <p:to>
                                        <p:strVal val="hidden"/>
                                      </p:to>
                                    </p:set>
                                  </p:childTnLst>
                                </p:cTn>
                              </p:par>
                              <p:par>
                                <p:cTn id="60" presetID="1" presetClass="exit" presetSubtype="0" fill="hold" nodeType="withEffect">
                                  <p:stCondLst>
                                    <p:cond delay="0"/>
                                  </p:stCondLst>
                                  <p:childTnLst>
                                    <p:set>
                                      <p:cBhvr>
                                        <p:cTn id="61" dur="1" fill="hold">
                                          <p:stCondLst>
                                            <p:cond delay="0"/>
                                          </p:stCondLst>
                                        </p:cTn>
                                        <p:tgtEl>
                                          <p:spTgt spid="286723">
                                            <p:txEl>
                                              <p:pRg st="4" end="4"/>
                                            </p:txEl>
                                          </p:spTgt>
                                        </p:tgtEl>
                                        <p:attrNameLst>
                                          <p:attrName>style.visibility</p:attrName>
                                        </p:attrNameLst>
                                      </p:cBhvr>
                                      <p:to>
                                        <p:strVal val="hidden"/>
                                      </p:to>
                                    </p:set>
                                  </p:childTnLst>
                                </p:cTn>
                              </p:par>
                            </p:childTnLst>
                          </p:cTn>
                        </p:par>
                      </p:childTnLst>
                    </p:cTn>
                  </p:par>
                  <p:par>
                    <p:cTn id="62" fill="hold" nodeType="clickPar">
                      <p:stCondLst>
                        <p:cond delay="indefinite"/>
                      </p:stCondLst>
                      <p:childTnLst>
                        <p:par>
                          <p:cTn id="63" fill="hold" nodeType="withGroup">
                            <p:stCondLst>
                              <p:cond delay="0"/>
                            </p:stCondLst>
                            <p:childTnLst>
                              <p:par>
                                <p:cTn id="64" presetID="8" presetClass="entr" presetSubtype="16" fill="hold" grpId="0" nodeType="clickEffect">
                                  <p:stCondLst>
                                    <p:cond delay="0"/>
                                  </p:stCondLst>
                                  <p:childTnLst>
                                    <p:set>
                                      <p:cBhvr>
                                        <p:cTn id="65" dur="1" fill="hold">
                                          <p:stCondLst>
                                            <p:cond delay="0"/>
                                          </p:stCondLst>
                                        </p:cTn>
                                        <p:tgtEl>
                                          <p:spTgt spid="286730">
                                            <p:txEl>
                                              <p:pRg st="1" end="1"/>
                                            </p:txEl>
                                          </p:spTgt>
                                        </p:tgtEl>
                                        <p:attrNameLst>
                                          <p:attrName>style.visibility</p:attrName>
                                        </p:attrNameLst>
                                      </p:cBhvr>
                                      <p:to>
                                        <p:strVal val="visible"/>
                                      </p:to>
                                    </p:set>
                                    <p:animEffect transition="in" filter="diamond(in)">
                                      <p:cBhvr>
                                        <p:cTn id="66" dur="500"/>
                                        <p:tgtEl>
                                          <p:spTgt spid="286730">
                                            <p:txEl>
                                              <p:pRg st="1" end="1"/>
                                            </p:txEl>
                                          </p:spTgt>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8" presetClass="entr" presetSubtype="16" fill="hold" grpId="0" nodeType="clickEffect">
                                  <p:stCondLst>
                                    <p:cond delay="0"/>
                                  </p:stCondLst>
                                  <p:childTnLst>
                                    <p:set>
                                      <p:cBhvr>
                                        <p:cTn id="70" dur="1" fill="hold">
                                          <p:stCondLst>
                                            <p:cond delay="0"/>
                                          </p:stCondLst>
                                        </p:cTn>
                                        <p:tgtEl>
                                          <p:spTgt spid="286730">
                                            <p:txEl>
                                              <p:pRg st="2" end="2"/>
                                            </p:txEl>
                                          </p:spTgt>
                                        </p:tgtEl>
                                        <p:attrNameLst>
                                          <p:attrName>style.visibility</p:attrName>
                                        </p:attrNameLst>
                                      </p:cBhvr>
                                      <p:to>
                                        <p:strVal val="visible"/>
                                      </p:to>
                                    </p:set>
                                    <p:animEffect transition="in" filter="diamond(in)">
                                      <p:cBhvr>
                                        <p:cTn id="71" dur="500"/>
                                        <p:tgtEl>
                                          <p:spTgt spid="286730">
                                            <p:txEl>
                                              <p:pRg st="2" end="2"/>
                                            </p:txEl>
                                          </p:spTgt>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8" presetClass="entr" presetSubtype="16" fill="hold" grpId="0" nodeType="clickEffect">
                                  <p:stCondLst>
                                    <p:cond delay="0"/>
                                  </p:stCondLst>
                                  <p:childTnLst>
                                    <p:set>
                                      <p:cBhvr>
                                        <p:cTn id="75" dur="1" fill="hold">
                                          <p:stCondLst>
                                            <p:cond delay="0"/>
                                          </p:stCondLst>
                                        </p:cTn>
                                        <p:tgtEl>
                                          <p:spTgt spid="286730">
                                            <p:txEl>
                                              <p:pRg st="3" end="3"/>
                                            </p:txEl>
                                          </p:spTgt>
                                        </p:tgtEl>
                                        <p:attrNameLst>
                                          <p:attrName>style.visibility</p:attrName>
                                        </p:attrNameLst>
                                      </p:cBhvr>
                                      <p:to>
                                        <p:strVal val="visible"/>
                                      </p:to>
                                    </p:set>
                                    <p:animEffect transition="in" filter="diamond(in)">
                                      <p:cBhvr>
                                        <p:cTn id="76" dur="500"/>
                                        <p:tgtEl>
                                          <p:spTgt spid="286730">
                                            <p:txEl>
                                              <p:pRg st="3" end="3"/>
                                            </p:txEl>
                                          </p:spTgt>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8" presetClass="entr" presetSubtype="16" fill="hold" grpId="0" nodeType="clickEffect">
                                  <p:stCondLst>
                                    <p:cond delay="0"/>
                                  </p:stCondLst>
                                  <p:childTnLst>
                                    <p:set>
                                      <p:cBhvr>
                                        <p:cTn id="80" dur="1" fill="hold">
                                          <p:stCondLst>
                                            <p:cond delay="0"/>
                                          </p:stCondLst>
                                        </p:cTn>
                                        <p:tgtEl>
                                          <p:spTgt spid="286730">
                                            <p:txEl>
                                              <p:pRg st="4" end="4"/>
                                            </p:txEl>
                                          </p:spTgt>
                                        </p:tgtEl>
                                        <p:attrNameLst>
                                          <p:attrName>style.visibility</p:attrName>
                                        </p:attrNameLst>
                                      </p:cBhvr>
                                      <p:to>
                                        <p:strVal val="visible"/>
                                      </p:to>
                                    </p:set>
                                    <p:animEffect transition="in" filter="diamond(in)">
                                      <p:cBhvr>
                                        <p:cTn id="81" dur="500"/>
                                        <p:tgtEl>
                                          <p:spTgt spid="286730">
                                            <p:txEl>
                                              <p:pRg st="4" end="4"/>
                                            </p:txEl>
                                          </p:spTgt>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8" presetClass="entr" presetSubtype="16" fill="hold" grpId="0" nodeType="clickEffect">
                                  <p:stCondLst>
                                    <p:cond delay="0"/>
                                  </p:stCondLst>
                                  <p:childTnLst>
                                    <p:set>
                                      <p:cBhvr>
                                        <p:cTn id="85" dur="1" fill="hold">
                                          <p:stCondLst>
                                            <p:cond delay="0"/>
                                          </p:stCondLst>
                                        </p:cTn>
                                        <p:tgtEl>
                                          <p:spTgt spid="286730">
                                            <p:txEl>
                                              <p:pRg st="5" end="5"/>
                                            </p:txEl>
                                          </p:spTgt>
                                        </p:tgtEl>
                                        <p:attrNameLst>
                                          <p:attrName>style.visibility</p:attrName>
                                        </p:attrNameLst>
                                      </p:cBhvr>
                                      <p:to>
                                        <p:strVal val="visible"/>
                                      </p:to>
                                    </p:set>
                                    <p:animEffect transition="in" filter="diamond(in)">
                                      <p:cBhvr>
                                        <p:cTn id="86" dur="500"/>
                                        <p:tgtEl>
                                          <p:spTgt spid="286730">
                                            <p:txEl>
                                              <p:pRg st="5" end="5"/>
                                            </p:txEl>
                                          </p:spTgt>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8" presetClass="entr" presetSubtype="16" fill="hold" grpId="0" nodeType="clickEffect">
                                  <p:stCondLst>
                                    <p:cond delay="0"/>
                                  </p:stCondLst>
                                  <p:childTnLst>
                                    <p:set>
                                      <p:cBhvr>
                                        <p:cTn id="90" dur="1" fill="hold">
                                          <p:stCondLst>
                                            <p:cond delay="0"/>
                                          </p:stCondLst>
                                        </p:cTn>
                                        <p:tgtEl>
                                          <p:spTgt spid="286730">
                                            <p:txEl>
                                              <p:pRg st="6" end="6"/>
                                            </p:txEl>
                                          </p:spTgt>
                                        </p:tgtEl>
                                        <p:attrNameLst>
                                          <p:attrName>style.visibility</p:attrName>
                                        </p:attrNameLst>
                                      </p:cBhvr>
                                      <p:to>
                                        <p:strVal val="visible"/>
                                      </p:to>
                                    </p:set>
                                    <p:animEffect transition="in" filter="diamond(in)">
                                      <p:cBhvr>
                                        <p:cTn id="91" dur="500"/>
                                        <p:tgtEl>
                                          <p:spTgt spid="28673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23" grpId="0" build="p"/>
      <p:bldP spid="286730"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Rot="1" noChangeArrowheads="1"/>
          </p:cNvSpPr>
          <p:nvPr>
            <p:ph type="title"/>
          </p:nvPr>
        </p:nvSpPr>
        <p:spPr/>
        <p:txBody>
          <a:bodyPr>
            <a:normAutofit fontScale="90000"/>
          </a:bodyPr>
          <a:lstStyle/>
          <a:p>
            <a:r>
              <a:rPr lang="en-US" altLang="en-US"/>
              <a:t>The Declaration of Independence</a:t>
            </a:r>
          </a:p>
        </p:txBody>
      </p:sp>
      <p:sp>
        <p:nvSpPr>
          <p:cNvPr id="263171" name="Rectangle 3"/>
          <p:cNvSpPr>
            <a:spLocks noGrp="1" noChangeArrowheads="1"/>
          </p:cNvSpPr>
          <p:nvPr>
            <p:ph type="body" idx="1"/>
          </p:nvPr>
        </p:nvSpPr>
        <p:spPr/>
        <p:txBody>
          <a:bodyPr>
            <a:normAutofit fontScale="92500" lnSpcReduction="10000"/>
          </a:bodyPr>
          <a:lstStyle/>
          <a:p>
            <a:r>
              <a:rPr lang="en-US" altLang="en-US" dirty="0"/>
              <a:t>The Lee Resolution</a:t>
            </a:r>
          </a:p>
          <a:p>
            <a:pPr lvl="1"/>
            <a:r>
              <a:rPr lang="en-US" altLang="en-US" dirty="0"/>
              <a:t>June 7, 1776</a:t>
            </a:r>
          </a:p>
          <a:p>
            <a:pPr lvl="1"/>
            <a:r>
              <a:rPr lang="en-US" altLang="en-US" dirty="0"/>
              <a:t>Richard Henry Lee </a:t>
            </a:r>
          </a:p>
          <a:p>
            <a:pPr lvl="1"/>
            <a:r>
              <a:rPr lang="en-US" altLang="en-US" dirty="0"/>
              <a:t>“That these United Colonies are, and of right, ought to be, Free and Independent States.”</a:t>
            </a:r>
          </a:p>
          <a:p>
            <a:r>
              <a:rPr lang="en-US" altLang="en-US" dirty="0"/>
              <a:t>Committee of Five</a:t>
            </a:r>
          </a:p>
          <a:p>
            <a:pPr lvl="1"/>
            <a:r>
              <a:rPr lang="en-US" altLang="en-US" dirty="0"/>
              <a:t>John Adams (MA)</a:t>
            </a:r>
          </a:p>
          <a:p>
            <a:pPr lvl="1"/>
            <a:r>
              <a:rPr lang="en-US" altLang="en-US" dirty="0"/>
              <a:t>Benjamin Franklin (PA)</a:t>
            </a:r>
          </a:p>
          <a:p>
            <a:pPr lvl="1"/>
            <a:r>
              <a:rPr lang="en-US" altLang="en-US" dirty="0"/>
              <a:t>Roger Sherman (CT)</a:t>
            </a:r>
          </a:p>
          <a:p>
            <a:pPr lvl="1"/>
            <a:r>
              <a:rPr lang="en-US" altLang="en-US" dirty="0"/>
              <a:t>Robert Livingston (NY)</a:t>
            </a:r>
          </a:p>
          <a:p>
            <a:pPr lvl="1"/>
            <a:r>
              <a:rPr lang="en-US" altLang="en-US" dirty="0"/>
              <a:t>Thomas Jefferson (VA) – primary draftsman</a:t>
            </a:r>
          </a:p>
        </p:txBody>
      </p:sp>
    </p:spTree>
    <p:extLst>
      <p:ext uri="{BB962C8B-B14F-4D97-AF65-F5344CB8AC3E}">
        <p14:creationId xmlns:p14="http://schemas.microsoft.com/office/powerpoint/2010/main" val="26032808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32" fill="hold" grpId="0" nodeType="clickEffect">
                                  <p:stCondLst>
                                    <p:cond delay="0"/>
                                  </p:stCondLst>
                                  <p:childTnLst>
                                    <p:set>
                                      <p:cBhvr>
                                        <p:cTn id="6" dur="1" fill="hold">
                                          <p:stCondLst>
                                            <p:cond delay="0"/>
                                          </p:stCondLst>
                                        </p:cTn>
                                        <p:tgtEl>
                                          <p:spTgt spid="263171">
                                            <p:txEl>
                                              <p:pRg st="0" end="0"/>
                                            </p:txEl>
                                          </p:spTgt>
                                        </p:tgtEl>
                                        <p:attrNameLst>
                                          <p:attrName>style.visibility</p:attrName>
                                        </p:attrNameLst>
                                      </p:cBhvr>
                                      <p:to>
                                        <p:strVal val="visible"/>
                                      </p:to>
                                    </p:set>
                                    <p:animEffect transition="in" filter="plus(out)">
                                      <p:cBhvr>
                                        <p:cTn id="7" dur="500"/>
                                        <p:tgtEl>
                                          <p:spTgt spid="2631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3" presetClass="entr" presetSubtype="32" fill="hold" grpId="0" nodeType="clickEffect">
                                  <p:stCondLst>
                                    <p:cond delay="0"/>
                                  </p:stCondLst>
                                  <p:childTnLst>
                                    <p:set>
                                      <p:cBhvr>
                                        <p:cTn id="11" dur="1" fill="hold">
                                          <p:stCondLst>
                                            <p:cond delay="0"/>
                                          </p:stCondLst>
                                        </p:cTn>
                                        <p:tgtEl>
                                          <p:spTgt spid="263171">
                                            <p:txEl>
                                              <p:pRg st="1" end="1"/>
                                            </p:txEl>
                                          </p:spTgt>
                                        </p:tgtEl>
                                        <p:attrNameLst>
                                          <p:attrName>style.visibility</p:attrName>
                                        </p:attrNameLst>
                                      </p:cBhvr>
                                      <p:to>
                                        <p:strVal val="visible"/>
                                      </p:to>
                                    </p:set>
                                    <p:animEffect transition="in" filter="plus(out)">
                                      <p:cBhvr>
                                        <p:cTn id="12" dur="500"/>
                                        <p:tgtEl>
                                          <p:spTgt spid="26317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3" presetClass="entr" presetSubtype="32" fill="hold" grpId="0" nodeType="clickEffect">
                                  <p:stCondLst>
                                    <p:cond delay="0"/>
                                  </p:stCondLst>
                                  <p:childTnLst>
                                    <p:set>
                                      <p:cBhvr>
                                        <p:cTn id="16" dur="1" fill="hold">
                                          <p:stCondLst>
                                            <p:cond delay="0"/>
                                          </p:stCondLst>
                                        </p:cTn>
                                        <p:tgtEl>
                                          <p:spTgt spid="263171">
                                            <p:txEl>
                                              <p:pRg st="2" end="2"/>
                                            </p:txEl>
                                          </p:spTgt>
                                        </p:tgtEl>
                                        <p:attrNameLst>
                                          <p:attrName>style.visibility</p:attrName>
                                        </p:attrNameLst>
                                      </p:cBhvr>
                                      <p:to>
                                        <p:strVal val="visible"/>
                                      </p:to>
                                    </p:set>
                                    <p:animEffect transition="in" filter="plus(out)">
                                      <p:cBhvr>
                                        <p:cTn id="17" dur="500"/>
                                        <p:tgtEl>
                                          <p:spTgt spid="26317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3" presetClass="entr" presetSubtype="32" fill="hold" grpId="0" nodeType="clickEffect">
                                  <p:stCondLst>
                                    <p:cond delay="0"/>
                                  </p:stCondLst>
                                  <p:childTnLst>
                                    <p:set>
                                      <p:cBhvr>
                                        <p:cTn id="21" dur="1" fill="hold">
                                          <p:stCondLst>
                                            <p:cond delay="0"/>
                                          </p:stCondLst>
                                        </p:cTn>
                                        <p:tgtEl>
                                          <p:spTgt spid="263171">
                                            <p:txEl>
                                              <p:pRg st="3" end="3"/>
                                            </p:txEl>
                                          </p:spTgt>
                                        </p:tgtEl>
                                        <p:attrNameLst>
                                          <p:attrName>style.visibility</p:attrName>
                                        </p:attrNameLst>
                                      </p:cBhvr>
                                      <p:to>
                                        <p:strVal val="visible"/>
                                      </p:to>
                                    </p:set>
                                    <p:animEffect transition="in" filter="plus(out)">
                                      <p:cBhvr>
                                        <p:cTn id="22" dur="500"/>
                                        <p:tgtEl>
                                          <p:spTgt spid="26317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3" presetClass="entr" presetSubtype="32" fill="hold" grpId="0" nodeType="clickEffect">
                                  <p:stCondLst>
                                    <p:cond delay="0"/>
                                  </p:stCondLst>
                                  <p:childTnLst>
                                    <p:set>
                                      <p:cBhvr>
                                        <p:cTn id="26" dur="1" fill="hold">
                                          <p:stCondLst>
                                            <p:cond delay="0"/>
                                          </p:stCondLst>
                                        </p:cTn>
                                        <p:tgtEl>
                                          <p:spTgt spid="263171">
                                            <p:txEl>
                                              <p:pRg st="4" end="4"/>
                                            </p:txEl>
                                          </p:spTgt>
                                        </p:tgtEl>
                                        <p:attrNameLst>
                                          <p:attrName>style.visibility</p:attrName>
                                        </p:attrNameLst>
                                      </p:cBhvr>
                                      <p:to>
                                        <p:strVal val="visible"/>
                                      </p:to>
                                    </p:set>
                                    <p:animEffect transition="in" filter="plus(out)">
                                      <p:cBhvr>
                                        <p:cTn id="27" dur="500"/>
                                        <p:tgtEl>
                                          <p:spTgt spid="263171">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3" presetClass="entr" presetSubtype="32" fill="hold" grpId="0" nodeType="clickEffect">
                                  <p:stCondLst>
                                    <p:cond delay="0"/>
                                  </p:stCondLst>
                                  <p:childTnLst>
                                    <p:set>
                                      <p:cBhvr>
                                        <p:cTn id="31" dur="1" fill="hold">
                                          <p:stCondLst>
                                            <p:cond delay="0"/>
                                          </p:stCondLst>
                                        </p:cTn>
                                        <p:tgtEl>
                                          <p:spTgt spid="263171">
                                            <p:txEl>
                                              <p:pRg st="5" end="5"/>
                                            </p:txEl>
                                          </p:spTgt>
                                        </p:tgtEl>
                                        <p:attrNameLst>
                                          <p:attrName>style.visibility</p:attrName>
                                        </p:attrNameLst>
                                      </p:cBhvr>
                                      <p:to>
                                        <p:strVal val="visible"/>
                                      </p:to>
                                    </p:set>
                                    <p:animEffect transition="in" filter="plus(out)">
                                      <p:cBhvr>
                                        <p:cTn id="32" dur="500"/>
                                        <p:tgtEl>
                                          <p:spTgt spid="263171">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3" presetClass="entr" presetSubtype="32" fill="hold" grpId="0" nodeType="clickEffect">
                                  <p:stCondLst>
                                    <p:cond delay="0"/>
                                  </p:stCondLst>
                                  <p:childTnLst>
                                    <p:set>
                                      <p:cBhvr>
                                        <p:cTn id="36" dur="1" fill="hold">
                                          <p:stCondLst>
                                            <p:cond delay="0"/>
                                          </p:stCondLst>
                                        </p:cTn>
                                        <p:tgtEl>
                                          <p:spTgt spid="263171">
                                            <p:txEl>
                                              <p:pRg st="6" end="6"/>
                                            </p:txEl>
                                          </p:spTgt>
                                        </p:tgtEl>
                                        <p:attrNameLst>
                                          <p:attrName>style.visibility</p:attrName>
                                        </p:attrNameLst>
                                      </p:cBhvr>
                                      <p:to>
                                        <p:strVal val="visible"/>
                                      </p:to>
                                    </p:set>
                                    <p:animEffect transition="in" filter="plus(out)">
                                      <p:cBhvr>
                                        <p:cTn id="37" dur="500"/>
                                        <p:tgtEl>
                                          <p:spTgt spid="263171">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3" presetClass="entr" presetSubtype="32" fill="hold" grpId="0" nodeType="clickEffect">
                                  <p:stCondLst>
                                    <p:cond delay="0"/>
                                  </p:stCondLst>
                                  <p:childTnLst>
                                    <p:set>
                                      <p:cBhvr>
                                        <p:cTn id="41" dur="1" fill="hold">
                                          <p:stCondLst>
                                            <p:cond delay="0"/>
                                          </p:stCondLst>
                                        </p:cTn>
                                        <p:tgtEl>
                                          <p:spTgt spid="263171">
                                            <p:txEl>
                                              <p:pRg st="7" end="7"/>
                                            </p:txEl>
                                          </p:spTgt>
                                        </p:tgtEl>
                                        <p:attrNameLst>
                                          <p:attrName>style.visibility</p:attrName>
                                        </p:attrNameLst>
                                      </p:cBhvr>
                                      <p:to>
                                        <p:strVal val="visible"/>
                                      </p:to>
                                    </p:set>
                                    <p:animEffect transition="in" filter="plus(out)">
                                      <p:cBhvr>
                                        <p:cTn id="42" dur="500"/>
                                        <p:tgtEl>
                                          <p:spTgt spid="263171">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3" presetClass="entr" presetSubtype="32" fill="hold" grpId="0" nodeType="clickEffect">
                                  <p:stCondLst>
                                    <p:cond delay="0"/>
                                  </p:stCondLst>
                                  <p:childTnLst>
                                    <p:set>
                                      <p:cBhvr>
                                        <p:cTn id="46" dur="1" fill="hold">
                                          <p:stCondLst>
                                            <p:cond delay="0"/>
                                          </p:stCondLst>
                                        </p:cTn>
                                        <p:tgtEl>
                                          <p:spTgt spid="263171">
                                            <p:txEl>
                                              <p:pRg st="8" end="8"/>
                                            </p:txEl>
                                          </p:spTgt>
                                        </p:tgtEl>
                                        <p:attrNameLst>
                                          <p:attrName>style.visibility</p:attrName>
                                        </p:attrNameLst>
                                      </p:cBhvr>
                                      <p:to>
                                        <p:strVal val="visible"/>
                                      </p:to>
                                    </p:set>
                                    <p:animEffect transition="in" filter="plus(out)">
                                      <p:cBhvr>
                                        <p:cTn id="47" dur="500"/>
                                        <p:tgtEl>
                                          <p:spTgt spid="263171">
                                            <p:txEl>
                                              <p:pRg st="8" end="8"/>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3" presetClass="entr" presetSubtype="32" fill="hold" grpId="0" nodeType="clickEffect">
                                  <p:stCondLst>
                                    <p:cond delay="0"/>
                                  </p:stCondLst>
                                  <p:childTnLst>
                                    <p:set>
                                      <p:cBhvr>
                                        <p:cTn id="51" dur="1" fill="hold">
                                          <p:stCondLst>
                                            <p:cond delay="0"/>
                                          </p:stCondLst>
                                        </p:cTn>
                                        <p:tgtEl>
                                          <p:spTgt spid="263171">
                                            <p:txEl>
                                              <p:pRg st="9" end="9"/>
                                            </p:txEl>
                                          </p:spTgt>
                                        </p:tgtEl>
                                        <p:attrNameLst>
                                          <p:attrName>style.visibility</p:attrName>
                                        </p:attrNameLst>
                                      </p:cBhvr>
                                      <p:to>
                                        <p:strVal val="visible"/>
                                      </p:to>
                                    </p:set>
                                    <p:animEffect transition="in" filter="plus(out)">
                                      <p:cBhvr>
                                        <p:cTn id="52" dur="500"/>
                                        <p:tgtEl>
                                          <p:spTgt spid="26317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171"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2"/>
          <p:cNvSpPr>
            <a:spLocks noGrp="1" noRot="1" noChangeArrowheads="1"/>
          </p:cNvSpPr>
          <p:nvPr>
            <p:ph type="title"/>
          </p:nvPr>
        </p:nvSpPr>
        <p:spPr/>
        <p:txBody>
          <a:bodyPr>
            <a:normAutofit fontScale="90000"/>
          </a:bodyPr>
          <a:lstStyle/>
          <a:p>
            <a:r>
              <a:rPr lang="en-US" altLang="en-US"/>
              <a:t>The Declaration of Independence</a:t>
            </a:r>
          </a:p>
        </p:txBody>
      </p:sp>
      <p:sp>
        <p:nvSpPr>
          <p:cNvPr id="322565" name="Rectangle 5"/>
          <p:cNvSpPr>
            <a:spLocks noGrp="1" noChangeArrowheads="1"/>
          </p:cNvSpPr>
          <p:nvPr>
            <p:ph type="body" idx="1"/>
          </p:nvPr>
        </p:nvSpPr>
        <p:spPr/>
        <p:txBody>
          <a:bodyPr/>
          <a:lstStyle/>
          <a:p>
            <a:pPr>
              <a:lnSpc>
                <a:spcPct val="90000"/>
              </a:lnSpc>
            </a:pPr>
            <a:r>
              <a:rPr lang="en-US" altLang="en-US" sz="2800" dirty="0">
                <a:solidFill>
                  <a:schemeClr val="tx2"/>
                </a:solidFill>
                <a:latin typeface="Garamond" pitchFamily="18" charset="0"/>
              </a:rPr>
              <a:t>When in the Course of human events, it becomes necessary for one people to dissolve the political bands which have connected them with another, and to assume among the powers of the earth, the separate and equal station to which the Laws of Nature and of Nature's God entitle them, a decent respect to the opinions of mankind requires that they should declare the causes which impel them to the separation.</a:t>
            </a:r>
          </a:p>
        </p:txBody>
      </p:sp>
    </p:spTree>
    <p:extLst>
      <p:ext uri="{BB962C8B-B14F-4D97-AF65-F5344CB8AC3E}">
        <p14:creationId xmlns:p14="http://schemas.microsoft.com/office/powerpoint/2010/main" val="37220518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322565">
                                            <p:txEl>
                                              <p:pRg st="0" end="0"/>
                                            </p:txEl>
                                          </p:spTgt>
                                        </p:tgtEl>
                                        <p:attrNameLst>
                                          <p:attrName>style.visibility</p:attrName>
                                        </p:attrNameLst>
                                      </p:cBhvr>
                                      <p:to>
                                        <p:strVal val="visible"/>
                                      </p:to>
                                    </p:set>
                                    <p:anim calcmode="lin" valueType="num">
                                      <p:cBhvr>
                                        <p:cTn id="7" dur="500" fill="hold"/>
                                        <p:tgtEl>
                                          <p:spTgt spid="32256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22565">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322565">
                                            <p:txEl>
                                              <p:pRg st="0" end="0"/>
                                            </p:txEl>
                                          </p:spTgt>
                                        </p:tgtEl>
                                        <p:attrNameLst>
                                          <p:attrName>style.rotation</p:attrName>
                                        </p:attrNameLst>
                                      </p:cBhvr>
                                      <p:tavLst>
                                        <p:tav tm="0">
                                          <p:val>
                                            <p:fltVal val="90"/>
                                          </p:val>
                                        </p:tav>
                                        <p:tav tm="100000">
                                          <p:val>
                                            <p:fltVal val="0"/>
                                          </p:val>
                                        </p:tav>
                                      </p:tavLst>
                                    </p:anim>
                                    <p:animEffect transition="in" filter="fade">
                                      <p:cBhvr>
                                        <p:cTn id="10" dur="500"/>
                                        <p:tgtEl>
                                          <p:spTgt spid="32256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2565"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Rectangle 2"/>
          <p:cNvSpPr>
            <a:spLocks noGrp="1" noRot="1" noChangeArrowheads="1"/>
          </p:cNvSpPr>
          <p:nvPr>
            <p:ph type="title"/>
          </p:nvPr>
        </p:nvSpPr>
        <p:spPr/>
        <p:txBody>
          <a:bodyPr>
            <a:normAutofit fontScale="90000"/>
          </a:bodyPr>
          <a:lstStyle/>
          <a:p>
            <a:r>
              <a:rPr lang="en-US" altLang="en-US"/>
              <a:t>The Declaration of Independence</a:t>
            </a:r>
          </a:p>
        </p:txBody>
      </p:sp>
      <p:sp>
        <p:nvSpPr>
          <p:cNvPr id="400387" name="Rectangle 3"/>
          <p:cNvSpPr>
            <a:spLocks noGrp="1" noChangeArrowheads="1"/>
          </p:cNvSpPr>
          <p:nvPr>
            <p:ph type="body" idx="1"/>
          </p:nvPr>
        </p:nvSpPr>
        <p:spPr/>
        <p:txBody>
          <a:bodyPr>
            <a:normAutofit fontScale="92500" lnSpcReduction="10000"/>
          </a:bodyPr>
          <a:lstStyle/>
          <a:p>
            <a:pPr>
              <a:lnSpc>
                <a:spcPct val="90000"/>
              </a:lnSpc>
            </a:pPr>
            <a:r>
              <a:rPr lang="en-US" altLang="en-US" sz="2800" dirty="0">
                <a:solidFill>
                  <a:schemeClr val="tx2"/>
                </a:solidFill>
                <a:latin typeface="Garamond" pitchFamily="18" charset="0"/>
              </a:rPr>
              <a:t>We hold these truths to be self-evident, that all men are created equal, that they are endowed by their Creator with certain unalienable Rights, that among these are Life, Liberty and the pursuit of Happiness </a:t>
            </a:r>
          </a:p>
          <a:p>
            <a:pPr>
              <a:lnSpc>
                <a:spcPct val="90000"/>
              </a:lnSpc>
            </a:pPr>
            <a:r>
              <a:rPr lang="en-US" altLang="en-US" sz="2800" dirty="0">
                <a:solidFill>
                  <a:schemeClr val="tx2"/>
                </a:solidFill>
                <a:latin typeface="Garamond" pitchFamily="18" charset="0"/>
              </a:rPr>
              <a:t>That to secure these rights, Governments are instituted among Men, deriving their just powers from the consent of the governed, </a:t>
            </a:r>
          </a:p>
          <a:p>
            <a:pPr>
              <a:lnSpc>
                <a:spcPct val="90000"/>
              </a:lnSpc>
            </a:pPr>
            <a:r>
              <a:rPr lang="en-US" altLang="en-US" sz="2800" dirty="0">
                <a:solidFill>
                  <a:schemeClr val="tx2"/>
                </a:solidFill>
                <a:latin typeface="Garamond" pitchFamily="18" charset="0"/>
              </a:rPr>
              <a:t>That whenever any Form of Government becomes destructive of these ends, it is the Right of the People to alter or to abolish it, and to institute new Government, laying its foundation on such principles and organizing its powers in such form, as to them shall seem most likely to effect their Safety and Happiness. </a:t>
            </a:r>
          </a:p>
        </p:txBody>
      </p:sp>
    </p:spTree>
    <p:extLst>
      <p:ext uri="{BB962C8B-B14F-4D97-AF65-F5344CB8AC3E}">
        <p14:creationId xmlns:p14="http://schemas.microsoft.com/office/powerpoint/2010/main" val="41830969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400387">
                                            <p:txEl>
                                              <p:pRg st="0" end="0"/>
                                            </p:txEl>
                                          </p:spTgt>
                                        </p:tgtEl>
                                        <p:attrNameLst>
                                          <p:attrName>style.visibility</p:attrName>
                                        </p:attrNameLst>
                                      </p:cBhvr>
                                      <p:to>
                                        <p:strVal val="visible"/>
                                      </p:to>
                                    </p:set>
                                    <p:anim calcmode="lin" valueType="num">
                                      <p:cBhvr>
                                        <p:cTn id="7" dur="500" fill="hold"/>
                                        <p:tgtEl>
                                          <p:spTgt spid="40038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00387">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400387">
                                            <p:txEl>
                                              <p:pRg st="0" end="0"/>
                                            </p:txEl>
                                          </p:spTgt>
                                        </p:tgtEl>
                                        <p:attrNameLst>
                                          <p:attrName>style.rotation</p:attrName>
                                        </p:attrNameLst>
                                      </p:cBhvr>
                                      <p:tavLst>
                                        <p:tav tm="0">
                                          <p:val>
                                            <p:fltVal val="90"/>
                                          </p:val>
                                        </p:tav>
                                        <p:tav tm="100000">
                                          <p:val>
                                            <p:fltVal val="0"/>
                                          </p:val>
                                        </p:tav>
                                      </p:tavLst>
                                    </p:anim>
                                    <p:animEffect transition="in" filter="fade">
                                      <p:cBhvr>
                                        <p:cTn id="10" dur="500"/>
                                        <p:tgtEl>
                                          <p:spTgt spid="400387">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1" presetClass="entr" presetSubtype="0" fill="hold" grpId="0" nodeType="clickEffect">
                                  <p:stCondLst>
                                    <p:cond delay="0"/>
                                  </p:stCondLst>
                                  <p:iterate type="lt">
                                    <p:tmPct val="5000"/>
                                  </p:iterate>
                                  <p:childTnLst>
                                    <p:set>
                                      <p:cBhvr>
                                        <p:cTn id="14" dur="1" fill="hold">
                                          <p:stCondLst>
                                            <p:cond delay="0"/>
                                          </p:stCondLst>
                                        </p:cTn>
                                        <p:tgtEl>
                                          <p:spTgt spid="400387">
                                            <p:txEl>
                                              <p:pRg st="1" end="1"/>
                                            </p:txEl>
                                          </p:spTgt>
                                        </p:tgtEl>
                                        <p:attrNameLst>
                                          <p:attrName>style.visibility</p:attrName>
                                        </p:attrNameLst>
                                      </p:cBhvr>
                                      <p:to>
                                        <p:strVal val="visible"/>
                                      </p:to>
                                    </p:set>
                                    <p:anim calcmode="lin" valueType="num">
                                      <p:cBhvr>
                                        <p:cTn id="15" dur="500" fill="hold"/>
                                        <p:tgtEl>
                                          <p:spTgt spid="400387">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400387">
                                            <p:txEl>
                                              <p:pRg st="1" end="1"/>
                                            </p:txEl>
                                          </p:spTgt>
                                        </p:tgtEl>
                                        <p:attrNameLst>
                                          <p:attrName>ppt_h</p:attrName>
                                        </p:attrNameLst>
                                      </p:cBhvr>
                                      <p:tavLst>
                                        <p:tav tm="0">
                                          <p:val>
                                            <p:fltVal val="0"/>
                                          </p:val>
                                        </p:tav>
                                        <p:tav tm="100000">
                                          <p:val>
                                            <p:strVal val="#ppt_h"/>
                                          </p:val>
                                        </p:tav>
                                      </p:tavLst>
                                    </p:anim>
                                    <p:anim calcmode="lin" valueType="num">
                                      <p:cBhvr>
                                        <p:cTn id="17" dur="500" fill="hold"/>
                                        <p:tgtEl>
                                          <p:spTgt spid="400387">
                                            <p:txEl>
                                              <p:pRg st="1" end="1"/>
                                            </p:txEl>
                                          </p:spTgt>
                                        </p:tgtEl>
                                        <p:attrNameLst>
                                          <p:attrName>style.rotation</p:attrName>
                                        </p:attrNameLst>
                                      </p:cBhvr>
                                      <p:tavLst>
                                        <p:tav tm="0">
                                          <p:val>
                                            <p:fltVal val="90"/>
                                          </p:val>
                                        </p:tav>
                                        <p:tav tm="100000">
                                          <p:val>
                                            <p:fltVal val="0"/>
                                          </p:val>
                                        </p:tav>
                                      </p:tavLst>
                                    </p:anim>
                                    <p:animEffect transition="in" filter="fade">
                                      <p:cBhvr>
                                        <p:cTn id="18" dur="500"/>
                                        <p:tgtEl>
                                          <p:spTgt spid="400387">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1" presetClass="entr" presetSubtype="0" fill="hold" grpId="0" nodeType="clickEffect">
                                  <p:stCondLst>
                                    <p:cond delay="0"/>
                                  </p:stCondLst>
                                  <p:iterate type="lt">
                                    <p:tmPct val="5000"/>
                                  </p:iterate>
                                  <p:childTnLst>
                                    <p:set>
                                      <p:cBhvr>
                                        <p:cTn id="22" dur="1" fill="hold">
                                          <p:stCondLst>
                                            <p:cond delay="0"/>
                                          </p:stCondLst>
                                        </p:cTn>
                                        <p:tgtEl>
                                          <p:spTgt spid="400387">
                                            <p:txEl>
                                              <p:pRg st="2" end="2"/>
                                            </p:txEl>
                                          </p:spTgt>
                                        </p:tgtEl>
                                        <p:attrNameLst>
                                          <p:attrName>style.visibility</p:attrName>
                                        </p:attrNameLst>
                                      </p:cBhvr>
                                      <p:to>
                                        <p:strVal val="visible"/>
                                      </p:to>
                                    </p:set>
                                    <p:anim calcmode="lin" valueType="num">
                                      <p:cBhvr>
                                        <p:cTn id="23" dur="500" fill="hold"/>
                                        <p:tgtEl>
                                          <p:spTgt spid="400387">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400387">
                                            <p:txEl>
                                              <p:pRg st="2" end="2"/>
                                            </p:txEl>
                                          </p:spTgt>
                                        </p:tgtEl>
                                        <p:attrNameLst>
                                          <p:attrName>ppt_h</p:attrName>
                                        </p:attrNameLst>
                                      </p:cBhvr>
                                      <p:tavLst>
                                        <p:tav tm="0">
                                          <p:val>
                                            <p:fltVal val="0"/>
                                          </p:val>
                                        </p:tav>
                                        <p:tav tm="100000">
                                          <p:val>
                                            <p:strVal val="#ppt_h"/>
                                          </p:val>
                                        </p:tav>
                                      </p:tavLst>
                                    </p:anim>
                                    <p:anim calcmode="lin" valueType="num">
                                      <p:cBhvr>
                                        <p:cTn id="25" dur="500" fill="hold"/>
                                        <p:tgtEl>
                                          <p:spTgt spid="400387">
                                            <p:txEl>
                                              <p:pRg st="2" end="2"/>
                                            </p:txEl>
                                          </p:spTgt>
                                        </p:tgtEl>
                                        <p:attrNameLst>
                                          <p:attrName>style.rotation</p:attrName>
                                        </p:attrNameLst>
                                      </p:cBhvr>
                                      <p:tavLst>
                                        <p:tav tm="0">
                                          <p:val>
                                            <p:fltVal val="90"/>
                                          </p:val>
                                        </p:tav>
                                        <p:tav tm="100000">
                                          <p:val>
                                            <p:fltVal val="0"/>
                                          </p:val>
                                        </p:tav>
                                      </p:tavLst>
                                    </p:anim>
                                    <p:animEffect transition="in" filter="fade">
                                      <p:cBhvr>
                                        <p:cTn id="26" dur="500"/>
                                        <p:tgtEl>
                                          <p:spTgt spid="4003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0387"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1" name="Rectangle 3"/>
          <p:cNvSpPr>
            <a:spLocks noGrp="1" noChangeArrowheads="1"/>
          </p:cNvSpPr>
          <p:nvPr>
            <p:ph type="body" sz="half" idx="1"/>
          </p:nvPr>
        </p:nvSpPr>
        <p:spPr>
          <a:xfrm>
            <a:off x="152400" y="1828800"/>
            <a:ext cx="4495800" cy="2895600"/>
          </a:xfrm>
        </p:spPr>
        <p:txBody>
          <a:bodyPr/>
          <a:lstStyle/>
          <a:p>
            <a:r>
              <a:rPr lang="en-US" altLang="en-US" sz="2400" dirty="0"/>
              <a:t>July 2, 1776</a:t>
            </a:r>
          </a:p>
          <a:p>
            <a:pPr lvl="1"/>
            <a:r>
              <a:rPr lang="en-US" altLang="en-US" sz="2000" dirty="0"/>
              <a:t>Congress votes </a:t>
            </a:r>
            <a:r>
              <a:rPr lang="en-US" altLang="en-US" sz="2000" i="1" dirty="0"/>
              <a:t>unanimously </a:t>
            </a:r>
            <a:r>
              <a:rPr lang="en-US" altLang="en-US" sz="2000" dirty="0"/>
              <a:t>for independence</a:t>
            </a:r>
          </a:p>
          <a:p>
            <a:r>
              <a:rPr lang="en-US" altLang="en-US" sz="2400" dirty="0" smtClean="0"/>
              <a:t>July </a:t>
            </a:r>
            <a:r>
              <a:rPr lang="en-US" altLang="en-US" sz="2400" dirty="0"/>
              <a:t>4, 1776</a:t>
            </a:r>
          </a:p>
          <a:p>
            <a:pPr lvl="1"/>
            <a:r>
              <a:rPr lang="en-US" altLang="en-US" sz="2000" dirty="0"/>
              <a:t>Members </a:t>
            </a:r>
            <a:r>
              <a:rPr lang="en-US" altLang="en-US" sz="2000" i="1" dirty="0"/>
              <a:t>begin</a:t>
            </a:r>
            <a:r>
              <a:rPr lang="en-US" altLang="en-US" sz="2000" dirty="0"/>
              <a:t> to sign their names</a:t>
            </a:r>
          </a:p>
        </p:txBody>
      </p:sp>
      <p:pic>
        <p:nvPicPr>
          <p:cNvPr id="401412" name="Picture 4" descr="trumbull_doi"/>
          <p:cNvPicPr>
            <a:picLocks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4085897" y="3260725"/>
            <a:ext cx="5029200" cy="3335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 name="Rectangle 2"/>
          <p:cNvSpPr>
            <a:spLocks noGrp="1" noRot="1" noChangeArrowheads="1"/>
          </p:cNvSpPr>
          <p:nvPr>
            <p:ph type="title"/>
          </p:nvPr>
        </p:nvSpPr>
        <p:spPr>
          <a:xfrm>
            <a:off x="457200" y="704088"/>
            <a:ext cx="8229600" cy="1143000"/>
          </a:xfrm>
        </p:spPr>
        <p:txBody>
          <a:bodyPr/>
          <a:lstStyle/>
          <a:p>
            <a:r>
              <a:rPr lang="en-US" altLang="en-US" dirty="0"/>
              <a:t>Signing of the Declaration</a:t>
            </a:r>
          </a:p>
        </p:txBody>
      </p:sp>
    </p:spTree>
    <p:extLst>
      <p:ext uri="{BB962C8B-B14F-4D97-AF65-F5344CB8AC3E}">
        <p14:creationId xmlns:p14="http://schemas.microsoft.com/office/powerpoint/2010/main" val="29318166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401412"/>
                                        </p:tgtEl>
                                        <p:attrNameLst>
                                          <p:attrName>style.visibility</p:attrName>
                                        </p:attrNameLst>
                                      </p:cBhvr>
                                      <p:to>
                                        <p:strVal val="visible"/>
                                      </p:to>
                                    </p:set>
                                    <p:animEffect transition="in" filter="fade">
                                      <p:cBhvr>
                                        <p:cTn id="7" dur="1000"/>
                                        <p:tgtEl>
                                          <p:spTgt spid="4014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01411">
                                            <p:txEl>
                                              <p:pRg st="0" end="0"/>
                                            </p:txEl>
                                          </p:spTgt>
                                        </p:tgtEl>
                                        <p:attrNameLst>
                                          <p:attrName>style.visibility</p:attrName>
                                        </p:attrNameLst>
                                      </p:cBhvr>
                                      <p:to>
                                        <p:strVal val="visible"/>
                                      </p:to>
                                    </p:set>
                                    <p:animEffect transition="in" filter="fade">
                                      <p:cBhvr>
                                        <p:cTn id="12" dur="500"/>
                                        <p:tgtEl>
                                          <p:spTgt spid="401411">
                                            <p:txEl>
                                              <p:pRg st="0" end="0"/>
                                            </p:txEl>
                                          </p:spTgt>
                                        </p:tgtEl>
                                      </p:cBhvr>
                                    </p:animEffect>
                                    <p:anim calcmode="lin" valueType="num">
                                      <p:cBhvr>
                                        <p:cTn id="13" dur="500" fill="hold"/>
                                        <p:tgtEl>
                                          <p:spTgt spid="401411">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4014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01411">
                                            <p:txEl>
                                              <p:pRg st="1" end="1"/>
                                            </p:txEl>
                                          </p:spTgt>
                                        </p:tgtEl>
                                        <p:attrNameLst>
                                          <p:attrName>style.visibility</p:attrName>
                                        </p:attrNameLst>
                                      </p:cBhvr>
                                      <p:to>
                                        <p:strVal val="visible"/>
                                      </p:to>
                                    </p:set>
                                    <p:animEffect transition="in" filter="fade">
                                      <p:cBhvr>
                                        <p:cTn id="19" dur="500"/>
                                        <p:tgtEl>
                                          <p:spTgt spid="401411">
                                            <p:txEl>
                                              <p:pRg st="1" end="1"/>
                                            </p:txEl>
                                          </p:spTgt>
                                        </p:tgtEl>
                                      </p:cBhvr>
                                    </p:animEffect>
                                    <p:anim calcmode="lin" valueType="num">
                                      <p:cBhvr>
                                        <p:cTn id="20" dur="500" fill="hold"/>
                                        <p:tgtEl>
                                          <p:spTgt spid="401411">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4014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01411">
                                            <p:txEl>
                                              <p:pRg st="2" end="2"/>
                                            </p:txEl>
                                          </p:spTgt>
                                        </p:tgtEl>
                                        <p:attrNameLst>
                                          <p:attrName>style.visibility</p:attrName>
                                        </p:attrNameLst>
                                      </p:cBhvr>
                                      <p:to>
                                        <p:strVal val="visible"/>
                                      </p:to>
                                    </p:set>
                                    <p:animEffect transition="in" filter="fade">
                                      <p:cBhvr>
                                        <p:cTn id="26" dur="500"/>
                                        <p:tgtEl>
                                          <p:spTgt spid="401411">
                                            <p:txEl>
                                              <p:pRg st="2" end="2"/>
                                            </p:txEl>
                                          </p:spTgt>
                                        </p:tgtEl>
                                      </p:cBhvr>
                                    </p:animEffect>
                                    <p:anim calcmode="lin" valueType="num">
                                      <p:cBhvr>
                                        <p:cTn id="27" dur="500" fill="hold"/>
                                        <p:tgtEl>
                                          <p:spTgt spid="401411">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4014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401411">
                                            <p:txEl>
                                              <p:pRg st="3" end="3"/>
                                            </p:txEl>
                                          </p:spTgt>
                                        </p:tgtEl>
                                        <p:attrNameLst>
                                          <p:attrName>style.visibility</p:attrName>
                                        </p:attrNameLst>
                                      </p:cBhvr>
                                      <p:to>
                                        <p:strVal val="visible"/>
                                      </p:to>
                                    </p:set>
                                    <p:animEffect transition="in" filter="fade">
                                      <p:cBhvr>
                                        <p:cTn id="33" dur="500"/>
                                        <p:tgtEl>
                                          <p:spTgt spid="401411">
                                            <p:txEl>
                                              <p:pRg st="3" end="3"/>
                                            </p:txEl>
                                          </p:spTgt>
                                        </p:tgtEl>
                                      </p:cBhvr>
                                    </p:animEffect>
                                    <p:anim calcmode="lin" valueType="num">
                                      <p:cBhvr>
                                        <p:cTn id="34" dur="500" fill="hold"/>
                                        <p:tgtEl>
                                          <p:spTgt spid="401411">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401411">
                                            <p:txEl>
                                              <p:pRg st="3" end="3"/>
                                            </p:txEl>
                                          </p:spTgt>
                                        </p:tgtEl>
                                        <p:attrNameLst>
                                          <p:attrName>ppt_y</p:attrName>
                                        </p:attrNameLst>
                                      </p:cBhvr>
                                      <p:tavLst>
                                        <p:tav tm="0">
                                          <p:val>
                                            <p:strVal val="#ppt_y+.1"/>
                                          </p:val>
                                        </p:tav>
                                        <p:tav tm="100000">
                                          <p:val>
                                            <p:strVal val="#ppt_y"/>
                                          </p:val>
                                        </p:tav>
                                      </p:tavLst>
                                    </p:anim>
                                  </p:childTnLst>
                                </p:cTn>
                              </p:par>
                              <p:par>
                                <p:cTn id="36" presetID="1" presetClass="exit" presetSubtype="0" fill="hold" nodeType="withEffect">
                                  <p:stCondLst>
                                    <p:cond delay="0"/>
                                  </p:stCondLst>
                                  <p:childTnLst>
                                    <p:set>
                                      <p:cBhvr>
                                        <p:cTn id="37" dur="1" fill="hold">
                                          <p:stCondLst>
                                            <p:cond delay="0"/>
                                          </p:stCondLst>
                                        </p:cTn>
                                        <p:tgtEl>
                                          <p:spTgt spid="401412"/>
                                        </p:tgtEl>
                                        <p:attrNameLst>
                                          <p:attrName>style.visibility</p:attrName>
                                        </p:attrNameLst>
                                      </p:cBhvr>
                                      <p:to>
                                        <p:strVal val="hidden"/>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xit" presetSubtype="0" fill="hold" grpId="1" nodeType="clickEffect">
                                  <p:stCondLst>
                                    <p:cond delay="0"/>
                                  </p:stCondLst>
                                  <p:childTnLst>
                                    <p:set>
                                      <p:cBhvr>
                                        <p:cTn id="41" dur="1" fill="hold">
                                          <p:stCondLst>
                                            <p:cond delay="0"/>
                                          </p:stCondLst>
                                        </p:cTn>
                                        <p:tgtEl>
                                          <p:spTgt spid="401411">
                                            <p:txEl>
                                              <p:pRg st="0" end="0"/>
                                            </p:txEl>
                                          </p:spTgt>
                                        </p:tgtEl>
                                        <p:attrNameLst>
                                          <p:attrName>style.visibility</p:attrName>
                                        </p:attrNameLst>
                                      </p:cBhvr>
                                      <p:to>
                                        <p:strVal val="hidden"/>
                                      </p:to>
                                    </p:set>
                                  </p:childTnLst>
                                </p:cTn>
                              </p:par>
                              <p:par>
                                <p:cTn id="42" presetID="1" presetClass="exit" presetSubtype="0" fill="hold" grpId="1" nodeType="withEffect">
                                  <p:stCondLst>
                                    <p:cond delay="0"/>
                                  </p:stCondLst>
                                  <p:childTnLst>
                                    <p:set>
                                      <p:cBhvr>
                                        <p:cTn id="43" dur="1" fill="hold">
                                          <p:stCondLst>
                                            <p:cond delay="0"/>
                                          </p:stCondLst>
                                        </p:cTn>
                                        <p:tgtEl>
                                          <p:spTgt spid="401411">
                                            <p:txEl>
                                              <p:pRg st="1" end="1"/>
                                            </p:txEl>
                                          </p:spTgt>
                                        </p:tgtEl>
                                        <p:attrNameLst>
                                          <p:attrName>style.visibility</p:attrName>
                                        </p:attrNameLst>
                                      </p:cBhvr>
                                      <p:to>
                                        <p:strVal val="hidden"/>
                                      </p:to>
                                    </p:set>
                                  </p:childTnLst>
                                </p:cTn>
                              </p:par>
                              <p:par>
                                <p:cTn id="44" presetID="1" presetClass="exit" presetSubtype="0" fill="hold" grpId="1" nodeType="withEffect">
                                  <p:stCondLst>
                                    <p:cond delay="0"/>
                                  </p:stCondLst>
                                  <p:childTnLst>
                                    <p:set>
                                      <p:cBhvr>
                                        <p:cTn id="45" dur="1" fill="hold">
                                          <p:stCondLst>
                                            <p:cond delay="0"/>
                                          </p:stCondLst>
                                        </p:cTn>
                                        <p:tgtEl>
                                          <p:spTgt spid="401411">
                                            <p:txEl>
                                              <p:pRg st="2" end="2"/>
                                            </p:txEl>
                                          </p:spTgt>
                                        </p:tgtEl>
                                        <p:attrNameLst>
                                          <p:attrName>style.visibility</p:attrName>
                                        </p:attrNameLst>
                                      </p:cBhvr>
                                      <p:to>
                                        <p:strVal val="hidden"/>
                                      </p:to>
                                    </p:set>
                                  </p:childTnLst>
                                </p:cTn>
                              </p:par>
                              <p:par>
                                <p:cTn id="46" presetID="1" presetClass="exit" presetSubtype="0" fill="hold" grpId="1" nodeType="withEffect">
                                  <p:stCondLst>
                                    <p:cond delay="0"/>
                                  </p:stCondLst>
                                  <p:childTnLst>
                                    <p:set>
                                      <p:cBhvr>
                                        <p:cTn id="47" dur="1" fill="hold">
                                          <p:stCondLst>
                                            <p:cond delay="0"/>
                                          </p:stCondLst>
                                        </p:cTn>
                                        <p:tgtEl>
                                          <p:spTgt spid="401411">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1411" grpId="0" build="p"/>
      <p:bldP spid="401411" grpI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II. WAGS and the Clash of Empires</a:t>
            </a:r>
            <a:endParaRPr lang="en-US" dirty="0"/>
          </a:p>
        </p:txBody>
      </p:sp>
      <p:sp>
        <p:nvSpPr>
          <p:cNvPr id="3" name="Content Placeholder 2"/>
          <p:cNvSpPr>
            <a:spLocks noGrp="1"/>
          </p:cNvSpPr>
          <p:nvPr>
            <p:ph idx="1"/>
          </p:nvPr>
        </p:nvSpPr>
        <p:spPr>
          <a:xfrm>
            <a:off x="457200" y="1600200"/>
            <a:ext cx="3505200" cy="4525963"/>
          </a:xfrm>
        </p:spPr>
        <p:txBody>
          <a:bodyPr/>
          <a:lstStyle/>
          <a:p>
            <a:pPr>
              <a:buNone/>
            </a:pPr>
            <a:r>
              <a:rPr lang="en-US" dirty="0" smtClean="0"/>
              <a:t>A. King </a:t>
            </a:r>
            <a:r>
              <a:rPr lang="en-US" b="1" dirty="0" smtClean="0"/>
              <a:t>W</a:t>
            </a:r>
            <a:r>
              <a:rPr lang="en-US" dirty="0" smtClean="0"/>
              <a:t>illiam’s War (1689-1697)</a:t>
            </a:r>
          </a:p>
          <a:p>
            <a:pPr>
              <a:buNone/>
            </a:pPr>
            <a:r>
              <a:rPr lang="en-US" dirty="0" smtClean="0"/>
              <a:t>B. Queen </a:t>
            </a:r>
            <a:r>
              <a:rPr lang="en-US" b="1" dirty="0" smtClean="0"/>
              <a:t>A</a:t>
            </a:r>
            <a:r>
              <a:rPr lang="en-US" dirty="0" smtClean="0"/>
              <a:t>nne’s War (1702-1713)</a:t>
            </a:r>
          </a:p>
          <a:p>
            <a:pPr>
              <a:buNone/>
            </a:pPr>
            <a:r>
              <a:rPr lang="en-US" dirty="0" smtClean="0"/>
              <a:t>C. King </a:t>
            </a:r>
            <a:r>
              <a:rPr lang="en-US" b="1" dirty="0" smtClean="0"/>
              <a:t>G</a:t>
            </a:r>
            <a:r>
              <a:rPr lang="en-US" dirty="0" smtClean="0"/>
              <a:t>eorge’s War (1740-1748)</a:t>
            </a:r>
            <a:endParaRPr lang="en-US" dirty="0"/>
          </a:p>
        </p:txBody>
      </p:sp>
      <p:pic>
        <p:nvPicPr>
          <p:cNvPr id="4098" name="Picture 2"/>
          <p:cNvPicPr>
            <a:picLocks noChangeAspect="1" noChangeArrowheads="1"/>
          </p:cNvPicPr>
          <p:nvPr/>
        </p:nvPicPr>
        <p:blipFill>
          <a:blip r:embed="rId2" cstate="print"/>
          <a:srcRect/>
          <a:stretch>
            <a:fillRect/>
          </a:stretch>
        </p:blipFill>
        <p:spPr bwMode="auto">
          <a:xfrm>
            <a:off x="4876800" y="1524000"/>
            <a:ext cx="3314700" cy="2214689"/>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4753340" y="4419600"/>
            <a:ext cx="3552460" cy="2124075"/>
          </a:xfrm>
          <a:prstGeom prst="rect">
            <a:avLst/>
          </a:prstGeom>
          <a:noFill/>
          <a:ln w="9525">
            <a:noFill/>
            <a:miter lim="800000"/>
            <a:headEnd/>
            <a:tailEnd/>
          </a:ln>
        </p:spPr>
      </p:pic>
    </p:spTree>
    <p:extLst>
      <p:ext uri="{BB962C8B-B14F-4D97-AF65-F5344CB8AC3E}">
        <p14:creationId xmlns:p14="http://schemas.microsoft.com/office/powerpoint/2010/main" val="9871543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 Seven Years War </a:t>
            </a:r>
            <a:br>
              <a:rPr lang="en-US" dirty="0" smtClean="0"/>
            </a:br>
            <a:r>
              <a:rPr lang="en-US" dirty="0" smtClean="0"/>
              <a:t>(French and Indian War)</a:t>
            </a:r>
            <a:endParaRPr lang="en-US" dirty="0"/>
          </a:p>
        </p:txBody>
      </p:sp>
      <p:sp>
        <p:nvSpPr>
          <p:cNvPr id="3" name="Content Placeholder 2"/>
          <p:cNvSpPr>
            <a:spLocks noGrp="1"/>
          </p:cNvSpPr>
          <p:nvPr>
            <p:ph idx="1"/>
          </p:nvPr>
        </p:nvSpPr>
        <p:spPr>
          <a:xfrm>
            <a:off x="457200" y="1600200"/>
            <a:ext cx="2362200" cy="4525963"/>
          </a:xfrm>
        </p:spPr>
        <p:txBody>
          <a:bodyPr/>
          <a:lstStyle/>
          <a:p>
            <a:r>
              <a:rPr lang="en-US" sz="2800" b="1" dirty="0" smtClean="0"/>
              <a:t>British v. French</a:t>
            </a:r>
          </a:p>
          <a:p>
            <a:pPr>
              <a:buNone/>
            </a:pPr>
            <a:endParaRPr lang="en-US" sz="2800" b="1" dirty="0"/>
          </a:p>
          <a:p>
            <a:pPr>
              <a:buNone/>
            </a:pPr>
            <a:endParaRPr lang="en-US" sz="2800" dirty="0"/>
          </a:p>
          <a:p>
            <a:r>
              <a:rPr lang="en-US" sz="2800" b="1" dirty="0" smtClean="0"/>
              <a:t>Native </a:t>
            </a:r>
            <a:r>
              <a:rPr lang="en-US" sz="2800" b="1" dirty="0"/>
              <a:t>Americans on both sides</a:t>
            </a:r>
            <a:endParaRPr lang="en-US" sz="2800" dirty="0"/>
          </a:p>
          <a:p>
            <a:endParaRPr lang="en-US" dirty="0"/>
          </a:p>
        </p:txBody>
      </p:sp>
      <p:pic>
        <p:nvPicPr>
          <p:cNvPr id="5122" name="Picture 2"/>
          <p:cNvPicPr>
            <a:picLocks noChangeAspect="1" noChangeArrowheads="1"/>
          </p:cNvPicPr>
          <p:nvPr/>
        </p:nvPicPr>
        <p:blipFill>
          <a:blip r:embed="rId2" cstate="print"/>
          <a:srcRect/>
          <a:stretch>
            <a:fillRect/>
          </a:stretch>
        </p:blipFill>
        <p:spPr bwMode="auto">
          <a:xfrm>
            <a:off x="3048000" y="1828800"/>
            <a:ext cx="5638800" cy="4267200"/>
          </a:xfrm>
          <a:prstGeom prst="rect">
            <a:avLst/>
          </a:prstGeom>
          <a:noFill/>
          <a:ln w="9525">
            <a:noFill/>
            <a:miter lim="800000"/>
            <a:headEnd/>
            <a:tailEnd/>
          </a:ln>
        </p:spPr>
      </p:pic>
    </p:spTree>
    <p:extLst>
      <p:ext uri="{BB962C8B-B14F-4D97-AF65-F5344CB8AC3E}">
        <p14:creationId xmlns:p14="http://schemas.microsoft.com/office/powerpoint/2010/main" val="36461459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normAutofit fontScale="90000"/>
          </a:bodyPr>
          <a:lstStyle/>
          <a:p>
            <a:pPr eaLnBrk="1" hangingPunct="1"/>
            <a:r>
              <a:rPr lang="en-US" altLang="en-US" dirty="0" smtClean="0"/>
              <a:t>The Seven Years</a:t>
            </a:r>
            <a:br>
              <a:rPr lang="en-US" altLang="en-US" dirty="0" smtClean="0"/>
            </a:br>
            <a:r>
              <a:rPr lang="en-US" altLang="en-US" dirty="0" smtClean="0"/>
              <a:t>War </a:t>
            </a:r>
          </a:p>
        </p:txBody>
      </p:sp>
      <p:sp>
        <p:nvSpPr>
          <p:cNvPr id="12291" name="Content Placeholder 2"/>
          <p:cNvSpPr>
            <a:spLocks noGrp="1"/>
          </p:cNvSpPr>
          <p:nvPr>
            <p:ph sz="half" idx="1"/>
          </p:nvPr>
        </p:nvSpPr>
        <p:spPr/>
        <p:txBody>
          <a:bodyPr/>
          <a:lstStyle/>
          <a:p>
            <a:pPr eaLnBrk="1" hangingPunct="1"/>
            <a:r>
              <a:rPr lang="en-US" altLang="en-US" dirty="0" smtClean="0"/>
              <a:t>“French &amp; Indian War”</a:t>
            </a:r>
          </a:p>
          <a:p>
            <a:pPr eaLnBrk="1" hangingPunct="1"/>
            <a:r>
              <a:rPr lang="en-US" altLang="en-US" dirty="0" smtClean="0"/>
              <a:t>21 </a:t>
            </a:r>
            <a:r>
              <a:rPr lang="en-US" altLang="en-US" dirty="0" err="1" smtClean="0"/>
              <a:t>yr</a:t>
            </a:r>
            <a:r>
              <a:rPr lang="en-US" altLang="en-US" dirty="0" smtClean="0"/>
              <a:t> old George Washington…</a:t>
            </a:r>
          </a:p>
          <a:p>
            <a:pPr eaLnBrk="1" hangingPunct="1"/>
            <a:r>
              <a:rPr lang="en-US" altLang="en-US" dirty="0" smtClean="0"/>
              <a:t>Fort Necessity…</a:t>
            </a:r>
          </a:p>
          <a:p>
            <a:pPr eaLnBrk="1" hangingPunct="1"/>
            <a:r>
              <a:rPr lang="en-US" altLang="en-US" dirty="0" smtClean="0"/>
              <a:t>July 4, 1754</a:t>
            </a:r>
          </a:p>
        </p:txBody>
      </p:sp>
      <p:sp>
        <p:nvSpPr>
          <p:cNvPr id="12292" name="Content Placeholder 3"/>
          <p:cNvSpPr>
            <a:spLocks noGrp="1"/>
          </p:cNvSpPr>
          <p:nvPr>
            <p:ph sz="half" idx="2"/>
          </p:nvPr>
        </p:nvSpPr>
        <p:spPr/>
        <p:txBody>
          <a:bodyPr/>
          <a:lstStyle/>
          <a:p>
            <a:pPr eaLnBrk="1" hangingPunct="1"/>
            <a:endParaRPr lang="en-US" altLang="en-US" smtClean="0"/>
          </a:p>
        </p:txBody>
      </p:sp>
      <p:pic>
        <p:nvPicPr>
          <p:cNvPr id="12293" name="Picture 5" descr="thumb_12221797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228600"/>
            <a:ext cx="419100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5625</TotalTime>
  <Words>2122</Words>
  <Application>Microsoft Office PowerPoint</Application>
  <PresentationFormat>On-screen Show (4:3)</PresentationFormat>
  <Paragraphs>323</Paragraphs>
  <Slides>65</Slides>
  <Notes>1</Notes>
  <HiddenSlides>0</HiddenSlides>
  <MMClips>0</MMClips>
  <ScaleCrop>false</ScaleCrop>
  <HeadingPairs>
    <vt:vector size="4" baseType="variant">
      <vt:variant>
        <vt:lpstr>Theme</vt:lpstr>
      </vt:variant>
      <vt:variant>
        <vt:i4>1</vt:i4>
      </vt:variant>
      <vt:variant>
        <vt:lpstr>Slide Titles</vt:lpstr>
      </vt:variant>
      <vt:variant>
        <vt:i4>65</vt:i4>
      </vt:variant>
    </vt:vector>
  </HeadingPairs>
  <TitlesOfParts>
    <vt:vector size="66" baseType="lpstr">
      <vt:lpstr>Flow</vt:lpstr>
      <vt:lpstr>The Duel For North America  &amp; Road to Revolution</vt:lpstr>
      <vt:lpstr>PowerPoint Presentation</vt:lpstr>
      <vt:lpstr>Louis XIV – The Sun King</vt:lpstr>
      <vt:lpstr>Quebec 1608</vt:lpstr>
      <vt:lpstr>New France </vt:lpstr>
      <vt:lpstr>PowerPoint Presentation</vt:lpstr>
      <vt:lpstr>II. WAGS and the Clash of Empires</vt:lpstr>
      <vt:lpstr>D. Seven Years War  (French and Indian War)</vt:lpstr>
      <vt:lpstr>The Seven Years War </vt:lpstr>
      <vt:lpstr>Albany Plan of Union - 1754</vt:lpstr>
      <vt:lpstr>The Real Fighting Begins…</vt:lpstr>
      <vt:lpstr>William Pitt “Organizer of Victory”</vt:lpstr>
      <vt:lpstr>The 1759 Battle of Quebec</vt:lpstr>
      <vt:lpstr>The Plains of Abraham…</vt:lpstr>
      <vt:lpstr>Treaty of Paris  (1763)</vt:lpstr>
      <vt:lpstr>PowerPoint Presentation</vt:lpstr>
      <vt:lpstr>War’s Fateful Aftermath </vt:lpstr>
      <vt:lpstr>Pontiac’s  Rebellion</vt:lpstr>
      <vt:lpstr>Mercantilism</vt:lpstr>
      <vt:lpstr>Mercantilism </vt:lpstr>
      <vt:lpstr>Mercantilism</vt:lpstr>
      <vt:lpstr>Mercantilism Handcuffs American Trade</vt:lpstr>
      <vt:lpstr>Merits of mercantilism:</vt:lpstr>
      <vt:lpstr>Merits of mercantilism:</vt:lpstr>
      <vt:lpstr>Menace of mercantilism:</vt:lpstr>
      <vt:lpstr>Adam Smith</vt:lpstr>
      <vt:lpstr>Prime Minister George Grenville</vt:lpstr>
      <vt:lpstr>Taxation…..</vt:lpstr>
      <vt:lpstr>And insult</vt:lpstr>
      <vt:lpstr>Colonial Reaction</vt:lpstr>
      <vt:lpstr>“No taxation without representation!”</vt:lpstr>
      <vt:lpstr>Stamp Act  Congress 1765</vt:lpstr>
      <vt:lpstr>PowerPoint Presentation</vt:lpstr>
      <vt:lpstr>PowerPoint Presentation</vt:lpstr>
      <vt:lpstr>Charles Townshend</vt:lpstr>
      <vt:lpstr>The Townshend Tea Tax</vt:lpstr>
      <vt:lpstr>the Boston “Massacre”</vt:lpstr>
      <vt:lpstr>PowerPoint Presentation</vt:lpstr>
      <vt:lpstr>PowerPoint Presentation</vt:lpstr>
      <vt:lpstr>George III</vt:lpstr>
      <vt:lpstr>Samuel Adams</vt:lpstr>
      <vt:lpstr>PowerPoint Presentation</vt:lpstr>
      <vt:lpstr>Boston Tea Party</vt:lpstr>
      <vt:lpstr>Intolerable Acts</vt:lpstr>
      <vt:lpstr>Intolerable Acts</vt:lpstr>
      <vt:lpstr>Prelude to War</vt:lpstr>
      <vt:lpstr>First Continental Congress</vt:lpstr>
      <vt:lpstr>1st Continental Congress - 1774</vt:lpstr>
      <vt:lpstr>Rebels, Redcoats, Et Al.</vt:lpstr>
      <vt:lpstr>PowerPoint Presentation</vt:lpstr>
      <vt:lpstr>Paul Revere’s Ride</vt:lpstr>
      <vt:lpstr>The Shot Heard ‘Round the World</vt:lpstr>
      <vt:lpstr>The Shot Heard ‘Round the World</vt:lpstr>
      <vt:lpstr>Lexington and Concord</vt:lpstr>
      <vt:lpstr>Second Continental Congress</vt:lpstr>
      <vt:lpstr>Fighting Begins in Earnest</vt:lpstr>
      <vt:lpstr>Fighting Begins in Earnest</vt:lpstr>
      <vt:lpstr>Fighting Begins</vt:lpstr>
      <vt:lpstr>Common Sense</vt:lpstr>
      <vt:lpstr>Philosophical Foundations of the American Revolution and the Declaration of Independence</vt:lpstr>
      <vt:lpstr>Social Contract Theory</vt:lpstr>
      <vt:lpstr>The Declaration of Independence</vt:lpstr>
      <vt:lpstr>The Declaration of Independence</vt:lpstr>
      <vt:lpstr>The Declaration of Independence</vt:lpstr>
      <vt:lpstr>Signing of the Declaration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Tech Dept WCDE</dc:creator>
  <cp:lastModifiedBy>Tobin, Michael R</cp:lastModifiedBy>
  <cp:revision>28</cp:revision>
  <cp:lastPrinted>2014-10-14T19:04:38Z</cp:lastPrinted>
  <dcterms:created xsi:type="dcterms:W3CDTF">2011-01-19T18:56:16Z</dcterms:created>
  <dcterms:modified xsi:type="dcterms:W3CDTF">2014-10-27T12:51:26Z</dcterms:modified>
</cp:coreProperties>
</file>