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89D58-045F-E54A-86F4-FF1AD3FC7582}" type="datetimeFigureOut">
              <a:rPr lang="en-US" smtClean="0"/>
              <a:t>9/17/13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355E3-68EB-6646-B06A-A5BA721C4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048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3966-9EFF-2240-9C7B-74CF9B2C6901}" type="datetimeFigureOut">
              <a:rPr lang="en-US" smtClean="0"/>
              <a:t>9/17/13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D5BA7-47C8-DA4A-981B-A2B630C9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003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D5BA7-47C8-DA4A-981B-A2B630C9CEC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45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D5BA7-47C8-DA4A-981B-A2B630C9CEC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4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D5BA7-47C8-DA4A-981B-A2B630C9CEC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1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10C5-67FE-E647-A642-9D1480BC23FD}" type="datetime1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1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1896-53CC-FD4C-BF7F-9979A4A45B03}" type="datetime1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55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35AC-5041-C643-A796-2DCE693A5EF0}" type="datetime1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162E-DBBD-2140-9255-03B93AF69D3B}" type="datetime1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4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066D-36E9-384E-85B5-C38557165847}" type="datetime1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0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5B98C-0E9C-AE4D-848D-C23D41E63DAD}" type="datetime1">
              <a:rPr lang="en-US" smtClean="0"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5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C326-7D2A-0A49-9A0D-BBCB626B8270}" type="datetime1">
              <a:rPr lang="en-US" smtClean="0"/>
              <a:t>9/17/13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8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88D6-74B1-DD45-A9E2-32512220EDA6}" type="datetime1">
              <a:rPr lang="en-US" smtClean="0"/>
              <a:t>9/17/13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7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2F264-E724-5845-9A24-44A5C05E5A4F}" type="datetime1">
              <a:rPr lang="en-US" smtClean="0"/>
              <a:t>9/17/13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275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CBBD-4AE0-DD46-A74C-403956BB2362}" type="datetime1">
              <a:rPr lang="en-US" smtClean="0"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7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B357-7065-E04D-A5E8-798C7ECCFE2D}" type="datetime1">
              <a:rPr lang="en-US" smtClean="0"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35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13F9B-1C62-BE4C-98B8-345E970A37D2}" type="datetime1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7354" y="6356350"/>
            <a:ext cx="10994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D35B-2EDD-574E-9DC7-FD1D40360D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08-20 at 9.28.11 PM.png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849"/>
            <a:ext cx="9144000" cy="68510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62764" y="1407403"/>
            <a:ext cx="7772400" cy="1470025"/>
          </a:xfrm>
        </p:spPr>
        <p:txBody>
          <a:bodyPr/>
          <a:lstStyle/>
          <a:p>
            <a:r>
              <a:rPr lang="en-US" dirty="0" smtClean="0"/>
              <a:t>Geometry- Lesson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6631" y="3054252"/>
            <a:ext cx="5739618" cy="1398525"/>
          </a:xfrm>
        </p:spPr>
        <p:txBody>
          <a:bodyPr/>
          <a:lstStyle/>
          <a:p>
            <a:r>
              <a:rPr lang="en-US" dirty="0" smtClean="0"/>
              <a:t>Solve for Unknown Angles- Angles and Lines at a Point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98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7993" b="-120"/>
          <a:stretch/>
        </p:blipFill>
        <p:spPr>
          <a:xfrm>
            <a:off x="5017004" y="80956"/>
            <a:ext cx="4126996" cy="21396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6567" y="2323346"/>
            <a:ext cx="3606800" cy="2184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6948" y="4682951"/>
            <a:ext cx="3378200" cy="20447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89914" y="41140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In </a:t>
            </a:r>
            <a:r>
              <a:rPr lang="en-US" sz="2400" dirty="0"/>
              <a:t>the figure, 𝐴𝐵 </a:t>
            </a:r>
            <a:r>
              <a:rPr lang="en-US" sz="2400" dirty="0" smtClean="0"/>
              <a:t>is </a:t>
            </a:r>
            <a:r>
              <a:rPr lang="en-US" sz="2400" dirty="0"/>
              <a:t>a straight line. Find the measure of ∠𝑓. </a:t>
            </a:r>
          </a:p>
        </p:txBody>
      </p:sp>
      <p:sp>
        <p:nvSpPr>
          <p:cNvPr id="8" name="Rectangle 7"/>
          <p:cNvSpPr/>
          <p:nvPr/>
        </p:nvSpPr>
        <p:spPr>
          <a:xfrm>
            <a:off x="179866" y="1451599"/>
            <a:ext cx="27310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400" dirty="0"/>
              <a:t>∠𝑓 </a:t>
            </a:r>
            <a:r>
              <a:rPr lang="en-US" sz="2400" dirty="0" smtClean="0"/>
              <a:t>= ______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79866" y="2520739"/>
            <a:ext cx="4572000" cy="130497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/>
              <a:t>The </a:t>
            </a:r>
            <a:r>
              <a:rPr lang="en-US" sz="2400" dirty="0"/>
              <a:t>total measure of adjacent angles around a point is </a:t>
            </a:r>
            <a:r>
              <a:rPr lang="en-US" sz="2400" dirty="0" smtClean="0"/>
              <a:t>______. </a:t>
            </a:r>
            <a:endParaRPr lang="en-US" sz="2400" dirty="0"/>
          </a:p>
          <a:p>
            <a:pPr>
              <a:lnSpc>
                <a:spcPct val="110000"/>
              </a:lnSpc>
            </a:pPr>
            <a:r>
              <a:rPr lang="en-US" sz="2400" dirty="0"/>
              <a:t>Find the measure of ∠𝑔.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9866" y="3788726"/>
            <a:ext cx="22960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∠𝑔 = _______ 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179866" y="4682951"/>
            <a:ext cx="4572000" cy="130497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/>
              <a:t>Vertical </a:t>
            </a:r>
            <a:r>
              <a:rPr lang="en-US" sz="2400" dirty="0"/>
              <a:t>angles </a:t>
            </a:r>
            <a:r>
              <a:rPr lang="en-US" sz="2400" dirty="0" smtClean="0"/>
              <a:t>have _______ </a:t>
            </a:r>
            <a:r>
              <a:rPr lang="en-US" sz="2400" dirty="0"/>
              <a:t>measure. 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Find the measure of ∠</a:t>
            </a:r>
            <a:r>
              <a:rPr lang="en-US" sz="2400" dirty="0" err="1"/>
              <a:t>ℎ</a:t>
            </a:r>
            <a:r>
              <a:rPr lang="en-US" sz="2400" dirty="0"/>
              <a:t>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9914" y="6091276"/>
            <a:ext cx="228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∠</a:t>
            </a:r>
            <a:r>
              <a:rPr lang="en-US" sz="2400" dirty="0" err="1"/>
              <a:t>ℎ</a:t>
            </a:r>
            <a:r>
              <a:rPr lang="en-US" sz="2400" dirty="0"/>
              <a:t> </a:t>
            </a:r>
            <a:r>
              <a:rPr lang="en-US" sz="2400" dirty="0" smtClean="0"/>
              <a:t>= _______ 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89914" y="2333347"/>
            <a:ext cx="873302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79866" y="4538276"/>
            <a:ext cx="873302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315314" y="1451599"/>
            <a:ext cx="669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18˚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53542" y="2862455"/>
            <a:ext cx="8836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360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06309" y="3745336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80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65688" y="5987924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52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10870" y="4704150"/>
            <a:ext cx="107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Equal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77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 (30 min)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98699"/>
            <a:ext cx="9144000" cy="1333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-5676" r="5676"/>
          <a:stretch/>
        </p:blipFill>
        <p:spPr>
          <a:xfrm>
            <a:off x="-548640" y="3832449"/>
            <a:ext cx="9666449" cy="2822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0349" y="1563019"/>
            <a:ext cx="86305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Find the measures of each labeled angle. Give a reason for your solution. </a:t>
            </a:r>
          </a:p>
        </p:txBody>
      </p:sp>
      <p:sp>
        <p:nvSpPr>
          <p:cNvPr id="7" name="Rectangle 6"/>
          <p:cNvSpPr/>
          <p:nvPr/>
        </p:nvSpPr>
        <p:spPr>
          <a:xfrm>
            <a:off x="2005247" y="4325709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35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49255" y="4736404"/>
            <a:ext cx="8576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140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9141" y="5230571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40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49255" y="5635510"/>
            <a:ext cx="8576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140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49255" y="6069534"/>
            <a:ext cx="8576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238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51756" y="4369976"/>
            <a:ext cx="15178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</a:t>
            </a:r>
            <a:r>
              <a:rPr lang="en-US" sz="2000" b="1" i="1" dirty="0" smtClean="0">
                <a:solidFill>
                  <a:srgbClr val="FF0000"/>
                </a:solidFill>
              </a:rPr>
              <a:t>s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on a line</a:t>
            </a:r>
            <a:r>
              <a:rPr lang="en-US" sz="2000" b="1" i="1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51756" y="4848929"/>
            <a:ext cx="15178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</a:t>
            </a:r>
            <a:r>
              <a:rPr lang="en-US" sz="2000" b="1" i="1" dirty="0" smtClean="0">
                <a:solidFill>
                  <a:srgbClr val="FF0000"/>
                </a:solidFill>
              </a:rPr>
              <a:t>s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on a line</a:t>
            </a:r>
            <a:r>
              <a:rPr lang="en-US" sz="2000" b="1" i="1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452743" y="5274637"/>
            <a:ext cx="13956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</a:rPr>
              <a:t>vertical s</a:t>
            </a:r>
            <a:r>
              <a:rPr lang="en-US" sz="2000" b="1" i="1" dirty="0">
                <a:solidFill>
                  <a:srgbClr val="FF0000"/>
                </a:solidFill>
              </a:rPr>
              <a:t> 	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764598" y="5680632"/>
            <a:ext cx="30060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</a:rPr>
              <a:t>s on a line or vertical s 	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93560" y="6171988"/>
            <a:ext cx="16017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</a:rPr>
              <a:t>s at a point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93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60" y="1417638"/>
            <a:ext cx="8445640" cy="15022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In the figures below, 𝐴𝐵, 𝐶𝐷, and 𝐸𝐹 </a:t>
            </a:r>
            <a:r>
              <a:rPr lang="en-US" dirty="0" smtClean="0"/>
              <a:t>are </a:t>
            </a:r>
            <a:r>
              <a:rPr lang="en-US" dirty="0"/>
              <a:t>straight lines. Find the measure of each marked angle or find the unknown numbers labeled by the variables in the diagrams. </a:t>
            </a:r>
            <a:r>
              <a:rPr lang="en-US" b="1" dirty="0">
                <a:solidFill>
                  <a:srgbClr val="0000FF"/>
                </a:solidFill>
              </a:rPr>
              <a:t>Give reasons </a:t>
            </a:r>
            <a:r>
              <a:rPr lang="en-US" dirty="0"/>
              <a:t>for your calculations. Show all the steps to your solution.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60" y="3036725"/>
            <a:ext cx="41021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60" y="4840501"/>
            <a:ext cx="4432300" cy="1549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116736" y="3321498"/>
            <a:ext cx="299312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∠a </a:t>
            </a:r>
            <a:r>
              <a:rPr lang="en-US" sz="2000" dirty="0" smtClean="0"/>
              <a:t>= ______________</a:t>
            </a:r>
          </a:p>
          <a:p>
            <a:endParaRPr lang="en-US" sz="2000" dirty="0"/>
          </a:p>
          <a:p>
            <a:r>
              <a:rPr lang="en-US" sz="2000" dirty="0" smtClean="0"/>
              <a:t>Reason: _______________ 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5269136" y="5258224"/>
            <a:ext cx="299312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∠b = ______________</a:t>
            </a:r>
          </a:p>
          <a:p>
            <a:endParaRPr lang="en-US" sz="2000" dirty="0"/>
          </a:p>
          <a:p>
            <a:r>
              <a:rPr lang="en-US" sz="2000" dirty="0" smtClean="0"/>
              <a:t>Reason: _______________ 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6233593" y="3188488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36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33593" y="3852839"/>
            <a:ext cx="15178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</a:t>
            </a:r>
            <a:r>
              <a:rPr lang="en-US" sz="2000" b="1" i="1" dirty="0" smtClean="0">
                <a:solidFill>
                  <a:srgbClr val="FF0000"/>
                </a:solidFill>
              </a:rPr>
              <a:t>s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on a line</a:t>
            </a:r>
            <a:r>
              <a:rPr lang="en-US" sz="2000" b="1" i="1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74753" y="5750949"/>
            <a:ext cx="15178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</a:t>
            </a:r>
            <a:r>
              <a:rPr lang="en-US" sz="2000" b="1" i="1" dirty="0" smtClean="0">
                <a:solidFill>
                  <a:srgbClr val="FF0000"/>
                </a:solidFill>
              </a:rPr>
              <a:t>s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on a line</a:t>
            </a:r>
            <a:r>
              <a:rPr lang="en-US" sz="2000" b="1" i="1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74753" y="5045519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47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94" y="241274"/>
            <a:ext cx="4724400" cy="177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594" y="2413000"/>
            <a:ext cx="4673600" cy="172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394" y="4140200"/>
            <a:ext cx="4279900" cy="2717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293587" y="636972"/>
            <a:ext cx="299312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∠c = ______________</a:t>
            </a:r>
          </a:p>
          <a:p>
            <a:endParaRPr lang="en-US" sz="2000" dirty="0"/>
          </a:p>
          <a:p>
            <a:r>
              <a:rPr lang="en-US" sz="2000" dirty="0" smtClean="0"/>
              <a:t>Reason: _______________ 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5293587" y="2662422"/>
            <a:ext cx="299312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∠d = ______________</a:t>
            </a:r>
          </a:p>
          <a:p>
            <a:endParaRPr lang="en-US" sz="2000" dirty="0"/>
          </a:p>
          <a:p>
            <a:r>
              <a:rPr lang="en-US" sz="2000" dirty="0" smtClean="0"/>
              <a:t>Reason: _______________ 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5293587" y="4993299"/>
            <a:ext cx="299312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∠g = ______________</a:t>
            </a:r>
          </a:p>
          <a:p>
            <a:endParaRPr lang="en-US" sz="2000" dirty="0"/>
          </a:p>
          <a:p>
            <a:r>
              <a:rPr lang="en-US" sz="2000" dirty="0" smtClean="0"/>
              <a:t>Reason: _______________ 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6364318" y="1182357"/>
            <a:ext cx="15178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</a:t>
            </a:r>
            <a:r>
              <a:rPr lang="en-US" sz="2000" b="1" i="1" dirty="0" smtClean="0">
                <a:solidFill>
                  <a:srgbClr val="FF0000"/>
                </a:solidFill>
              </a:rPr>
              <a:t>s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on a line</a:t>
            </a:r>
            <a:r>
              <a:rPr lang="en-US" sz="2000" b="1" i="1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364318" y="3219580"/>
            <a:ext cx="15178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</a:t>
            </a:r>
            <a:r>
              <a:rPr lang="en-US" sz="2000" b="1" i="1" dirty="0" smtClean="0">
                <a:solidFill>
                  <a:srgbClr val="FF0000"/>
                </a:solidFill>
              </a:rPr>
              <a:t>s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on a line</a:t>
            </a:r>
            <a:r>
              <a:rPr lang="en-US" sz="2000" b="1" i="1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64318" y="5555185"/>
            <a:ext cx="17001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</a:t>
            </a:r>
            <a:r>
              <a:rPr lang="en-US" sz="2000" b="1" i="1" dirty="0" smtClean="0">
                <a:solidFill>
                  <a:srgbClr val="FF0000"/>
                </a:solidFill>
              </a:rPr>
              <a:t>s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at a point</a:t>
            </a:r>
            <a:r>
              <a:rPr lang="en-US" sz="2000" b="1" i="1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68835" y="508372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14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64318" y="2545488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49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68835" y="4880774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29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9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346" y="207000"/>
            <a:ext cx="3987800" cy="2971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346" y="3567650"/>
            <a:ext cx="4419600" cy="26035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116736" y="974547"/>
            <a:ext cx="299312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∠x = ______________</a:t>
            </a:r>
          </a:p>
          <a:p>
            <a:endParaRPr lang="en-US" sz="2000" dirty="0"/>
          </a:p>
          <a:p>
            <a:r>
              <a:rPr lang="en-US" sz="2000" dirty="0" smtClean="0"/>
              <a:t>Reason: _______________ 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5116736" y="4180580"/>
            <a:ext cx="324960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∠x = _______   y = ________</a:t>
            </a:r>
          </a:p>
          <a:p>
            <a:endParaRPr lang="en-US" sz="2000" dirty="0"/>
          </a:p>
          <a:p>
            <a:r>
              <a:rPr lang="en-US" sz="2000" dirty="0" smtClean="0"/>
              <a:t>Reason: _______________ 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6123157" y="1500054"/>
            <a:ext cx="17001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</a:t>
            </a:r>
            <a:r>
              <a:rPr lang="en-US" sz="2000" b="1" i="1" dirty="0" smtClean="0">
                <a:solidFill>
                  <a:srgbClr val="FF0000"/>
                </a:solidFill>
              </a:rPr>
              <a:t>s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at a point</a:t>
            </a:r>
            <a:r>
              <a:rPr lang="en-US" sz="2000" b="1" i="1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9" name="Rectangle 8"/>
          <p:cNvSpPr/>
          <p:nvPr/>
        </p:nvSpPr>
        <p:spPr>
          <a:xfrm>
            <a:off x="6132858" y="4729236"/>
            <a:ext cx="30722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</a:t>
            </a:r>
            <a:r>
              <a:rPr lang="en-US" sz="2000" b="1" i="1" dirty="0" smtClean="0">
                <a:solidFill>
                  <a:srgbClr val="FF0000"/>
                </a:solidFill>
              </a:rPr>
              <a:t>s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at a point and vert. s </a:t>
            </a:r>
            <a:r>
              <a:rPr lang="en-US" sz="2000" b="1" i="1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33593" y="857612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80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82744" y="4056539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30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72450" y="4056539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90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89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964" y="144675"/>
            <a:ext cx="3773686" cy="25819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963" y="2588076"/>
            <a:ext cx="3966615" cy="20934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963" y="4112506"/>
            <a:ext cx="3773687" cy="27454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116736" y="669122"/>
            <a:ext cx="299312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∠x = ______________</a:t>
            </a:r>
          </a:p>
          <a:p>
            <a:endParaRPr lang="en-US" sz="2000" dirty="0"/>
          </a:p>
          <a:p>
            <a:r>
              <a:rPr lang="en-US" sz="2000" dirty="0" smtClean="0"/>
              <a:t>Reason: _______________ 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5116736" y="2811459"/>
            <a:ext cx="318779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∠x = _______  y = ________</a:t>
            </a:r>
          </a:p>
          <a:p>
            <a:endParaRPr lang="en-US" sz="2000" dirty="0"/>
          </a:p>
          <a:p>
            <a:r>
              <a:rPr lang="en-US" sz="2000" dirty="0" smtClean="0"/>
              <a:t>Reason: _______________ 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5116736" y="5202274"/>
            <a:ext cx="318779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∠x = _______  y = ________</a:t>
            </a:r>
          </a:p>
          <a:p>
            <a:endParaRPr lang="en-US" sz="2000" dirty="0"/>
          </a:p>
          <a:p>
            <a:r>
              <a:rPr lang="en-US" sz="2000" dirty="0" smtClean="0"/>
              <a:t>Reason: _______________ 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6071787" y="1236422"/>
            <a:ext cx="29440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v</a:t>
            </a:r>
            <a:r>
              <a:rPr lang="en-US" sz="2000" b="1" i="1" dirty="0" smtClean="0">
                <a:solidFill>
                  <a:srgbClr val="FF0000"/>
                </a:solidFill>
              </a:rPr>
              <a:t>ert. s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and s on a line </a:t>
            </a:r>
            <a:r>
              <a:rPr lang="en-US" sz="2000" b="1" i="1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71787" y="3404620"/>
            <a:ext cx="30103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v</a:t>
            </a:r>
            <a:r>
              <a:rPr lang="en-US" sz="2000" b="1" i="1" dirty="0" smtClean="0">
                <a:solidFill>
                  <a:srgbClr val="FF0000"/>
                </a:solidFill>
              </a:rPr>
              <a:t>ert. s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and s at a point </a:t>
            </a:r>
            <a:r>
              <a:rPr lang="en-US" sz="2000" b="1" i="1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297902" y="5750949"/>
            <a:ext cx="15178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</a:t>
            </a:r>
            <a:r>
              <a:rPr lang="en-US" sz="2000" b="1" i="1" dirty="0" smtClean="0">
                <a:solidFill>
                  <a:srgbClr val="FF0000"/>
                </a:solidFill>
              </a:rPr>
              <a:t>s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on a line</a:t>
            </a:r>
            <a:r>
              <a:rPr lang="en-US" sz="2000" b="1" i="1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297902" y="524447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20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47053" y="2640216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39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36578" y="2670905"/>
            <a:ext cx="8576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123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7053" y="5053189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80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320501" y="5053189"/>
            <a:ext cx="8576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122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07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286775"/>
            <a:ext cx="4584700" cy="2374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812951"/>
            <a:ext cx="4343400" cy="2768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41299" y="324859"/>
            <a:ext cx="85530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For Problems 11–12, find the values of 𝑥 </a:t>
            </a:r>
            <a:r>
              <a:rPr lang="en-US" sz="2400" dirty="0" smtClean="0">
                <a:solidFill>
                  <a:srgbClr val="0000FF"/>
                </a:solidFill>
              </a:rPr>
              <a:t>and </a:t>
            </a:r>
            <a:r>
              <a:rPr lang="en-US" sz="2400" dirty="0">
                <a:solidFill>
                  <a:srgbClr val="0000FF"/>
                </a:solidFill>
              </a:rPr>
              <a:t>𝑦. Show all the steps to your solution.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582978" y="1826523"/>
            <a:ext cx="208262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x</a:t>
            </a:r>
            <a:r>
              <a:rPr lang="en-US" sz="2000" dirty="0" smtClean="0"/>
              <a:t> = ____________</a:t>
            </a:r>
          </a:p>
          <a:p>
            <a:endParaRPr lang="en-US" sz="2000" dirty="0"/>
          </a:p>
          <a:p>
            <a:r>
              <a:rPr lang="en-US" sz="2000" dirty="0"/>
              <a:t>y</a:t>
            </a:r>
            <a:r>
              <a:rPr lang="en-US" sz="2000" dirty="0" smtClean="0"/>
              <a:t> = ____________ 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5582978" y="4438399"/>
            <a:ext cx="208262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x</a:t>
            </a:r>
            <a:r>
              <a:rPr lang="en-US" sz="2000" dirty="0" smtClean="0"/>
              <a:t> = ____________</a:t>
            </a:r>
          </a:p>
          <a:p>
            <a:endParaRPr lang="en-US" sz="2000" dirty="0"/>
          </a:p>
          <a:p>
            <a:r>
              <a:rPr lang="en-US" sz="2000" dirty="0"/>
              <a:t>y</a:t>
            </a:r>
            <a:r>
              <a:rPr lang="en-US" sz="2000" dirty="0" smtClean="0"/>
              <a:t> = ____________ 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6378290" y="1699150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10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78290" y="2328768"/>
            <a:ext cx="8576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112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78290" y="4309799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27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78290" y="4881268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47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32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912561"/>
            <a:ext cx="8229601" cy="1406026"/>
          </a:xfrm>
          <a:prstGeom prst="rect">
            <a:avLst/>
          </a:prstGeom>
          <a:ln w="28575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600" b="1" dirty="0">
                <a:solidFill>
                  <a:srgbClr val="0000FF"/>
                </a:solidFill>
              </a:rPr>
              <a:t>Straight Angle: </a:t>
            </a:r>
            <a:r>
              <a:rPr lang="en-US" sz="2600" dirty="0"/>
              <a:t>If two rays with the same vertex are distinct and collinear (i.e., they form a line), then each of the angles formed by the line is called a </a:t>
            </a:r>
            <a:r>
              <a:rPr lang="en-US" sz="2600" i="1" dirty="0">
                <a:solidFill>
                  <a:srgbClr val="0000FF"/>
                </a:solidFill>
              </a:rPr>
              <a:t>straight angle</a:t>
            </a:r>
            <a:r>
              <a:rPr lang="en-US" sz="2600" i="1" dirty="0"/>
              <a:t>. </a:t>
            </a:r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457200" y="4076511"/>
            <a:ext cx="8229600" cy="1406026"/>
          </a:xfrm>
          <a:prstGeom prst="rect">
            <a:avLst/>
          </a:prstGeom>
          <a:ln w="28575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600" b="1" dirty="0">
                <a:solidFill>
                  <a:srgbClr val="0000FF"/>
                </a:solidFill>
              </a:rPr>
              <a:t>Vertical Angles: </a:t>
            </a:r>
            <a:r>
              <a:rPr lang="en-US" sz="2600" dirty="0"/>
              <a:t>Two angles are </a:t>
            </a:r>
            <a:r>
              <a:rPr lang="en-US" sz="2600" i="1" dirty="0">
                <a:solidFill>
                  <a:srgbClr val="0000FF"/>
                </a:solidFill>
              </a:rPr>
              <a:t>vertical angles </a:t>
            </a:r>
            <a:r>
              <a:rPr lang="en-US" sz="2600" dirty="0"/>
              <a:t>(or </a:t>
            </a:r>
            <a:r>
              <a:rPr lang="en-US" sz="2600" i="1" dirty="0"/>
              <a:t>vertically opposite angles) </a:t>
            </a:r>
            <a:r>
              <a:rPr lang="en-US" sz="2600" dirty="0"/>
              <a:t>if their sides form two pairs of opposite rays.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41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902"/>
            <a:ext cx="8229600" cy="1143000"/>
          </a:xfrm>
        </p:spPr>
        <p:txBody>
          <a:bodyPr/>
          <a:lstStyle/>
          <a:p>
            <a:r>
              <a:rPr lang="en-US" dirty="0" smtClean="0"/>
              <a:t>Exit Ticket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9618" y="1882662"/>
            <a:ext cx="3259685" cy="237570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457200" y="1190164"/>
            <a:ext cx="82296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00FF"/>
                </a:solidFill>
              </a:rPr>
              <a:t>Use the following diagram to answer the questions below: </a:t>
            </a:r>
          </a:p>
        </p:txBody>
      </p:sp>
      <p:sp>
        <p:nvSpPr>
          <p:cNvPr id="6" name="Rectangle 5"/>
          <p:cNvSpPr/>
          <p:nvPr/>
        </p:nvSpPr>
        <p:spPr>
          <a:xfrm>
            <a:off x="630030" y="1760247"/>
            <a:ext cx="52542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Name </a:t>
            </a:r>
            <a:r>
              <a:rPr lang="en-US" sz="2400" dirty="0"/>
              <a:t>an angle supplementary to ∠𝐻𝑍𝐽 </a:t>
            </a:r>
            <a:r>
              <a:rPr lang="en-US" sz="2400" dirty="0" smtClean="0"/>
              <a:t> and </a:t>
            </a:r>
            <a:r>
              <a:rPr lang="en-US" sz="2400" dirty="0"/>
              <a:t>provide the reason for your </a:t>
            </a:r>
            <a:r>
              <a:rPr lang="en-US" sz="2400" dirty="0" smtClean="0"/>
              <a:t>calculation</a:t>
            </a:r>
          </a:p>
          <a:p>
            <a:endParaRPr lang="en-US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Name </a:t>
            </a:r>
            <a:r>
              <a:rPr lang="en-US" sz="2400" dirty="0"/>
              <a:t>an angle complementary to ∠𝐻𝑍𝐽 </a:t>
            </a:r>
            <a:r>
              <a:rPr lang="en-US" sz="2400" dirty="0" smtClean="0"/>
              <a:t>and </a:t>
            </a:r>
            <a:r>
              <a:rPr lang="en-US" sz="2400" dirty="0"/>
              <a:t>provide the reason for your calculation.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275" y="1763161"/>
            <a:ext cx="59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61275" y="4306225"/>
            <a:ext cx="8582296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  <a:p>
            <a:r>
              <a:rPr lang="en-US" sz="2400" dirty="0" smtClean="0"/>
              <a:t>2.   If </a:t>
            </a:r>
            <a:r>
              <a:rPr lang="en-US" sz="2400" dirty="0"/>
              <a:t>∠𝐻𝑍𝐽 </a:t>
            </a:r>
            <a:r>
              <a:rPr lang="en-US" sz="2400" dirty="0" smtClean="0"/>
              <a:t>= </a:t>
            </a:r>
            <a:r>
              <a:rPr lang="en-US" sz="2400" dirty="0"/>
              <a:t>38°, what is the measure of each of the following </a:t>
            </a:r>
            <a:r>
              <a:rPr lang="en-US" sz="2400" dirty="0" smtClean="0"/>
              <a:t> 	angles</a:t>
            </a:r>
            <a:r>
              <a:rPr lang="en-US" sz="2400" dirty="0"/>
              <a:t>? Provide reasons for your calculations. </a:t>
            </a:r>
          </a:p>
        </p:txBody>
      </p:sp>
      <p:sp>
        <p:nvSpPr>
          <p:cNvPr id="9" name="Rectangle 8"/>
          <p:cNvSpPr/>
          <p:nvPr/>
        </p:nvSpPr>
        <p:spPr>
          <a:xfrm>
            <a:off x="630030" y="5750004"/>
            <a:ext cx="805677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2400" dirty="0" smtClean="0"/>
              <a:t>a. ∠𝐹𝑍𝐺  _______	b. ∠𝐻𝑍𝐺 _______	c. ∠</a:t>
            </a:r>
            <a:r>
              <a:rPr lang="en-US" sz="2400" dirty="0"/>
              <a:t>𝐴𝑍𝐽 </a:t>
            </a:r>
            <a:r>
              <a:rPr lang="en-US" sz="2400" dirty="0" smtClean="0"/>
              <a:t> ______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186088" y="2769952"/>
            <a:ext cx="23775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∠</a:t>
            </a:r>
            <a:r>
              <a:rPr lang="en-US" sz="2400" dirty="0" smtClean="0">
                <a:solidFill>
                  <a:srgbClr val="FF0000"/>
                </a:solidFill>
              </a:rPr>
              <a:t>𝑱𝒁𝑭 </a:t>
            </a:r>
            <a:r>
              <a:rPr lang="en-US" sz="2400" b="1" i="1" dirty="0" smtClean="0">
                <a:solidFill>
                  <a:srgbClr val="FF0000"/>
                </a:solidFill>
              </a:rPr>
              <a:t>or </a:t>
            </a:r>
            <a:r>
              <a:rPr lang="en-US" sz="2400" dirty="0">
                <a:solidFill>
                  <a:srgbClr val="FF0000"/>
                </a:solidFill>
              </a:rPr>
              <a:t>∠𝑯𝒁𝑮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23992" y="4095372"/>
            <a:ext cx="10203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∠𝑱𝒁𝑨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98176" y="5917300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38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95366" y="5917300"/>
            <a:ext cx="8576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142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584092" y="5917300"/>
            <a:ext cx="701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52</a:t>
            </a:r>
            <a:r>
              <a:rPr lang="en-US" sz="2800" i="1" dirty="0" smtClean="0">
                <a:solidFill>
                  <a:srgbClr val="FF0000"/>
                </a:solidFill>
              </a:rPr>
              <a:t>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88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63026"/>
          </a:xfrm>
        </p:spPr>
        <p:txBody>
          <a:bodyPr/>
          <a:lstStyle/>
          <a:p>
            <a:r>
              <a:rPr lang="en-US" dirty="0" smtClean="0"/>
              <a:t>Review of previously learned Geometry Facts</a:t>
            </a:r>
          </a:p>
          <a:p>
            <a:r>
              <a:rPr lang="en-US" dirty="0" smtClean="0"/>
              <a:t>Practice citing the geometric justifications for future work with unknown angle proofs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35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The Next Three Lessons You should </a:t>
            </a:r>
            <a:r>
              <a:rPr lang="en-US" dirty="0"/>
              <a:t>B</a:t>
            </a:r>
            <a:r>
              <a:rPr lang="en-US" dirty="0" smtClean="0"/>
              <a:t>e Able To…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302085"/>
            <a:ext cx="8229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lang="en-US" sz="3200" dirty="0" smtClean="0"/>
              <a:t> Solve </a:t>
            </a:r>
            <a:r>
              <a:rPr lang="en-US" sz="3200" dirty="0"/>
              <a:t>for unknown angles in </a:t>
            </a:r>
            <a:r>
              <a:rPr lang="en-US" sz="3200" dirty="0" smtClean="0"/>
              <a:t>diagrams</a:t>
            </a:r>
          </a:p>
          <a:p>
            <a:endParaRPr lang="en-US" sz="3200" dirty="0" smtClean="0"/>
          </a:p>
          <a:p>
            <a:pPr marL="514350" indent="-514350">
              <a:buFont typeface="+mj-ea"/>
              <a:buAutoNum type="circleNumDbPlain"/>
            </a:pPr>
            <a:r>
              <a:rPr lang="en-US" sz="3200" dirty="0" smtClean="0"/>
              <a:t> Justify each step or decision in the proof-  writing process of unknown angle solutions.  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86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1426"/>
          </a:xfrm>
        </p:spPr>
        <p:txBody>
          <a:bodyPr/>
          <a:lstStyle/>
          <a:p>
            <a:r>
              <a:rPr lang="en-US" dirty="0" smtClean="0"/>
              <a:t>Review Chart from Lesson 5 Problem Set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2668451"/>
            <a:ext cx="8229601" cy="954107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* Make sure all your answers and diagrams are    correct!! </a:t>
            </a:r>
            <a:endParaRPr lang="en-US" sz="2800" b="1" dirty="0">
              <a:solidFill>
                <a:srgbClr val="0000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95376"/>
            <a:ext cx="9144000" cy="22644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7049" y="4845651"/>
            <a:ext cx="2616200" cy="13335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837"/>
            <a:ext cx="9144000" cy="2957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2600"/>
            <a:ext cx="9144000" cy="58906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1200" y="710999"/>
            <a:ext cx="2641600" cy="13208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8620" y="2865862"/>
            <a:ext cx="27653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sum the measures of all angles formed by three or more rays with the same vertex is 360°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8621" y="5013540"/>
            <a:ext cx="2765306" cy="10127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28621" y="4873572"/>
            <a:ext cx="2765306" cy="1001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/>
              <a:t>The sum of the 3 angle measures of any triangle </a:t>
            </a:r>
            <a:r>
              <a:rPr lang="en-US" b="1" dirty="0" smtClean="0"/>
              <a:t>is ________. </a:t>
            </a:r>
            <a:r>
              <a:rPr lang="en-US" b="1" dirty="0"/>
              <a:t>	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4440" y="5453938"/>
            <a:ext cx="1025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180°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87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5850"/>
            <a:ext cx="9144000" cy="20156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0087"/>
            <a:ext cx="9144000" cy="2957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691463"/>
            <a:ext cx="9144000" cy="39435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9800" y="887824"/>
            <a:ext cx="2171700" cy="13081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15556" y="2967335"/>
            <a:ext cx="28105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The sum of the measures of two angles of a triangle equals the measure of the opposite exterior angle. </a:t>
            </a:r>
            <a:r>
              <a:rPr lang="en-US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5556" y="5243811"/>
            <a:ext cx="28105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Base angles of an isosceles triangle are congruent. </a:t>
            </a:r>
            <a:r>
              <a:rPr lang="en-US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31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0087"/>
            <a:ext cx="9144000" cy="2957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75850"/>
            <a:ext cx="9144000" cy="589060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5556" y="1192910"/>
            <a:ext cx="28426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All angles in an equilateral triangle have equal </a:t>
            </a:r>
            <a:r>
              <a:rPr lang="en-US" b="1" dirty="0" smtClean="0">
                <a:solidFill>
                  <a:srgbClr val="FF0000"/>
                </a:solidFill>
              </a:rPr>
              <a:t>measure. </a:t>
            </a:r>
            <a:r>
              <a:rPr lang="en-US" dirty="0"/>
              <a:t>	</a:t>
            </a:r>
          </a:p>
        </p:txBody>
      </p:sp>
      <p:sp>
        <p:nvSpPr>
          <p:cNvPr id="7" name="Rectangle 6"/>
          <p:cNvSpPr/>
          <p:nvPr/>
        </p:nvSpPr>
        <p:spPr>
          <a:xfrm>
            <a:off x="115555" y="2967335"/>
            <a:ext cx="28426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If a transversal intersects two parallel lines then the measures of the corresponding angles are equal. </a:t>
            </a:r>
            <a:r>
              <a:rPr lang="en-US" dirty="0">
                <a:solidFill>
                  <a:srgbClr val="FF0000"/>
                </a:solidFill>
              </a:rPr>
              <a:t>	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9800" y="4655684"/>
            <a:ext cx="2171700" cy="17018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49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90643"/>
            <a:ext cx="9144000" cy="39311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1631"/>
            <a:ext cx="9144000" cy="324901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15557" y="1913315"/>
            <a:ext cx="289091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If a transversal intersects two lines such that the same side interior angles are supplementary, then the lines are parallel. </a:t>
            </a:r>
            <a:r>
              <a:rPr lang="en-US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5557" y="3947911"/>
            <a:ext cx="289091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If a transversal intersects two parallel lines, then the measures of alternate interior angles are equal </a:t>
            </a:r>
            <a:r>
              <a:rPr lang="en-US" dirty="0">
                <a:solidFill>
                  <a:srgbClr val="FF0000"/>
                </a:solidFill>
              </a:rPr>
              <a:t>	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1715" y="306126"/>
            <a:ext cx="1840355" cy="132180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9380" y="5537764"/>
            <a:ext cx="1994844" cy="14327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0362"/>
            <a:ext cx="9144000" cy="29576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59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(2 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05" y="1426412"/>
            <a:ext cx="8353195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Two </a:t>
            </a:r>
            <a:r>
              <a:rPr lang="en-US" dirty="0"/>
              <a:t>angles ∠𝐴𝑂𝐶 </a:t>
            </a:r>
            <a:r>
              <a:rPr lang="en-US" dirty="0" smtClean="0"/>
              <a:t>and </a:t>
            </a:r>
            <a:r>
              <a:rPr lang="en-US" dirty="0"/>
              <a:t>∠𝐶𝑂𝐵, with a common side </a:t>
            </a:r>
            <a:r>
              <a:rPr lang="en-US" dirty="0" smtClean="0"/>
              <a:t>𝑂𝐶, </a:t>
            </a:r>
            <a:r>
              <a:rPr lang="en-US" dirty="0"/>
              <a:t>are </a:t>
            </a:r>
            <a:r>
              <a:rPr lang="en-US" dirty="0" smtClean="0"/>
              <a:t>_____________ if </a:t>
            </a:r>
            <a:r>
              <a:rPr lang="en-US" dirty="0"/>
              <a:t>𝐶 </a:t>
            </a:r>
            <a:r>
              <a:rPr lang="en-US" dirty="0" smtClean="0"/>
              <a:t>belongs </a:t>
            </a:r>
            <a:r>
              <a:rPr lang="en-US" dirty="0"/>
              <a:t>to the interior of ∠𝐴𝑂𝐵. The sum of angles on a straight line is 180°. Two angles are called supplementary if the sum of their measures </a:t>
            </a:r>
            <a:r>
              <a:rPr lang="en-US" dirty="0" smtClean="0"/>
              <a:t>is ______ </a:t>
            </a:r>
            <a:r>
              <a:rPr lang="en-US" dirty="0"/>
              <a:t>; two angles are called complementary if the sum of their measures </a:t>
            </a:r>
            <a:r>
              <a:rPr lang="en-US" dirty="0" smtClean="0"/>
              <a:t>is _____. </a:t>
            </a:r>
            <a:r>
              <a:rPr lang="en-US" dirty="0"/>
              <a:t>Describing angles as supplementary or complementary refers only to the measures of their angles; the positions of the angles or whether the pair of angles is adjacent to each other is not part of the definition.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667074" y="1861884"/>
            <a:ext cx="26284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</a:rPr>
              <a:t>adjacent angles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87066" y="3289742"/>
            <a:ext cx="9381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</a:rPr>
              <a:t>180˚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3380" y="4181592"/>
            <a:ext cx="7536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</a:rPr>
              <a:t>9</a:t>
            </a:r>
            <a:r>
              <a:rPr lang="en-US" sz="2800" i="1" dirty="0" smtClean="0">
                <a:solidFill>
                  <a:srgbClr val="FF0000"/>
                </a:solidFill>
              </a:rPr>
              <a:t>0˚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D35B-2EDD-574E-9DC7-FD1D40360D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03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891</Words>
  <Application>Microsoft Macintosh PowerPoint</Application>
  <PresentationFormat>On-screen Show (4:3)</PresentationFormat>
  <Paragraphs>156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Geometry- Lesson 6</vt:lpstr>
      <vt:lpstr>Essential Question</vt:lpstr>
      <vt:lpstr>In The Next Three Lessons You should Be Able To…</vt:lpstr>
      <vt:lpstr>Opening Exercise</vt:lpstr>
      <vt:lpstr>PowerPoint Presentation</vt:lpstr>
      <vt:lpstr>PowerPoint Presentation</vt:lpstr>
      <vt:lpstr>PowerPoint Presentation</vt:lpstr>
      <vt:lpstr>PowerPoint Presentation</vt:lpstr>
      <vt:lpstr>Discussion (2 min)</vt:lpstr>
      <vt:lpstr>PowerPoint Presentation</vt:lpstr>
      <vt:lpstr>Example 1 (30 min)</vt:lpstr>
      <vt:lpstr>Exercises</vt:lpstr>
      <vt:lpstr>PowerPoint Presentation</vt:lpstr>
      <vt:lpstr>PowerPoint Presentation</vt:lpstr>
      <vt:lpstr>PowerPoint Presentation</vt:lpstr>
      <vt:lpstr>PowerPoint Presentation</vt:lpstr>
      <vt:lpstr>Vocabulary</vt:lpstr>
      <vt:lpstr>Exit Ticket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Geometry- Lesson 6</dc:title>
  <dc:creator>Nikki Wedgwood</dc:creator>
  <cp:lastModifiedBy>Nikki Wedgwood</cp:lastModifiedBy>
  <cp:revision>17</cp:revision>
  <dcterms:created xsi:type="dcterms:W3CDTF">2013-09-07T03:46:17Z</dcterms:created>
  <dcterms:modified xsi:type="dcterms:W3CDTF">2013-09-17T21:20:09Z</dcterms:modified>
</cp:coreProperties>
</file>