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63" r:id="rId4"/>
    <p:sldId id="267" r:id="rId5"/>
    <p:sldId id="268" r:id="rId6"/>
    <p:sldId id="289" r:id="rId7"/>
    <p:sldId id="269" r:id="rId8"/>
    <p:sldId id="275" r:id="rId9"/>
    <p:sldId id="292" r:id="rId10"/>
    <p:sldId id="270" r:id="rId11"/>
    <p:sldId id="273" r:id="rId12"/>
    <p:sldId id="277" r:id="rId13"/>
    <p:sldId id="276" r:id="rId14"/>
    <p:sldId id="294" r:id="rId15"/>
    <p:sldId id="295" r:id="rId16"/>
    <p:sldId id="283" r:id="rId17"/>
    <p:sldId id="286" r:id="rId18"/>
    <p:sldId id="293" r:id="rId19"/>
    <p:sldId id="291" r:id="rId20"/>
    <p:sldId id="296" r:id="rId21"/>
    <p:sldId id="300" r:id="rId22"/>
    <p:sldId id="287" r:id="rId23"/>
    <p:sldId id="299" r:id="rId24"/>
    <p:sldId id="288" r:id="rId25"/>
    <p:sldId id="297" r:id="rId26"/>
    <p:sldId id="298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9" autoAdjust="0"/>
  </p:normalViewPr>
  <p:slideViewPr>
    <p:cSldViewPr>
      <p:cViewPr>
        <p:scale>
          <a:sx n="77" d="100"/>
          <a:sy n="77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B7FE69-9318-4D24-B7B8-00119DA0B4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4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838200"/>
            <a:ext cx="9144000" cy="5638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5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8382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8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7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5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81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570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68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38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195263" y="685800"/>
            <a:ext cx="7958137" cy="109538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609600" y="6553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Goudy Old Style" pitchFamily="18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4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Life in the Colonies</a:t>
            </a:r>
          </a:p>
        </p:txBody>
      </p:sp>
      <p:pic>
        <p:nvPicPr>
          <p:cNvPr id="2052" name="Picture 4" descr="Colon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19400"/>
            <a:ext cx="34274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Government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altLang="en-US" dirty="0" smtClean="0"/>
              <a:t>In </a:t>
            </a:r>
            <a:r>
              <a:rPr lang="en-US" altLang="en-US" dirty="0"/>
              <a:t>the colonies</a:t>
            </a:r>
          </a:p>
          <a:p>
            <a:pPr lvl="1"/>
            <a:r>
              <a:rPr lang="en-US" altLang="en-US" dirty="0"/>
              <a:t>Elected assemblies (i.e. House of Burgesses) main governing power</a:t>
            </a:r>
          </a:p>
          <a:p>
            <a:pPr lvl="1"/>
            <a:r>
              <a:rPr lang="en-US" altLang="en-US" dirty="0"/>
              <a:t>“Power of the Purse”</a:t>
            </a:r>
          </a:p>
          <a:p>
            <a:pPr lvl="1"/>
            <a:r>
              <a:rPr lang="en-US" altLang="en-US" dirty="0"/>
              <a:t>(In)equality</a:t>
            </a:r>
          </a:p>
          <a:p>
            <a:pPr lvl="2"/>
            <a:r>
              <a:rPr lang="en-US" altLang="en-US" dirty="0"/>
              <a:t>Landownership required to vote and hold office</a:t>
            </a:r>
          </a:p>
          <a:p>
            <a:pPr lvl="2"/>
            <a:r>
              <a:rPr lang="en-US" altLang="en-US" dirty="0"/>
              <a:t>Religious requirements in some colonies</a:t>
            </a:r>
          </a:p>
          <a:p>
            <a:pPr lvl="2"/>
            <a:r>
              <a:rPr lang="en-US" altLang="en-US" dirty="0"/>
              <a:t>More equal than Parliamentary representation</a:t>
            </a:r>
          </a:p>
          <a:p>
            <a:pPr lvl="1"/>
            <a:r>
              <a:rPr lang="en-US" altLang="en-US" dirty="0"/>
              <a:t>New England towns</a:t>
            </a:r>
          </a:p>
          <a:p>
            <a:pPr lvl="2"/>
            <a:r>
              <a:rPr lang="en-US" altLang="en-US" dirty="0"/>
              <a:t>Town meetings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The Imperial System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Mercantilism</a:t>
            </a:r>
          </a:p>
          <a:p>
            <a:r>
              <a:rPr lang="en-US" altLang="en-US"/>
              <a:t>The Trade and Navigation Acts</a:t>
            </a:r>
          </a:p>
          <a:p>
            <a:pPr lvl="1"/>
            <a:r>
              <a:rPr lang="en-US" altLang="en-US"/>
              <a:t>Ships had to be English</a:t>
            </a:r>
          </a:p>
          <a:p>
            <a:pPr lvl="1"/>
            <a:r>
              <a:rPr lang="en-US" altLang="en-US"/>
              <a:t>Stopovers in England</a:t>
            </a:r>
          </a:p>
          <a:p>
            <a:pPr lvl="1"/>
            <a:r>
              <a:rPr lang="en-US" altLang="en-US" i="1"/>
              <a:t>Enumerated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Triangular Trade</a:t>
            </a:r>
          </a:p>
        </p:txBody>
      </p:sp>
      <p:pic>
        <p:nvPicPr>
          <p:cNvPr id="747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001000" cy="5635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Triangular Trade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New England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Europe and Africa</a:t>
            </a:r>
          </a:p>
          <a:p>
            <a:pPr lvl="1"/>
            <a:r>
              <a:rPr lang="en-US" altLang="en-US"/>
              <a:t>Rum</a:t>
            </a:r>
          </a:p>
          <a:p>
            <a:pPr lvl="1"/>
            <a:r>
              <a:rPr lang="en-US" altLang="en-US"/>
              <a:t>Other goods</a:t>
            </a:r>
          </a:p>
          <a:p>
            <a:r>
              <a:rPr lang="en-US" altLang="en-US"/>
              <a:t>Europe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Africa and the Americas</a:t>
            </a:r>
          </a:p>
          <a:p>
            <a:pPr lvl="1"/>
            <a:r>
              <a:rPr lang="en-US" altLang="en-US"/>
              <a:t>Manufactured goods</a:t>
            </a:r>
          </a:p>
          <a:p>
            <a:r>
              <a:rPr lang="en-US" altLang="en-US"/>
              <a:t>Africa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/>
              <a:t> Caribbean and North America</a:t>
            </a:r>
          </a:p>
          <a:p>
            <a:pPr lvl="1"/>
            <a:r>
              <a:rPr lang="en-US" altLang="en-US"/>
              <a:t>Slaves</a:t>
            </a:r>
          </a:p>
          <a:p>
            <a:pPr lvl="1"/>
            <a:r>
              <a:rPr lang="en-US" altLang="en-US" i="1"/>
              <a:t>Middle Passage</a:t>
            </a:r>
          </a:p>
          <a:p>
            <a:r>
              <a:rPr lang="en-US" altLang="en-US"/>
              <a:t>Caribbean </a:t>
            </a:r>
            <a:r>
              <a:rPr lang="en-US" altLang="en-US">
                <a:sym typeface="Wingdings" pitchFamily="2" charset="2"/>
              </a:rPr>
              <a:t> </a:t>
            </a:r>
            <a:r>
              <a:rPr lang="en-US" altLang="en-US"/>
              <a:t>North America</a:t>
            </a:r>
          </a:p>
          <a:p>
            <a:pPr lvl="1"/>
            <a:r>
              <a:rPr lang="en-US" altLang="en-US"/>
              <a:t>Sugar and molasses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Unhealthy 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Chesapeake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 malaria, dysentery, and typhoid killed many.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50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life expectancy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Chesapeake region had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6:1 male to female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Virginia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 59,000 people, became the most populous colony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7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Tobacco 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Economy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Chesapeake Bay exported 1.5 million pounds of tobacco in the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1630s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1700, had risen to 40 million pounds a year.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BAD ECONOMICS: More availability led to falling prices, and farmers still grew more.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</a:rPr>
              <a:t>The 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headright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system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 encouraged growth of the Chesapeake.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/>
              <a:t>A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ristocrat sponsored an indentured servant’s passage, the aristocrat earned the right to purchase 50 acres land, undoubtedly at a cheap price.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Southern Society and the Indians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715000"/>
          </a:xfrm>
        </p:spPr>
        <p:txBody>
          <a:bodyPr/>
          <a:lstStyle/>
          <a:p>
            <a:r>
              <a:rPr lang="en-US" altLang="en-US"/>
              <a:t>Southern Society</a:t>
            </a:r>
          </a:p>
          <a:p>
            <a:pPr lvl="1"/>
            <a:r>
              <a:rPr lang="en-US" altLang="en-US"/>
              <a:t>Landed gentry – Plantations; Tidewater region</a:t>
            </a:r>
          </a:p>
          <a:p>
            <a:pPr lvl="1"/>
            <a:r>
              <a:rPr lang="en-US" altLang="en-US"/>
              <a:t>Yeoman farmers – subsistence farmers; Piedmont region</a:t>
            </a:r>
          </a:p>
          <a:p>
            <a:r>
              <a:rPr lang="en-US" altLang="en-US"/>
              <a:t>Sir William Berkeley</a:t>
            </a:r>
          </a:p>
          <a:p>
            <a:pPr lvl="1"/>
            <a:r>
              <a:rPr lang="en-US" altLang="en-US"/>
              <a:t>Limited voting rights</a:t>
            </a:r>
          </a:p>
          <a:p>
            <a:pPr lvl="1"/>
            <a:r>
              <a:rPr lang="en-US" altLang="en-US"/>
              <a:t>Limited expansion into Indian lands</a:t>
            </a:r>
          </a:p>
          <a:p>
            <a:pPr lvl="2"/>
            <a:r>
              <a:rPr lang="en-US" altLang="en-US"/>
              <a:t>Trade agreements</a:t>
            </a:r>
          </a:p>
          <a:p>
            <a:pPr lvl="2"/>
            <a:r>
              <a:rPr lang="en-US" altLang="en-US"/>
              <a:t>Did not want trouble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dirty="0"/>
              <a:t>Bacon’s Rebellion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838200"/>
            <a:ext cx="3429000" cy="2590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pic>
        <p:nvPicPr>
          <p:cNvPr id="87044" name="Picture 4" descr="baconsrebel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7531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Cause: free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poor, landless, single men frustrated by the lack of money, land, work,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err="1" smtClean="0">
                <a:solidFill>
                  <a:schemeClr val="tx1"/>
                </a:solidFill>
                <a:latin typeface="+mn-lt"/>
              </a:rPr>
              <a:t>ov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 William Berkeley’s policies toward the Indians.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1676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Nathaniel Bacon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led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rebellion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wanted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land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Bacon’s men attacked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Indian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settlements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Bacon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suddenly died of disease, and Berkeley went on to crush the uprising.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Effect: frustrated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folks ideas to rebel, and so a bit of paranoia went on for some time afterwards.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John Peter Zenger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3657600" cy="5638800"/>
          </a:xfrm>
        </p:spPr>
        <p:txBody>
          <a:bodyPr/>
          <a:lstStyle/>
          <a:p>
            <a:r>
              <a:rPr lang="en-US" altLang="en-US" sz="2800" i="1"/>
              <a:t>Libel</a:t>
            </a:r>
            <a:r>
              <a:rPr lang="en-US" altLang="en-US" sz="2800"/>
              <a:t> (not </a:t>
            </a:r>
            <a:r>
              <a:rPr lang="en-US" altLang="en-US" sz="2800" i="1"/>
              <a:t>slander</a:t>
            </a:r>
            <a:r>
              <a:rPr lang="en-US" altLang="en-US" sz="2800"/>
              <a:t>)</a:t>
            </a:r>
          </a:p>
          <a:p>
            <a:r>
              <a:rPr lang="en-US" altLang="en-US" sz="2800"/>
              <a:t>Freedom of the press</a:t>
            </a:r>
          </a:p>
        </p:txBody>
      </p:sp>
      <p:pic>
        <p:nvPicPr>
          <p:cNvPr id="109572" name="Picture 4" descr="zenger_tryal_illustr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838200"/>
            <a:ext cx="3751263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9574" name="Picture 6" descr="zengercom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871913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Economics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0"/>
            <a:ext cx="54864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/>
              <a:t>New England</a:t>
            </a:r>
          </a:p>
          <a:p>
            <a:pPr lvl="1">
              <a:lnSpc>
                <a:spcPct val="90000"/>
              </a:lnSpc>
            </a:pPr>
            <a:r>
              <a:rPr lang="en-US" altLang="en-US" sz="2800" i="1"/>
              <a:t>Subsistence</a:t>
            </a:r>
            <a:r>
              <a:rPr lang="en-US" altLang="en-US" sz="2800"/>
              <a:t> farms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Lumber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Fishing (Grand Banks)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Manufacturing</a:t>
            </a:r>
          </a:p>
          <a:p>
            <a:pPr>
              <a:lnSpc>
                <a:spcPct val="90000"/>
              </a:lnSpc>
            </a:pPr>
            <a:r>
              <a:rPr lang="en-US" altLang="en-US" sz="3200"/>
              <a:t>Middle Colonies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“Breadbasket”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South</a:t>
            </a:r>
          </a:p>
          <a:p>
            <a:pPr lvl="1">
              <a:lnSpc>
                <a:spcPct val="90000"/>
              </a:lnSpc>
            </a:pPr>
            <a:r>
              <a:rPr lang="en-US" altLang="en-US" sz="2800" i="1" dirty="0"/>
              <a:t>Cash crops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/>
              <a:t>Tobacco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 smtClean="0"/>
              <a:t>Rice </a:t>
            </a:r>
            <a:endParaRPr lang="en-US" altLang="en-US" sz="2600" dirty="0"/>
          </a:p>
          <a:p>
            <a:pPr lvl="2">
              <a:lnSpc>
                <a:spcPct val="90000"/>
              </a:lnSpc>
            </a:pPr>
            <a:r>
              <a:rPr lang="en-US" altLang="en-US" sz="2600" dirty="0" smtClean="0"/>
              <a:t>Indigo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 smtClean="0"/>
              <a:t>Cotton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 smtClean="0"/>
              <a:t>Slavery</a:t>
            </a:r>
            <a:endParaRPr lang="en-US" altLang="en-US" sz="2800" dirty="0"/>
          </a:p>
        </p:txBody>
      </p:sp>
      <p:pic>
        <p:nvPicPr>
          <p:cNvPr id="43017" name="Picture 9" descr="colonialf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2819400" cy="22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8" name="Picture 10" descr="tobac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91000"/>
            <a:ext cx="2819400" cy="20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 bldLvl="2"/>
      <p:bldP spid="4301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in the Colonies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Church of England	</a:t>
            </a:r>
          </a:p>
          <a:p>
            <a:r>
              <a:rPr lang="en-US" dirty="0" smtClean="0"/>
              <a:t>(Anglican)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Georgia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both Carolinas, Virginia, Maryland, and a part of New York.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sermons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were shorter,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hell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were less frightening, and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“amusements”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were less scorned.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Congregational Church</a:t>
            </a:r>
          </a:p>
          <a:p>
            <a:r>
              <a:rPr lang="en-US" dirty="0" smtClean="0"/>
              <a:t>(Puritans V 2.0)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Grown from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Puritan church,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Est.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the New England colonies except for Rhode Island.</a:t>
            </a: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late 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1600s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people weren’t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“devout” enough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7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Half-Way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“</a:t>
            </a:r>
            <a:r>
              <a:rPr lang="en-US" b="1" dirty="0"/>
              <a:t>jeremiads</a:t>
            </a:r>
            <a:r>
              <a:rPr lang="en-US" dirty="0"/>
              <a:t>.”</a:t>
            </a:r>
          </a:p>
          <a:p>
            <a:pPr lvl="1"/>
            <a:r>
              <a:rPr lang="en-US" dirty="0" smtClean="0"/>
              <a:t>preachers </a:t>
            </a:r>
            <a:r>
              <a:rPr lang="en-US" dirty="0"/>
              <a:t>scolded parishioners for their waning piety in hope to improve faith.</a:t>
            </a:r>
          </a:p>
          <a:p>
            <a:pPr lvl="0"/>
            <a:r>
              <a:rPr lang="en-US" dirty="0" smtClean="0"/>
              <a:t>1662 - Ministers have a </a:t>
            </a:r>
            <a:r>
              <a:rPr lang="en-US" dirty="0"/>
              <a:t>new formula </a:t>
            </a:r>
            <a:r>
              <a:rPr lang="en-US" dirty="0" smtClean="0"/>
              <a:t>for church </a:t>
            </a:r>
            <a:r>
              <a:rPr lang="en-US" dirty="0"/>
              <a:t>membership in </a:t>
            </a:r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b="1" dirty="0"/>
              <a:t>Half-Way Covenant</a:t>
            </a:r>
            <a:r>
              <a:rPr lang="en-US" dirty="0"/>
              <a:t>.”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people could come and participate in the </a:t>
            </a:r>
            <a:r>
              <a:rPr lang="en-US" dirty="0" smtClean="0"/>
              <a:t>church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if they fell short of the “visible-saint” status and were somehow only half </a:t>
            </a:r>
            <a:r>
              <a:rPr lang="en-US" dirty="0" smtClean="0"/>
              <a:t>converted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19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Salem Witch Trials</a:t>
            </a:r>
          </a:p>
        </p:txBody>
      </p:sp>
      <p:pic>
        <p:nvPicPr>
          <p:cNvPr id="88068" name="Picture 4" descr="salemcour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838200"/>
            <a:ext cx="7620000" cy="5589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1690s</a:t>
            </a:r>
            <a:r>
              <a:rPr lang="en-US" dirty="0"/>
              <a:t>, a group of </a:t>
            </a:r>
            <a:r>
              <a:rPr lang="en-US" b="1" dirty="0"/>
              <a:t>Salem</a:t>
            </a:r>
            <a:r>
              <a:rPr lang="en-US" dirty="0"/>
              <a:t> girls claimed to have been bewitched by certain older women.</a:t>
            </a:r>
          </a:p>
          <a:p>
            <a:pPr lvl="1"/>
            <a:r>
              <a:rPr lang="en-US" dirty="0" smtClean="0"/>
              <a:t>Hysterical </a:t>
            </a:r>
            <a:r>
              <a:rPr lang="en-US" dirty="0"/>
              <a:t>witch-hunt that led to the executions of 20 people (19 of which were hanged, 1 pressed to death) and two dogs.</a:t>
            </a:r>
          </a:p>
          <a:p>
            <a:pPr lvl="1"/>
            <a:r>
              <a:rPr lang="en-US" dirty="0"/>
              <a:t>Back in Europe, larger scale witch-hunts were already occurring.</a:t>
            </a:r>
          </a:p>
          <a:p>
            <a:pPr lvl="1"/>
            <a:r>
              <a:rPr lang="en-US" dirty="0"/>
              <a:t>Witchcraft hysteria eventually ended in 1693.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27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Great Awakening</a:t>
            </a:r>
          </a:p>
        </p:txBody>
      </p:sp>
      <p:pic>
        <p:nvPicPr>
          <p:cNvPr id="91140" name="Picture 4" descr="edward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762000"/>
            <a:ext cx="3840163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0" y="838200"/>
            <a:ext cx="5105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Goudy Old Style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oudy Old Style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Goudy Old Style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oudy Old Style" pitchFamily="18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5pPr>
            <a:lvl6pPr marL="25146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6pPr>
            <a:lvl7pPr marL="29718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7pPr>
            <a:lvl8pPr marL="34290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8pPr>
            <a:lvl9pPr marL="38862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9pPr>
          </a:lstStyle>
          <a:p>
            <a:pPr eaLnBrk="1" hangingPunct="1"/>
            <a:r>
              <a:rPr lang="en-US" altLang="en-US" dirty="0"/>
              <a:t>Early 18</a:t>
            </a:r>
            <a:r>
              <a:rPr lang="en-US" altLang="en-US" baseline="30000" dirty="0"/>
              <a:t>th</a:t>
            </a:r>
            <a:r>
              <a:rPr lang="en-US" altLang="en-US" dirty="0"/>
              <a:t> Century.</a:t>
            </a:r>
          </a:p>
          <a:p>
            <a:pPr eaLnBrk="1" hangingPunct="1"/>
            <a:r>
              <a:rPr lang="en-US" altLang="en-US" dirty="0"/>
              <a:t>First major religious revival</a:t>
            </a:r>
          </a:p>
          <a:p>
            <a:pPr eaLnBrk="1" hangingPunct="1"/>
            <a:r>
              <a:rPr lang="en-US" altLang="en-US" dirty="0"/>
              <a:t>Pietism</a:t>
            </a:r>
          </a:p>
          <a:p>
            <a:pPr eaLnBrk="1" hangingPunct="1"/>
            <a:r>
              <a:rPr lang="en-US" altLang="en-US" dirty="0"/>
              <a:t>George Whitefield</a:t>
            </a:r>
          </a:p>
          <a:p>
            <a:pPr eaLnBrk="1" hangingPunct="1"/>
            <a:r>
              <a:rPr lang="en-US" altLang="en-US" dirty="0"/>
              <a:t>Jonathon Edwards</a:t>
            </a:r>
          </a:p>
          <a:p>
            <a:pPr lvl="1" eaLnBrk="1" hangingPunct="1"/>
            <a:r>
              <a:rPr lang="en-US" altLang="en-US" i="1" dirty="0"/>
              <a:t>Sinners in the hands of an Angry God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Jonathan 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Edwards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Began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preaching in 1734, and his methods sparked debate among his peers.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His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famous metaphor: “The road to hell is paved with the skulls of unbaptized children.”</a:t>
            </a:r>
          </a:p>
          <a:p>
            <a:pPr lvl="0"/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George Whitefield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Edwards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later.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+mn-lt"/>
              </a:rPr>
              <a:t>Could make Edwards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weep and persuaded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Ben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Franklin to empty his pockets into the collection plate.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preachers were met with skepticism by the “old lights,” or the orthodox clergymen.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 Awakening led to the founding of “new light” centers like Princeton, Brown, Rutgers, and Dartmouth.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Great Awakening was the first religious experience shared by Americans as a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Education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/>
              <a:t>New England</a:t>
            </a:r>
          </a:p>
          <a:p>
            <a:pPr lvl="1"/>
            <a:r>
              <a:rPr lang="en-US" altLang="en-US" dirty="0"/>
              <a:t>First public school system in the Americas</a:t>
            </a:r>
          </a:p>
          <a:p>
            <a:pPr lvl="1"/>
            <a:r>
              <a:rPr lang="en-US" altLang="en-US" dirty="0"/>
              <a:t>Based in religion</a:t>
            </a:r>
          </a:p>
          <a:p>
            <a:pPr lvl="1"/>
            <a:r>
              <a:rPr lang="en-US" altLang="en-US" dirty="0"/>
              <a:t>Literacy very important</a:t>
            </a:r>
          </a:p>
          <a:p>
            <a:pPr lvl="1"/>
            <a:r>
              <a:rPr lang="en-US" altLang="en-US" i="1" dirty="0" smtClean="0"/>
              <a:t>New </a:t>
            </a:r>
            <a:r>
              <a:rPr lang="en-US" altLang="en-US" i="1" dirty="0"/>
              <a:t>England Primer</a:t>
            </a:r>
            <a:endParaRPr lang="en-US" altLang="en-US" dirty="0"/>
          </a:p>
        </p:txBody>
      </p:sp>
      <p:pic>
        <p:nvPicPr>
          <p:cNvPr id="49158" name="Picture 6" descr="hornbook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3413125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162" name="Picture 10" descr="prim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90600"/>
            <a:ext cx="3863975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/>
              <a:t>The New England Primer</a:t>
            </a:r>
            <a:endParaRPr lang="en-US" altLang="en-US" sz="3400"/>
          </a:p>
        </p:txBody>
      </p:sp>
      <p:pic>
        <p:nvPicPr>
          <p:cNvPr id="57348" name="Picture 4" descr="primerpag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838200"/>
            <a:ext cx="3933825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50" name="Picture 6" descr="primerpag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838200"/>
            <a:ext cx="4125913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 i="1"/>
              <a:t>The New England Primer</a:t>
            </a:r>
            <a:endParaRPr lang="en-US" altLang="en-US" sz="3400"/>
          </a:p>
        </p:txBody>
      </p:sp>
      <p:pic>
        <p:nvPicPr>
          <p:cNvPr id="60423" name="Picture 7" descr="primerpag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88" y="914400"/>
            <a:ext cx="3630612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5" name="Picture 9" descr="primerpag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14400"/>
            <a:ext cx="4202113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Education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dirty="0"/>
              <a:t>New England</a:t>
            </a:r>
          </a:p>
          <a:p>
            <a:pPr lvl="1"/>
            <a:r>
              <a:rPr lang="en-US" altLang="en-US" dirty="0"/>
              <a:t>First public school system in the Americas</a:t>
            </a:r>
          </a:p>
          <a:p>
            <a:pPr lvl="1"/>
            <a:r>
              <a:rPr lang="en-US" altLang="en-US" dirty="0"/>
              <a:t>Based in religion</a:t>
            </a:r>
          </a:p>
          <a:p>
            <a:pPr lvl="1"/>
            <a:r>
              <a:rPr lang="en-US" altLang="en-US" dirty="0"/>
              <a:t>Literacy very important</a:t>
            </a:r>
          </a:p>
          <a:p>
            <a:pPr lvl="1"/>
            <a:r>
              <a:rPr lang="en-US" altLang="en-US" dirty="0"/>
              <a:t>Hornbook</a:t>
            </a:r>
          </a:p>
          <a:p>
            <a:pPr lvl="1"/>
            <a:r>
              <a:rPr lang="en-US" altLang="en-US" i="1" dirty="0"/>
              <a:t>New </a:t>
            </a:r>
            <a:r>
              <a:rPr lang="en-US" altLang="en-US" i="1"/>
              <a:t>England </a:t>
            </a:r>
            <a:r>
              <a:rPr lang="en-US" altLang="en-US" i="1" smtClean="0"/>
              <a:t>Primer</a:t>
            </a:r>
            <a:endParaRPr lang="en-US" altLang="en-US" dirty="0"/>
          </a:p>
        </p:txBody>
      </p:sp>
      <p:pic>
        <p:nvPicPr>
          <p:cNvPr id="100357" name="Picture 5" descr="prim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990600"/>
            <a:ext cx="3863975" cy="5105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Education: Middle and Southern Colonies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Middle Colonies</a:t>
            </a:r>
          </a:p>
          <a:p>
            <a:pPr lvl="1"/>
            <a:r>
              <a:rPr lang="en-US" altLang="en-US"/>
              <a:t>Generally private and religiously based</a:t>
            </a:r>
          </a:p>
          <a:p>
            <a:r>
              <a:rPr lang="en-US" altLang="en-US"/>
              <a:t>Southern Colonies</a:t>
            </a:r>
          </a:p>
          <a:p>
            <a:pPr lvl="1"/>
            <a:r>
              <a:rPr lang="en-US" altLang="en-US"/>
              <a:t>Private tutors</a:t>
            </a:r>
          </a:p>
          <a:p>
            <a:pPr lvl="1"/>
            <a:r>
              <a:rPr lang="en-US" altLang="en-US"/>
              <a:t>Broad education</a:t>
            </a:r>
          </a:p>
          <a:p>
            <a:pPr lvl="2"/>
            <a:r>
              <a:rPr lang="en-US" altLang="en-US"/>
              <a:t>Classics (Latin and Greek) and maybe French</a:t>
            </a:r>
          </a:p>
          <a:p>
            <a:pPr lvl="2"/>
            <a:r>
              <a:rPr lang="en-US" altLang="en-US"/>
              <a:t>History, Philosophy, and perhaps Science</a:t>
            </a:r>
          </a:p>
          <a:p>
            <a:pPr lvl="2"/>
            <a:r>
              <a:rPr lang="en-US" altLang="en-US"/>
              <a:t>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/>
              <a:t>Education</a:t>
            </a:r>
          </a:p>
        </p:txBody>
      </p:sp>
      <p:graphicFrame>
        <p:nvGraphicFramePr>
          <p:cNvPr id="73017" name="Group 313"/>
          <p:cNvGraphicFramePr>
            <a:graphicFrameLocks noGrp="1"/>
          </p:cNvGraphicFramePr>
          <p:nvPr>
            <p:ph idx="1"/>
          </p:nvPr>
        </p:nvGraphicFramePr>
        <p:xfrm>
          <a:off x="76200" y="1447800"/>
          <a:ext cx="8991600" cy="4349750"/>
        </p:xfrm>
        <a:graphic>
          <a:graphicData uri="http://schemas.openxmlformats.org/drawingml/2006/table">
            <a:tbl>
              <a:tblPr/>
              <a:tblGrid>
                <a:gridCol w="3886200"/>
                <a:gridCol w="2819400"/>
                <a:gridCol w="1066800"/>
                <a:gridCol w="12192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Denomination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Colony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Founded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Harvard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Puritan-Congregational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1636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William and Mary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Anglican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1696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Yale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Puritan-Congregational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College of New Jersey (Princeton)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Presbyterian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King’s College (Columbia)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Anglican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University of Pennsylvania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Non-sectarian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1740/49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Rhode Island College (Brown)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Baptist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RI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Queen’s College (Rutgers)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Dutch Reformed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Dartmouth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Puritan-Congregational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4pPr>
                      <a:lvl5pPr marL="16954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5pPr>
                      <a:lvl6pPr marL="21526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6pPr>
                      <a:lvl7pPr marL="26098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7pPr>
                      <a:lvl8pPr marL="30670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8pPr>
                      <a:lvl9pPr marL="35242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Goudy Old Style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oudy Old Style" pitchFamily="18" charset="0"/>
                        </a:rPr>
                        <a:t>1769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854" name="Rectangle 150"/>
          <p:cNvSpPr>
            <a:spLocks noChangeArrowheads="1"/>
          </p:cNvSpPr>
          <p:nvPr/>
        </p:nvSpPr>
        <p:spPr bwMode="auto">
          <a:xfrm>
            <a:off x="0" y="83820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200">
                <a:solidFill>
                  <a:schemeClr val="tx1"/>
                </a:solidFill>
                <a:latin typeface="Goudy Old Style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oudy Old Style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400">
                <a:solidFill>
                  <a:schemeClr val="tx1"/>
                </a:solidFill>
                <a:latin typeface="Goudy Old Style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oudy Old Style" pitchFamily="18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5pPr>
            <a:lvl6pPr marL="25146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6pPr>
            <a:lvl7pPr marL="29718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7pPr>
            <a:lvl8pPr marL="34290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8pPr>
            <a:lvl9pPr marL="3886200" indent="-22860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Goudy Old Style" pitchFamily="18" charset="0"/>
              </a:defRPr>
            </a:lvl9pPr>
          </a:lstStyle>
          <a:p>
            <a:pPr eaLnBrk="1" hangingPunct="1"/>
            <a:r>
              <a:rPr lang="en-US" altLang="en-US"/>
              <a:t>Colleges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152400"/>
            <a:ext cx="8534400" cy="944562"/>
          </a:xfrm>
        </p:spPr>
        <p:txBody>
          <a:bodyPr/>
          <a:lstStyle/>
          <a:p>
            <a:r>
              <a:rPr lang="en-US" altLang="en-US" sz="4800" dirty="0"/>
              <a:t>Government: </a:t>
            </a:r>
            <a:r>
              <a:rPr lang="en-US" altLang="en-US" sz="4000" dirty="0"/>
              <a:t>Britain &amp; Its Colonies</a:t>
            </a:r>
            <a:endParaRPr lang="en-US" altLang="en-US" sz="3200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029200"/>
          </a:xfrm>
        </p:spPr>
        <p:txBody>
          <a:bodyPr/>
          <a:lstStyle/>
          <a:p>
            <a:r>
              <a:rPr lang="en-US" altLang="en-US" dirty="0"/>
              <a:t>Tradition of Lax </a:t>
            </a:r>
            <a:r>
              <a:rPr lang="en-US" altLang="en-US" dirty="0" smtClean="0"/>
              <a:t>Rule </a:t>
            </a:r>
            <a:endParaRPr lang="en-US" altLang="en-US" dirty="0"/>
          </a:p>
          <a:p>
            <a:pPr lvl="1"/>
            <a:r>
              <a:rPr lang="en-US" altLang="en-US" dirty="0"/>
              <a:t>English Civil War</a:t>
            </a:r>
          </a:p>
          <a:p>
            <a:pPr lvl="1"/>
            <a:r>
              <a:rPr lang="en-US" altLang="en-US" dirty="0"/>
              <a:t>Glorious Revolution - triumph of Parliament</a:t>
            </a:r>
          </a:p>
          <a:p>
            <a:pPr lvl="1"/>
            <a:r>
              <a:rPr lang="en-US" altLang="en-US" dirty="0"/>
              <a:t>George I and II reliance on Parliament</a:t>
            </a:r>
          </a:p>
          <a:p>
            <a:pPr lvl="1"/>
            <a:r>
              <a:rPr lang="en-US" altLang="en-US" dirty="0"/>
              <a:t>“Whigs”</a:t>
            </a:r>
          </a:p>
          <a:p>
            <a:r>
              <a:rPr lang="en-US" altLang="en-US" dirty="0"/>
              <a:t>Salutary </a:t>
            </a:r>
            <a:r>
              <a:rPr lang="en-US" altLang="en-US" dirty="0" smtClean="0"/>
              <a:t>Neglect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00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1842</TotalTime>
  <Words>683</Words>
  <Application>Microsoft Office PowerPoint</Application>
  <PresentationFormat>On-screen Show (4:3)</PresentationFormat>
  <Paragraphs>185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Profile</vt:lpstr>
      <vt:lpstr>Life in the Colonies</vt:lpstr>
      <vt:lpstr>Economics</vt:lpstr>
      <vt:lpstr>Education</vt:lpstr>
      <vt:lpstr>The New England Primer</vt:lpstr>
      <vt:lpstr>The New England Primer</vt:lpstr>
      <vt:lpstr>Education</vt:lpstr>
      <vt:lpstr>Education: Middle and Southern Colonies</vt:lpstr>
      <vt:lpstr>Education</vt:lpstr>
      <vt:lpstr>Government: Britain &amp; Its Colonies</vt:lpstr>
      <vt:lpstr>Government</vt:lpstr>
      <vt:lpstr>The Imperial System</vt:lpstr>
      <vt:lpstr>Triangular Trade</vt:lpstr>
      <vt:lpstr>Triangular Trade</vt:lpstr>
      <vt:lpstr>The Unhealthy Chesapeake</vt:lpstr>
      <vt:lpstr> The Tobacco Economy</vt:lpstr>
      <vt:lpstr>Southern Society and the Indians</vt:lpstr>
      <vt:lpstr>Bacon’s Rebellion</vt:lpstr>
      <vt:lpstr>Bacon’s Rebellion</vt:lpstr>
      <vt:lpstr>John Peter Zenger</vt:lpstr>
      <vt:lpstr>God in the Colonies</vt:lpstr>
      <vt:lpstr>Half-Way Covenant</vt:lpstr>
      <vt:lpstr>Salem Witch Trials</vt:lpstr>
      <vt:lpstr>Salem Witch Trials</vt:lpstr>
      <vt:lpstr>Great Awakening</vt:lpstr>
      <vt:lpstr>PowerPoint Presentation</vt:lpstr>
      <vt:lpstr>PowerPoint Presentation</vt:lpstr>
    </vt:vector>
  </TitlesOfParts>
  <Company>PJHS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Life</dc:title>
  <dc:creator>PJHS</dc:creator>
  <cp:lastModifiedBy>Tobin, Michael R</cp:lastModifiedBy>
  <cp:revision>72</cp:revision>
  <dcterms:created xsi:type="dcterms:W3CDTF">2003-10-27T12:43:43Z</dcterms:created>
  <dcterms:modified xsi:type="dcterms:W3CDTF">2014-10-06T17:41:59Z</dcterms:modified>
</cp:coreProperties>
</file>