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2"/>
  </p:notesMasterIdLst>
  <p:handoutMasterIdLst>
    <p:handoutMasterId r:id="rId23"/>
  </p:handout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3" r:id="rId20"/>
    <p:sldId id="27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2" d="100"/>
          <a:sy n="72" d="100"/>
        </p:scale>
        <p:origin x="-131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AA11F1-0A0E-604E-B378-5C30C5748410}" type="datetimeFigureOut">
              <a:rPr lang="en-US" smtClean="0"/>
              <a:t>9/28/2014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15C6D6-677C-DB43-9A24-9A0C0CCD993B}" type="slidenum">
              <a:rPr lang="en-US" smtClean="0"/>
              <a:t>‹#›</a:t>
            </a:fld>
            <a:endParaRPr lang="en-US"/>
          </a:p>
        </p:txBody>
      </p:sp>
    </p:spTree>
    <p:extLst>
      <p:ext uri="{BB962C8B-B14F-4D97-AF65-F5344CB8AC3E}">
        <p14:creationId xmlns:p14="http://schemas.microsoft.com/office/powerpoint/2010/main" val="6625492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20516E-EB4F-0A4B-B6DB-FE0066B4614A}" type="datetimeFigureOut">
              <a:rPr lang="en-US" smtClean="0"/>
              <a:t>9/28/2014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AC382A-2625-7447-BC59-E74F5CB41BBE}" type="slidenum">
              <a:rPr lang="en-US" smtClean="0"/>
              <a:t>‹#›</a:t>
            </a:fld>
            <a:endParaRPr lang="en-US"/>
          </a:p>
        </p:txBody>
      </p:sp>
    </p:spTree>
    <p:extLst>
      <p:ext uri="{BB962C8B-B14F-4D97-AF65-F5344CB8AC3E}">
        <p14:creationId xmlns:p14="http://schemas.microsoft.com/office/powerpoint/2010/main" val="400327175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basics</a:t>
            </a:r>
            <a:endParaRPr lang="en-US"/>
          </a:p>
        </p:txBody>
      </p:sp>
      <p:sp>
        <p:nvSpPr>
          <p:cNvPr id="4" name="Slide Number Placeholder 3"/>
          <p:cNvSpPr>
            <a:spLocks noGrp="1"/>
          </p:cNvSpPr>
          <p:nvPr>
            <p:ph type="sldNum" sz="quarter" idx="10"/>
          </p:nvPr>
        </p:nvSpPr>
        <p:spPr/>
        <p:txBody>
          <a:bodyPr/>
          <a:lstStyle/>
          <a:p>
            <a:fld id="{B4AC382A-2625-7447-BC59-E74F5CB41BBE}" type="slidenum">
              <a:rPr lang="en-US" smtClean="0"/>
              <a:t>12</a:t>
            </a:fld>
            <a:endParaRPr lang="en-US"/>
          </a:p>
        </p:txBody>
      </p:sp>
    </p:spTree>
    <p:extLst>
      <p:ext uri="{BB962C8B-B14F-4D97-AF65-F5344CB8AC3E}">
        <p14:creationId xmlns:p14="http://schemas.microsoft.com/office/powerpoint/2010/main" val="1863320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C66BD9-84D0-0649-8670-186C55DF461B}" type="datetime1">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D453C-421B-104A-AEB9-C15F975ADA18}" type="slidenum">
              <a:rPr lang="en-US" smtClean="0"/>
              <a:t>‹#›</a:t>
            </a:fld>
            <a:endParaRPr lang="en-US"/>
          </a:p>
        </p:txBody>
      </p:sp>
    </p:spTree>
    <p:extLst>
      <p:ext uri="{BB962C8B-B14F-4D97-AF65-F5344CB8AC3E}">
        <p14:creationId xmlns:p14="http://schemas.microsoft.com/office/powerpoint/2010/main" val="1271677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FF2530-EA20-4841-8C77-817E391F70D5}" type="datetime1">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D453C-421B-104A-AEB9-C15F975ADA18}" type="slidenum">
              <a:rPr lang="en-US" smtClean="0"/>
              <a:t>‹#›</a:t>
            </a:fld>
            <a:endParaRPr lang="en-US"/>
          </a:p>
        </p:txBody>
      </p:sp>
    </p:spTree>
    <p:extLst>
      <p:ext uri="{BB962C8B-B14F-4D97-AF65-F5344CB8AC3E}">
        <p14:creationId xmlns:p14="http://schemas.microsoft.com/office/powerpoint/2010/main" val="3056896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3C16F-93DB-AE49-8202-C1022113168D}" type="datetime1">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D453C-421B-104A-AEB9-C15F975ADA18}" type="slidenum">
              <a:rPr lang="en-US" smtClean="0"/>
              <a:t>‹#›</a:t>
            </a:fld>
            <a:endParaRPr lang="en-US"/>
          </a:p>
        </p:txBody>
      </p:sp>
    </p:spTree>
    <p:extLst>
      <p:ext uri="{BB962C8B-B14F-4D97-AF65-F5344CB8AC3E}">
        <p14:creationId xmlns:p14="http://schemas.microsoft.com/office/powerpoint/2010/main" val="3113529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320937-6B29-6B46-95A6-6BEEF6CA498C}" type="datetime1">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2067050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F161E5-71A8-2848-A776-1FF71E1BE6E2}" type="datetime1">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2472824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B64C1E-4148-334D-8E01-1CF47F8B5D98}" type="datetime1">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15493743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7C160C-E947-2D43-BE56-A14B7461F96C}" type="datetime1">
              <a:rPr lang="en-US" smtClean="0"/>
              <a:t>9/28/2014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363382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E8FD50-C0A2-B849-9BB2-54DFD2850E9F}" type="datetime1">
              <a:rPr lang="en-US" smtClean="0"/>
              <a:t>9/28/2014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6951796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A16C7D-DCFC-0B49-8381-C5A60CE38951}" type="datetime1">
              <a:rPr lang="en-US" smtClean="0"/>
              <a:t>9/28/2014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386330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EC2D2-195E-7B40-98EE-3F55CB5E4F77}" type="datetime1">
              <a:rPr lang="en-US" smtClean="0"/>
              <a:t>9/28/2014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12823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7004C5-EB29-4D4F-BE7D-365E3C4BF63B}" type="datetime1">
              <a:rPr lang="en-US" smtClean="0"/>
              <a:t>9/28/2014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3093236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D7EA7-C53F-FE46-87BD-237DB1DA4A54}" type="datetime1">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D453C-421B-104A-AEB9-C15F975ADA18}" type="slidenum">
              <a:rPr lang="en-US" smtClean="0"/>
              <a:t>‹#›</a:t>
            </a:fld>
            <a:endParaRPr lang="en-US"/>
          </a:p>
        </p:txBody>
      </p:sp>
    </p:spTree>
    <p:extLst>
      <p:ext uri="{BB962C8B-B14F-4D97-AF65-F5344CB8AC3E}">
        <p14:creationId xmlns:p14="http://schemas.microsoft.com/office/powerpoint/2010/main" val="13404091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A0BCE8-A87F-5046-B538-5089FC94332B}" type="datetime1">
              <a:rPr lang="en-US" smtClean="0"/>
              <a:t>9/28/2014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1272315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A09FB7-B05F-164B-8C7D-27E1D6F1622B}" type="datetime1">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32171779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6B88AB-DDB2-2147-899C-4B3A2C98F2AD}" type="datetime1">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1EF70-ECD0-324C-9E22-42CC118A4EEC}" type="slidenum">
              <a:rPr lang="en-US" smtClean="0"/>
              <a:t>‹#›</a:t>
            </a:fld>
            <a:endParaRPr lang="en-US"/>
          </a:p>
        </p:txBody>
      </p:sp>
    </p:spTree>
    <p:extLst>
      <p:ext uri="{BB962C8B-B14F-4D97-AF65-F5344CB8AC3E}">
        <p14:creationId xmlns:p14="http://schemas.microsoft.com/office/powerpoint/2010/main" val="3286462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577609-2351-7C4B-91EB-C70486F2D47E}" type="datetime1">
              <a:rPr lang="en-US" smtClean="0"/>
              <a:t>9/28/2014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D453C-421B-104A-AEB9-C15F975ADA18}" type="slidenum">
              <a:rPr lang="en-US" smtClean="0"/>
              <a:t>‹#›</a:t>
            </a:fld>
            <a:endParaRPr lang="en-US"/>
          </a:p>
        </p:txBody>
      </p:sp>
    </p:spTree>
    <p:extLst>
      <p:ext uri="{BB962C8B-B14F-4D97-AF65-F5344CB8AC3E}">
        <p14:creationId xmlns:p14="http://schemas.microsoft.com/office/powerpoint/2010/main" val="4015701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5B9399-5824-5B48-B719-921CDA38653C}" type="datetime1">
              <a:rPr lang="en-US" smtClean="0"/>
              <a:t>9/28/2014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D453C-421B-104A-AEB9-C15F975ADA18}" type="slidenum">
              <a:rPr lang="en-US" smtClean="0"/>
              <a:t>‹#›</a:t>
            </a:fld>
            <a:endParaRPr lang="en-US"/>
          </a:p>
        </p:txBody>
      </p:sp>
    </p:spTree>
    <p:extLst>
      <p:ext uri="{BB962C8B-B14F-4D97-AF65-F5344CB8AC3E}">
        <p14:creationId xmlns:p14="http://schemas.microsoft.com/office/powerpoint/2010/main" val="19778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ED62F1-B7D1-6440-AD56-2B261E6F087D}" type="datetime1">
              <a:rPr lang="en-US" smtClean="0"/>
              <a:t>9/28/2014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9D453C-421B-104A-AEB9-C15F975ADA18}" type="slidenum">
              <a:rPr lang="en-US" smtClean="0"/>
              <a:t>‹#›</a:t>
            </a:fld>
            <a:endParaRPr lang="en-US"/>
          </a:p>
        </p:txBody>
      </p:sp>
    </p:spTree>
    <p:extLst>
      <p:ext uri="{BB962C8B-B14F-4D97-AF65-F5344CB8AC3E}">
        <p14:creationId xmlns:p14="http://schemas.microsoft.com/office/powerpoint/2010/main" val="213988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315263-40CD-C241-B1B3-752DA0E12464}" type="datetime1">
              <a:rPr lang="en-US" smtClean="0"/>
              <a:t>9/28/2014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9D453C-421B-104A-AEB9-C15F975ADA18}" type="slidenum">
              <a:rPr lang="en-US" smtClean="0"/>
              <a:t>‹#›</a:t>
            </a:fld>
            <a:endParaRPr lang="en-US" dirty="0"/>
          </a:p>
        </p:txBody>
      </p:sp>
    </p:spTree>
    <p:extLst>
      <p:ext uri="{BB962C8B-B14F-4D97-AF65-F5344CB8AC3E}">
        <p14:creationId xmlns:p14="http://schemas.microsoft.com/office/powerpoint/2010/main" val="366785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B65097-201A-E04D-AF8B-A0BAE820E066}" type="datetime1">
              <a:rPr lang="en-US" smtClean="0"/>
              <a:t>9/28/2014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9D453C-421B-104A-AEB9-C15F975ADA18}" type="slidenum">
              <a:rPr lang="en-US" smtClean="0"/>
              <a:t>‹#›</a:t>
            </a:fld>
            <a:endParaRPr lang="en-US"/>
          </a:p>
        </p:txBody>
      </p:sp>
    </p:spTree>
    <p:extLst>
      <p:ext uri="{BB962C8B-B14F-4D97-AF65-F5344CB8AC3E}">
        <p14:creationId xmlns:p14="http://schemas.microsoft.com/office/powerpoint/2010/main" val="155087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0EA9B-C6E5-EB4A-8647-38D829184A46}" type="datetime1">
              <a:rPr lang="en-US" smtClean="0"/>
              <a:t>9/28/2014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D453C-421B-104A-AEB9-C15F975ADA18}" type="slidenum">
              <a:rPr lang="en-US" smtClean="0"/>
              <a:t>‹#›</a:t>
            </a:fld>
            <a:endParaRPr lang="en-US"/>
          </a:p>
        </p:txBody>
      </p:sp>
    </p:spTree>
    <p:extLst>
      <p:ext uri="{BB962C8B-B14F-4D97-AF65-F5344CB8AC3E}">
        <p14:creationId xmlns:p14="http://schemas.microsoft.com/office/powerpoint/2010/main" val="304496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EAEDCF-684D-CC44-AF02-9B51C5FD9F81}" type="datetime1">
              <a:rPr lang="en-US" smtClean="0"/>
              <a:t>9/28/2014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D453C-421B-104A-AEB9-C15F975ADA18}" type="slidenum">
              <a:rPr lang="en-US" smtClean="0"/>
              <a:t>‹#›</a:t>
            </a:fld>
            <a:endParaRPr lang="en-US"/>
          </a:p>
        </p:txBody>
      </p:sp>
    </p:spTree>
    <p:extLst>
      <p:ext uri="{BB962C8B-B14F-4D97-AF65-F5344CB8AC3E}">
        <p14:creationId xmlns:p14="http://schemas.microsoft.com/office/powerpoint/2010/main" val="138423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5705E-5786-F342-AEF9-15C21E95A9BD}" type="datetime1">
              <a:rPr lang="en-US" smtClean="0"/>
              <a:t>9/28/2014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7D0F8715-B5E3-974D-91B4-EF97BA2DB820}" type="slidenum">
              <a:rPr lang="en-US" smtClean="0"/>
              <a:t>‹#›</a:t>
            </a:fld>
            <a:endParaRPr lang="en-US" dirty="0"/>
          </a:p>
        </p:txBody>
      </p:sp>
    </p:spTree>
    <p:extLst>
      <p:ext uri="{BB962C8B-B14F-4D97-AF65-F5344CB8AC3E}">
        <p14:creationId xmlns:p14="http://schemas.microsoft.com/office/powerpoint/2010/main" val="3695866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AD61C1-4D4E-2E49-9AED-95E6D9AFCBF1}" type="datetime1">
              <a:rPr lang="en-US" smtClean="0"/>
              <a:t>9/28/2014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1EF70-ECD0-324C-9E22-42CC118A4EEC}" type="slidenum">
              <a:rPr lang="en-US" smtClean="0"/>
              <a:t>‹#›</a:t>
            </a:fld>
            <a:endParaRPr lang="en-US"/>
          </a:p>
        </p:txBody>
      </p:sp>
    </p:spTree>
    <p:extLst>
      <p:ext uri="{BB962C8B-B14F-4D97-AF65-F5344CB8AC3E}">
        <p14:creationId xmlns:p14="http://schemas.microsoft.com/office/powerpoint/2010/main" val="3756856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youtube.com/watch?v=wnElDaV4esg&amp;feature=youtu.b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3-08-20 at 9.28.11 PM.png"/>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0" y="-9849"/>
            <a:ext cx="9144000" cy="6851093"/>
          </a:xfrm>
          <a:prstGeom prst="rect">
            <a:avLst/>
          </a:prstGeom>
        </p:spPr>
      </p:pic>
      <p:sp>
        <p:nvSpPr>
          <p:cNvPr id="2" name="Title 1"/>
          <p:cNvSpPr>
            <a:spLocks noGrp="1"/>
          </p:cNvSpPr>
          <p:nvPr>
            <p:ph type="ctrTitle"/>
          </p:nvPr>
        </p:nvSpPr>
        <p:spPr>
          <a:xfrm>
            <a:off x="340678" y="1723040"/>
            <a:ext cx="6106195" cy="1470025"/>
          </a:xfrm>
        </p:spPr>
        <p:txBody>
          <a:bodyPr/>
          <a:lstStyle/>
          <a:p>
            <a:r>
              <a:rPr lang="en-US" dirty="0" smtClean="0"/>
              <a:t>Geometry- Lesson 11</a:t>
            </a:r>
            <a:endParaRPr lang="en-US" dirty="0"/>
          </a:p>
        </p:txBody>
      </p:sp>
      <p:sp>
        <p:nvSpPr>
          <p:cNvPr id="5" name="Subtitle 2"/>
          <p:cNvSpPr>
            <a:spLocks noGrp="1"/>
          </p:cNvSpPr>
          <p:nvPr>
            <p:ph type="subTitle" idx="1"/>
          </p:nvPr>
        </p:nvSpPr>
        <p:spPr>
          <a:xfrm>
            <a:off x="570917" y="3193065"/>
            <a:ext cx="5461810" cy="1752600"/>
          </a:xfrm>
        </p:spPr>
        <p:txBody>
          <a:bodyPr/>
          <a:lstStyle/>
          <a:p>
            <a:r>
              <a:rPr lang="en-US" dirty="0" smtClean="0"/>
              <a:t>Unknown Angle Proofs- Proofs of Known Facts</a:t>
            </a:r>
            <a:endParaRPr lang="en-US" dirty="0"/>
          </a:p>
        </p:txBody>
      </p:sp>
      <p:sp>
        <p:nvSpPr>
          <p:cNvPr id="3" name="Slide Number Placeholder 2"/>
          <p:cNvSpPr>
            <a:spLocks noGrp="1"/>
          </p:cNvSpPr>
          <p:nvPr>
            <p:ph type="sldNum" sz="quarter" idx="12"/>
          </p:nvPr>
        </p:nvSpPr>
        <p:spPr/>
        <p:txBody>
          <a:bodyPr/>
          <a:lstStyle/>
          <a:p>
            <a:fld id="{0A78F463-D99D-4C46-BEEF-81B03F0C6F7C}" type="slidenum">
              <a:rPr lang="en-US" smtClean="0"/>
              <a:t>1</a:t>
            </a:fld>
            <a:endParaRPr lang="en-US"/>
          </a:p>
        </p:txBody>
      </p:sp>
    </p:spTree>
    <p:extLst>
      <p:ext uri="{BB962C8B-B14F-4D97-AF65-F5344CB8AC3E}">
        <p14:creationId xmlns:p14="http://schemas.microsoft.com/office/powerpoint/2010/main" val="99649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83300" y="2050662"/>
            <a:ext cx="3060700" cy="2667000"/>
          </a:xfrm>
          <a:prstGeom prst="rect">
            <a:avLst/>
          </a:prstGeom>
        </p:spPr>
      </p:pic>
      <p:sp>
        <p:nvSpPr>
          <p:cNvPr id="6" name="Rectangle 5"/>
          <p:cNvSpPr/>
          <p:nvPr/>
        </p:nvSpPr>
        <p:spPr>
          <a:xfrm>
            <a:off x="269366" y="3996127"/>
            <a:ext cx="8874634" cy="2148280"/>
          </a:xfrm>
          <a:prstGeom prst="rect">
            <a:avLst/>
          </a:prstGeom>
        </p:spPr>
        <p:txBody>
          <a:bodyPr wrap="square">
            <a:spAutoFit/>
          </a:bodyPr>
          <a:lstStyle/>
          <a:p>
            <a:r>
              <a:rPr lang="en-US" sz="2400" b="1" dirty="0" smtClean="0"/>
              <a:t>Previous Facts:</a:t>
            </a:r>
          </a:p>
          <a:p>
            <a:endParaRPr lang="en-US" sz="2400" dirty="0">
              <a:solidFill>
                <a:srgbClr val="0000FF"/>
              </a:solidFill>
              <a:latin typeface="Wingdings"/>
            </a:endParaRPr>
          </a:p>
          <a:p>
            <a:pPr>
              <a:lnSpc>
                <a:spcPct val="120000"/>
              </a:lnSpc>
            </a:pPr>
            <a:r>
              <a:rPr lang="en-US" sz="2400" dirty="0" smtClean="0">
                <a:solidFill>
                  <a:srgbClr val="0000FF"/>
                </a:solidFill>
                <a:latin typeface="Wingdings"/>
              </a:rPr>
              <a:t> </a:t>
            </a:r>
            <a:r>
              <a:rPr lang="en-US" sz="2400" dirty="0" smtClean="0">
                <a:solidFill>
                  <a:srgbClr val="0000FF"/>
                </a:solidFill>
              </a:rPr>
              <a:t>Vertical angles are equal in measure.(vert. </a:t>
            </a:r>
            <a:r>
              <a:rPr lang="en-US" sz="2400" dirty="0">
                <a:solidFill>
                  <a:schemeClr val="accent1">
                    <a:lumMod val="50000"/>
                  </a:schemeClr>
                </a:solidFill>
                <a:sym typeface="Symbol"/>
              </a:rPr>
              <a:t></a:t>
            </a:r>
            <a:r>
              <a:rPr lang="en-US" sz="2400" dirty="0" smtClean="0">
                <a:solidFill>
                  <a:srgbClr val="0000FF"/>
                </a:solidFill>
              </a:rPr>
              <a:t>s) </a:t>
            </a:r>
          </a:p>
          <a:p>
            <a:pPr marL="342900" indent="-342900">
              <a:lnSpc>
                <a:spcPct val="120000"/>
              </a:lnSpc>
              <a:buFont typeface="Wingdings" charset="0"/>
              <a:buChar char="§"/>
            </a:pPr>
            <a:r>
              <a:rPr lang="en-US" sz="2400" dirty="0" smtClean="0">
                <a:solidFill>
                  <a:srgbClr val="0000FF"/>
                </a:solidFill>
              </a:rPr>
              <a:t>  Alternate interior angles are equal in measure. (alt. </a:t>
            </a:r>
            <a:r>
              <a:rPr lang="en-US" sz="2400" dirty="0">
                <a:solidFill>
                  <a:schemeClr val="accent1">
                    <a:lumMod val="50000"/>
                  </a:schemeClr>
                </a:solidFill>
                <a:sym typeface="Symbol"/>
              </a:rPr>
              <a:t></a:t>
            </a:r>
            <a:r>
              <a:rPr lang="en-US" sz="2400" dirty="0" smtClean="0">
                <a:solidFill>
                  <a:srgbClr val="0000FF"/>
                </a:solidFill>
              </a:rPr>
              <a:t>s,</a:t>
            </a:r>
            <a:r>
              <a:rPr lang="en-US" sz="2400" dirty="0">
                <a:solidFill>
                  <a:srgbClr val="0000FF"/>
                </a:solidFill>
              </a:rPr>
              <a:t> </a:t>
            </a:r>
            <a:r>
              <a:rPr lang="en-US" sz="2400" dirty="0" smtClean="0">
                <a:solidFill>
                  <a:srgbClr val="0000FF"/>
                </a:solidFill>
              </a:rPr>
              <a:t>𝑨𝑩∥𝑪𝑫) </a:t>
            </a:r>
          </a:p>
          <a:p>
            <a:pPr marL="342900" indent="-342900">
              <a:lnSpc>
                <a:spcPct val="120000"/>
              </a:lnSpc>
              <a:buFont typeface="Wingdings" charset="0"/>
              <a:buChar char="§"/>
            </a:pPr>
            <a:r>
              <a:rPr lang="en-US" sz="2400" dirty="0" smtClean="0">
                <a:solidFill>
                  <a:srgbClr val="0000FF"/>
                </a:solidFill>
              </a:rPr>
              <a:t>  Corresponding angles are equal in measure. (corr. </a:t>
            </a:r>
            <a:r>
              <a:rPr lang="en-US" sz="2400" dirty="0">
                <a:solidFill>
                  <a:schemeClr val="accent1">
                    <a:lumMod val="50000"/>
                  </a:schemeClr>
                </a:solidFill>
                <a:sym typeface="Symbol"/>
              </a:rPr>
              <a:t></a:t>
            </a:r>
            <a:r>
              <a:rPr lang="en-US" sz="2400" dirty="0" smtClean="0">
                <a:solidFill>
                  <a:srgbClr val="0000FF"/>
                </a:solidFill>
              </a:rPr>
              <a:t>s, 𝑨𝑩∥𝑪𝑫) </a:t>
            </a:r>
            <a:endParaRPr lang="en-US" sz="2400" dirty="0">
              <a:solidFill>
                <a:srgbClr val="0000FF"/>
              </a:solidFill>
            </a:endParaRPr>
          </a:p>
        </p:txBody>
      </p:sp>
      <p:sp>
        <p:nvSpPr>
          <p:cNvPr id="4" name="Rectangle 3"/>
          <p:cNvSpPr/>
          <p:nvPr/>
        </p:nvSpPr>
        <p:spPr>
          <a:xfrm>
            <a:off x="269366" y="304108"/>
            <a:ext cx="8696660" cy="1938992"/>
          </a:xfrm>
          <a:prstGeom prst="rect">
            <a:avLst/>
          </a:prstGeom>
        </p:spPr>
        <p:txBody>
          <a:bodyPr wrap="square">
            <a:spAutoFit/>
          </a:bodyPr>
          <a:lstStyle/>
          <a:p>
            <a:r>
              <a:rPr lang="en-US" sz="2400" dirty="0"/>
              <a:t>Now that you have proved this, you may add this theorem to your available facts. </a:t>
            </a:r>
            <a:endParaRPr lang="en-US" sz="2400" dirty="0" smtClean="0"/>
          </a:p>
          <a:p>
            <a:endParaRPr lang="en-US" sz="2400" dirty="0"/>
          </a:p>
          <a:p>
            <a:r>
              <a:rPr lang="en-US" sz="2400" dirty="0">
                <a:solidFill>
                  <a:srgbClr val="0000FF"/>
                </a:solidFill>
                <a:latin typeface="Wingdings"/>
              </a:rPr>
              <a:t> </a:t>
            </a:r>
            <a:r>
              <a:rPr lang="en-US" sz="2400" dirty="0" smtClean="0">
                <a:solidFill>
                  <a:srgbClr val="0000FF"/>
                </a:solidFill>
              </a:rPr>
              <a:t>Interior </a:t>
            </a:r>
            <a:r>
              <a:rPr lang="en-US" sz="2400" dirty="0">
                <a:solidFill>
                  <a:srgbClr val="0000FF"/>
                </a:solidFill>
              </a:rPr>
              <a:t>angles on the same side of the transversal that intersects </a:t>
            </a:r>
            <a:r>
              <a:rPr lang="en-US" sz="2400" dirty="0" smtClean="0">
                <a:solidFill>
                  <a:srgbClr val="0000FF"/>
                </a:solidFill>
              </a:rPr>
              <a:t>	parallel </a:t>
            </a:r>
            <a:r>
              <a:rPr lang="en-US" sz="2400" dirty="0">
                <a:solidFill>
                  <a:srgbClr val="0000FF"/>
                </a:solidFill>
              </a:rPr>
              <a:t>lines sums to 180°</a:t>
            </a:r>
            <a:r>
              <a:rPr lang="en-US" sz="2400" dirty="0" smtClean="0">
                <a:solidFill>
                  <a:srgbClr val="0000FF"/>
                </a:solidFill>
              </a:rPr>
              <a:t>.</a:t>
            </a:r>
            <a:r>
              <a:rPr lang="en-US" sz="2400" dirty="0">
                <a:solidFill>
                  <a:srgbClr val="0000FF"/>
                </a:solidFill>
              </a:rPr>
              <a:t> </a:t>
            </a:r>
            <a:r>
              <a:rPr lang="en-US" sz="2400" dirty="0" smtClean="0">
                <a:solidFill>
                  <a:srgbClr val="0000FF"/>
                </a:solidFill>
              </a:rPr>
              <a:t>(</a:t>
            </a:r>
            <a:r>
              <a:rPr lang="en-US" sz="2400" dirty="0">
                <a:solidFill>
                  <a:srgbClr val="0000FF"/>
                </a:solidFill>
              </a:rPr>
              <a:t>int. </a:t>
            </a:r>
            <a:r>
              <a:rPr lang="en-US" sz="2400" dirty="0">
                <a:solidFill>
                  <a:schemeClr val="accent1">
                    <a:lumMod val="50000"/>
                  </a:schemeClr>
                </a:solidFill>
                <a:sym typeface="Symbol"/>
              </a:rPr>
              <a:t></a:t>
            </a:r>
            <a:r>
              <a:rPr lang="en-US" sz="2400" dirty="0" smtClean="0">
                <a:solidFill>
                  <a:srgbClr val="0000FF"/>
                </a:solidFill>
              </a:rPr>
              <a:t>s</a:t>
            </a:r>
            <a:r>
              <a:rPr lang="en-US" sz="2400" dirty="0">
                <a:solidFill>
                  <a:srgbClr val="0000FF"/>
                </a:solidFill>
              </a:rPr>
              <a:t>, 𝑨𝑩∥𝑪𝑫) </a:t>
            </a:r>
          </a:p>
        </p:txBody>
      </p:sp>
      <p:sp>
        <p:nvSpPr>
          <p:cNvPr id="2" name="Slide Number Placeholder 1"/>
          <p:cNvSpPr>
            <a:spLocks noGrp="1"/>
          </p:cNvSpPr>
          <p:nvPr>
            <p:ph type="sldNum" sz="quarter" idx="12"/>
          </p:nvPr>
        </p:nvSpPr>
        <p:spPr/>
        <p:txBody>
          <a:bodyPr/>
          <a:lstStyle/>
          <a:p>
            <a:fld id="{B69D453C-421B-104A-AEB9-C15F975ADA18}" type="slidenum">
              <a:rPr lang="en-US" smtClean="0"/>
              <a:t>10</a:t>
            </a:fld>
            <a:endParaRPr lang="en-US"/>
          </a:p>
        </p:txBody>
      </p:sp>
    </p:spTree>
    <p:extLst>
      <p:ext uri="{BB962C8B-B14F-4D97-AF65-F5344CB8AC3E}">
        <p14:creationId xmlns:p14="http://schemas.microsoft.com/office/powerpoint/2010/main" val="1071270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682" y="200304"/>
            <a:ext cx="9009318" cy="1569660"/>
          </a:xfrm>
          <a:prstGeom prst="rect">
            <a:avLst/>
          </a:prstGeom>
        </p:spPr>
        <p:txBody>
          <a:bodyPr wrap="square">
            <a:spAutoFit/>
          </a:bodyPr>
          <a:lstStyle/>
          <a:p>
            <a:r>
              <a:rPr lang="en-US" sz="2400" dirty="0"/>
              <a:t>Use any of these four facts to prove that the three angles of a triangle sum to 180°. For this proof, you will need to draw an auxiliary line parallel to one of the triangle’s sides and passing through the vertex opposite that side. Add any necessary labels, and write out your proof. </a:t>
            </a:r>
          </a:p>
        </p:txBody>
      </p:sp>
      <p:pic>
        <p:nvPicPr>
          <p:cNvPr id="5" name="Picture 4"/>
          <p:cNvPicPr>
            <a:picLocks noChangeAspect="1"/>
          </p:cNvPicPr>
          <p:nvPr/>
        </p:nvPicPr>
        <p:blipFill>
          <a:blip r:embed="rId2"/>
          <a:stretch>
            <a:fillRect/>
          </a:stretch>
        </p:blipFill>
        <p:spPr>
          <a:xfrm>
            <a:off x="4664131" y="3331882"/>
            <a:ext cx="3962400" cy="2628900"/>
          </a:xfrm>
          <a:prstGeom prst="rect">
            <a:avLst/>
          </a:prstGeom>
        </p:spPr>
      </p:pic>
      <p:sp>
        <p:nvSpPr>
          <p:cNvPr id="6" name="Rectangle 5"/>
          <p:cNvSpPr/>
          <p:nvPr/>
        </p:nvSpPr>
        <p:spPr>
          <a:xfrm>
            <a:off x="134682" y="2012732"/>
            <a:ext cx="5735677" cy="461665"/>
          </a:xfrm>
          <a:prstGeom prst="rect">
            <a:avLst/>
          </a:prstGeom>
        </p:spPr>
        <p:txBody>
          <a:bodyPr wrap="none">
            <a:spAutoFit/>
          </a:bodyPr>
          <a:lstStyle/>
          <a:p>
            <a:r>
              <a:rPr lang="en-US" sz="2400" b="1" i="1" dirty="0">
                <a:solidFill>
                  <a:srgbClr val="3366FF"/>
                </a:solidFill>
              </a:rPr>
              <a:t>Draw in auxiliary line </a:t>
            </a:r>
            <a:r>
              <a:rPr lang="en-US" sz="2400" dirty="0">
                <a:solidFill>
                  <a:srgbClr val="3366FF"/>
                </a:solidFill>
              </a:rPr>
              <a:t>𝑱𝑲 </a:t>
            </a:r>
            <a:r>
              <a:rPr lang="en-US" sz="2400" b="1" i="1" dirty="0" smtClean="0">
                <a:solidFill>
                  <a:srgbClr val="3366FF"/>
                </a:solidFill>
              </a:rPr>
              <a:t>so </a:t>
            </a:r>
            <a:r>
              <a:rPr lang="en-US" sz="2400" b="1" i="1" dirty="0">
                <a:solidFill>
                  <a:srgbClr val="3366FF"/>
                </a:solidFill>
              </a:rPr>
              <a:t>that </a:t>
            </a:r>
            <a:r>
              <a:rPr lang="en-US" sz="2400" dirty="0">
                <a:solidFill>
                  <a:srgbClr val="3366FF"/>
                </a:solidFill>
              </a:rPr>
              <a:t>𝑱𝑲∥𝑬𝑭</a:t>
            </a:r>
            <a:r>
              <a:rPr lang="en-US" sz="2400" b="1" i="1" dirty="0">
                <a:solidFill>
                  <a:srgbClr val="3366FF"/>
                </a:solidFill>
              </a:rPr>
              <a:t>. </a:t>
            </a:r>
            <a:endParaRPr lang="en-US" sz="2400" dirty="0">
              <a:solidFill>
                <a:srgbClr val="3366FF"/>
              </a:solidFill>
            </a:endParaRPr>
          </a:p>
        </p:txBody>
      </p:sp>
      <p:pic>
        <p:nvPicPr>
          <p:cNvPr id="7" name="Picture 6"/>
          <p:cNvPicPr>
            <a:picLocks noChangeAspect="1"/>
          </p:cNvPicPr>
          <p:nvPr/>
        </p:nvPicPr>
        <p:blipFill>
          <a:blip r:embed="rId3"/>
          <a:stretch>
            <a:fillRect/>
          </a:stretch>
        </p:blipFill>
        <p:spPr>
          <a:xfrm>
            <a:off x="4279322" y="3358532"/>
            <a:ext cx="4864678" cy="2686988"/>
          </a:xfrm>
          <a:prstGeom prst="rect">
            <a:avLst/>
          </a:prstGeom>
        </p:spPr>
      </p:pic>
      <p:sp>
        <p:nvSpPr>
          <p:cNvPr id="8" name="Rectangle 7"/>
          <p:cNvSpPr/>
          <p:nvPr/>
        </p:nvSpPr>
        <p:spPr>
          <a:xfrm>
            <a:off x="134682" y="3270626"/>
            <a:ext cx="4572000" cy="1852815"/>
          </a:xfrm>
          <a:prstGeom prst="rect">
            <a:avLst/>
          </a:prstGeom>
        </p:spPr>
        <p:txBody>
          <a:bodyPr>
            <a:spAutoFit/>
          </a:bodyPr>
          <a:lstStyle/>
          <a:p>
            <a:pPr>
              <a:lnSpc>
                <a:spcPct val="120000"/>
              </a:lnSpc>
            </a:pPr>
            <a:r>
              <a:rPr lang="en-US" sz="2400" dirty="0">
                <a:solidFill>
                  <a:srgbClr val="FF0000"/>
                </a:solidFill>
              </a:rPr>
              <a:t>𝒅</a:t>
            </a:r>
            <a:r>
              <a:rPr lang="en-US" sz="2400" dirty="0" smtClean="0">
                <a:solidFill>
                  <a:srgbClr val="FF0000"/>
                </a:solidFill>
              </a:rPr>
              <a:t>+𝒂+𝒆=𝟏𝟖𝟎</a:t>
            </a:r>
            <a:r>
              <a:rPr lang="en-US" sz="2400" dirty="0">
                <a:solidFill>
                  <a:srgbClr val="FF0000"/>
                </a:solidFill>
              </a:rPr>
              <a:t>° </a:t>
            </a:r>
            <a:r>
              <a:rPr lang="en-US" sz="2400" dirty="0" smtClean="0">
                <a:solidFill>
                  <a:srgbClr val="FF0000"/>
                </a:solidFill>
              </a:rPr>
              <a:t>		</a:t>
            </a:r>
            <a:r>
              <a:rPr lang="en-US" sz="2400" dirty="0">
                <a:solidFill>
                  <a:srgbClr val="FF0000"/>
                </a:solidFill>
                <a:sym typeface="Symbol"/>
              </a:rPr>
              <a:t></a:t>
            </a:r>
            <a:r>
              <a:rPr lang="en-US" sz="2400" i="1" dirty="0" smtClean="0">
                <a:solidFill>
                  <a:srgbClr val="FF0000"/>
                </a:solidFill>
              </a:rPr>
              <a:t>s </a:t>
            </a:r>
            <a:r>
              <a:rPr lang="en-US" sz="2400" i="1" dirty="0">
                <a:solidFill>
                  <a:srgbClr val="FF0000"/>
                </a:solidFill>
              </a:rPr>
              <a:t>on a line </a:t>
            </a:r>
            <a:endParaRPr lang="en-US" sz="2400" dirty="0">
              <a:solidFill>
                <a:srgbClr val="FF0000"/>
              </a:solidFill>
            </a:endParaRPr>
          </a:p>
          <a:p>
            <a:pPr>
              <a:lnSpc>
                <a:spcPct val="120000"/>
              </a:lnSpc>
            </a:pPr>
            <a:r>
              <a:rPr lang="hu-HU" sz="2400" dirty="0">
                <a:solidFill>
                  <a:srgbClr val="FF0000"/>
                </a:solidFill>
              </a:rPr>
              <a:t>𝒅</a:t>
            </a:r>
            <a:r>
              <a:rPr lang="hu-HU" sz="2400" dirty="0" smtClean="0">
                <a:solidFill>
                  <a:srgbClr val="FF0000"/>
                </a:solidFill>
              </a:rPr>
              <a:t>=𝒃 				</a:t>
            </a:r>
            <a:r>
              <a:rPr lang="hu-HU" sz="2400" i="1" dirty="0" smtClean="0">
                <a:solidFill>
                  <a:srgbClr val="FF0000"/>
                </a:solidFill>
              </a:rPr>
              <a:t>alt</a:t>
            </a:r>
            <a:r>
              <a:rPr lang="hu-HU" sz="2400" i="1" dirty="0">
                <a:solidFill>
                  <a:srgbClr val="FF0000"/>
                </a:solidFill>
              </a:rPr>
              <a:t>. </a:t>
            </a:r>
            <a:r>
              <a:rPr lang="en-US" sz="2400" dirty="0">
                <a:solidFill>
                  <a:srgbClr val="FF0000"/>
                </a:solidFill>
                <a:sym typeface="Symbol"/>
              </a:rPr>
              <a:t></a:t>
            </a:r>
            <a:r>
              <a:rPr lang="hu-HU" sz="2400" i="1" dirty="0" smtClean="0">
                <a:solidFill>
                  <a:srgbClr val="FF0000"/>
                </a:solidFill>
              </a:rPr>
              <a:t>s </a:t>
            </a:r>
            <a:endParaRPr lang="hu-HU" sz="2400" dirty="0">
              <a:solidFill>
                <a:srgbClr val="FF0000"/>
              </a:solidFill>
            </a:endParaRPr>
          </a:p>
          <a:p>
            <a:pPr>
              <a:lnSpc>
                <a:spcPct val="120000"/>
              </a:lnSpc>
            </a:pPr>
            <a:r>
              <a:rPr lang="hu-HU" sz="2400" dirty="0">
                <a:solidFill>
                  <a:srgbClr val="FF0000"/>
                </a:solidFill>
              </a:rPr>
              <a:t>𝒆</a:t>
            </a:r>
            <a:r>
              <a:rPr lang="hu-HU" sz="2400" dirty="0" smtClean="0">
                <a:solidFill>
                  <a:srgbClr val="FF0000"/>
                </a:solidFill>
              </a:rPr>
              <a:t>=𝒄 				</a:t>
            </a:r>
            <a:r>
              <a:rPr lang="hu-HU" sz="2400" i="1" dirty="0" smtClean="0">
                <a:solidFill>
                  <a:srgbClr val="FF0000"/>
                </a:solidFill>
              </a:rPr>
              <a:t>alt</a:t>
            </a:r>
            <a:r>
              <a:rPr lang="hu-HU" sz="2400" i="1" dirty="0">
                <a:solidFill>
                  <a:srgbClr val="FF0000"/>
                </a:solidFill>
              </a:rPr>
              <a:t>. </a:t>
            </a:r>
            <a:r>
              <a:rPr lang="en-US" sz="2400" dirty="0">
                <a:solidFill>
                  <a:srgbClr val="FF0000"/>
                </a:solidFill>
                <a:sym typeface="Symbol"/>
              </a:rPr>
              <a:t></a:t>
            </a:r>
            <a:r>
              <a:rPr lang="hu-HU" sz="2400" i="1" dirty="0" smtClean="0">
                <a:solidFill>
                  <a:srgbClr val="FF0000"/>
                </a:solidFill>
              </a:rPr>
              <a:t>s </a:t>
            </a:r>
            <a:endParaRPr lang="hu-HU" sz="2400" dirty="0">
              <a:solidFill>
                <a:srgbClr val="FF0000"/>
              </a:solidFill>
            </a:endParaRPr>
          </a:p>
          <a:p>
            <a:pPr>
              <a:lnSpc>
                <a:spcPct val="120000"/>
              </a:lnSpc>
            </a:pPr>
            <a:r>
              <a:rPr lang="hu-HU" sz="2400" dirty="0">
                <a:solidFill>
                  <a:srgbClr val="FF0000"/>
                </a:solidFill>
              </a:rPr>
              <a:t>𝒂</a:t>
            </a:r>
            <a:r>
              <a:rPr lang="hu-HU" sz="2400" dirty="0" smtClean="0">
                <a:solidFill>
                  <a:srgbClr val="FF0000"/>
                </a:solidFill>
              </a:rPr>
              <a:t>+𝒃+𝒄=𝟏𝟖𝟎</a:t>
            </a:r>
            <a:r>
              <a:rPr lang="hu-HU" sz="2400" dirty="0">
                <a:solidFill>
                  <a:srgbClr val="FF0000"/>
                </a:solidFill>
              </a:rPr>
              <a:t>° </a:t>
            </a:r>
            <a:r>
              <a:rPr lang="en-US" sz="2400" dirty="0" smtClean="0">
                <a:solidFill>
                  <a:srgbClr val="FF0000"/>
                </a:solidFill>
              </a:rPr>
              <a:t>		</a:t>
            </a:r>
            <a:r>
              <a:rPr lang="en-US" sz="2400" i="1" dirty="0" smtClean="0">
                <a:solidFill>
                  <a:srgbClr val="FF0000"/>
                </a:solidFill>
              </a:rPr>
              <a:t>Sub. Prop.</a:t>
            </a:r>
            <a:endParaRPr lang="en-US" sz="2400" i="1" dirty="0">
              <a:solidFill>
                <a:srgbClr val="FF0000"/>
              </a:solidFill>
            </a:endParaRPr>
          </a:p>
        </p:txBody>
      </p:sp>
      <p:sp>
        <p:nvSpPr>
          <p:cNvPr id="9" name="TextBox 8"/>
          <p:cNvSpPr txBox="1"/>
          <p:nvPr/>
        </p:nvSpPr>
        <p:spPr>
          <a:xfrm>
            <a:off x="0" y="2782681"/>
            <a:ext cx="4664131" cy="461295"/>
          </a:xfrm>
          <a:prstGeom prst="rect">
            <a:avLst/>
          </a:prstGeom>
          <a:noFill/>
        </p:spPr>
        <p:txBody>
          <a:bodyPr wrap="square" rtlCol="0">
            <a:spAutoFit/>
          </a:bodyPr>
          <a:lstStyle/>
          <a:p>
            <a:r>
              <a:rPr lang="en-US" sz="2400" b="1" dirty="0" smtClean="0"/>
              <a:t>       Statement</a:t>
            </a:r>
            <a:r>
              <a:rPr lang="en-US" sz="2400" b="1" dirty="0"/>
              <a:t>	</a:t>
            </a:r>
            <a:r>
              <a:rPr lang="en-US" sz="2400" b="1" dirty="0" smtClean="0"/>
              <a:t>	       Reason</a:t>
            </a:r>
            <a:endParaRPr lang="en-US" sz="2400" b="1" dirty="0"/>
          </a:p>
        </p:txBody>
      </p:sp>
      <p:cxnSp>
        <p:nvCxnSpPr>
          <p:cNvPr id="10" name="Straight Connector 9"/>
          <p:cNvCxnSpPr/>
          <p:nvPr/>
        </p:nvCxnSpPr>
        <p:spPr>
          <a:xfrm>
            <a:off x="2317192" y="2782681"/>
            <a:ext cx="0" cy="234076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175943" y="3243976"/>
            <a:ext cx="4103379" cy="1021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B69D453C-421B-104A-AEB9-C15F975ADA18}" type="slidenum">
              <a:rPr lang="en-US" smtClean="0"/>
              <a:t>11</a:t>
            </a:fld>
            <a:endParaRPr lang="en-US"/>
          </a:p>
        </p:txBody>
      </p:sp>
    </p:spTree>
    <p:extLst>
      <p:ext uri="{BB962C8B-B14F-4D97-AF65-F5344CB8AC3E}">
        <p14:creationId xmlns:p14="http://schemas.microsoft.com/office/powerpoint/2010/main" val="183487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366" y="250169"/>
            <a:ext cx="8292612" cy="523220"/>
          </a:xfrm>
          <a:prstGeom prst="rect">
            <a:avLst/>
          </a:prstGeom>
        </p:spPr>
        <p:txBody>
          <a:bodyPr wrap="square">
            <a:spAutoFit/>
          </a:bodyPr>
          <a:lstStyle/>
          <a:p>
            <a:r>
              <a:rPr lang="en-US" sz="2800" b="1" dirty="0"/>
              <a:t>Let’s review the theorems we have now proved: </a:t>
            </a:r>
            <a:endParaRPr lang="en-US" sz="2800" dirty="0"/>
          </a:p>
        </p:txBody>
      </p:sp>
      <p:sp>
        <p:nvSpPr>
          <p:cNvPr id="5" name="Rectangle 4"/>
          <p:cNvSpPr/>
          <p:nvPr/>
        </p:nvSpPr>
        <p:spPr>
          <a:xfrm>
            <a:off x="269366" y="985784"/>
            <a:ext cx="8388814" cy="4555093"/>
          </a:xfrm>
          <a:prstGeom prst="rect">
            <a:avLst/>
          </a:prstGeom>
        </p:spPr>
        <p:txBody>
          <a:bodyPr wrap="square">
            <a:spAutoFit/>
          </a:bodyPr>
          <a:lstStyle/>
          <a:p>
            <a:pPr marL="285750" indent="-285750">
              <a:lnSpc>
                <a:spcPct val="110000"/>
              </a:lnSpc>
              <a:buFont typeface="Arial"/>
              <a:buChar char="•"/>
            </a:pPr>
            <a:r>
              <a:rPr lang="en-US" sz="2400" b="1" dirty="0" smtClean="0">
                <a:solidFill>
                  <a:srgbClr val="0000FF"/>
                </a:solidFill>
              </a:rPr>
              <a:t>Vertical </a:t>
            </a:r>
            <a:r>
              <a:rPr lang="en-US" sz="2400" b="1" dirty="0">
                <a:solidFill>
                  <a:srgbClr val="0000FF"/>
                </a:solidFill>
              </a:rPr>
              <a:t>angles are equal in measure. </a:t>
            </a:r>
            <a:endParaRPr lang="en-US" sz="2400" dirty="0">
              <a:solidFill>
                <a:srgbClr val="0000FF"/>
              </a:solidFill>
            </a:endParaRPr>
          </a:p>
          <a:p>
            <a:pPr marL="285750" indent="-285750">
              <a:lnSpc>
                <a:spcPct val="110000"/>
              </a:lnSpc>
              <a:buFont typeface="Arial"/>
              <a:buChar char="•"/>
            </a:pPr>
            <a:r>
              <a:rPr lang="en-US" sz="2400" b="1" dirty="0" smtClean="0">
                <a:solidFill>
                  <a:srgbClr val="0000FF"/>
                </a:solidFill>
              </a:rPr>
              <a:t>A </a:t>
            </a:r>
            <a:r>
              <a:rPr lang="en-US" sz="2400" b="1" dirty="0">
                <a:solidFill>
                  <a:srgbClr val="0000FF"/>
                </a:solidFill>
              </a:rPr>
              <a:t>transversal intersects a pair of lines. The pair of lines is parallel if and only if, </a:t>
            </a:r>
            <a:endParaRPr lang="en-US" sz="2400" b="1" dirty="0" smtClean="0">
              <a:solidFill>
                <a:srgbClr val="0000FF"/>
              </a:solidFill>
            </a:endParaRPr>
          </a:p>
          <a:p>
            <a:pPr marL="800100" lvl="1" indent="-342900">
              <a:lnSpc>
                <a:spcPct val="110000"/>
              </a:lnSpc>
              <a:buFont typeface="Lucida Grande"/>
              <a:buChar char="–"/>
            </a:pPr>
            <a:r>
              <a:rPr lang="en-US" sz="2400" dirty="0" smtClean="0">
                <a:solidFill>
                  <a:srgbClr val="0000FF"/>
                </a:solidFill>
              </a:rPr>
              <a:t>Alternate </a:t>
            </a:r>
            <a:r>
              <a:rPr lang="en-US" sz="2400" dirty="0">
                <a:solidFill>
                  <a:srgbClr val="0000FF"/>
                </a:solidFill>
              </a:rPr>
              <a:t>interior angles are equal in measure. (alt. int. </a:t>
            </a:r>
            <a:r>
              <a:rPr lang="en-US" sz="2400" dirty="0">
                <a:solidFill>
                  <a:schemeClr val="accent1">
                    <a:lumMod val="50000"/>
                  </a:schemeClr>
                </a:solidFill>
                <a:sym typeface="Symbol"/>
              </a:rPr>
              <a:t></a:t>
            </a:r>
            <a:r>
              <a:rPr lang="en-US" sz="2400" dirty="0" smtClean="0">
                <a:solidFill>
                  <a:srgbClr val="0000FF"/>
                </a:solidFill>
              </a:rPr>
              <a:t>s</a:t>
            </a:r>
            <a:r>
              <a:rPr lang="en-US" sz="2400" dirty="0">
                <a:solidFill>
                  <a:srgbClr val="0000FF"/>
                </a:solidFill>
              </a:rPr>
              <a:t>, </a:t>
            </a:r>
            <a:r>
              <a:rPr lang="en-US" sz="2400" dirty="0" smtClean="0">
                <a:solidFill>
                  <a:srgbClr val="0000FF"/>
                </a:solidFill>
              </a:rPr>
              <a:t>𝑨𝑩 ∥ 𝑪𝑫</a:t>
            </a:r>
            <a:r>
              <a:rPr lang="en-US" sz="2400" dirty="0">
                <a:solidFill>
                  <a:srgbClr val="0000FF"/>
                </a:solidFill>
              </a:rPr>
              <a:t>) </a:t>
            </a:r>
          </a:p>
          <a:p>
            <a:pPr marL="800100" lvl="1" indent="-342900">
              <a:lnSpc>
                <a:spcPct val="110000"/>
              </a:lnSpc>
              <a:buFont typeface="Lucida Grande"/>
              <a:buChar char="–"/>
            </a:pPr>
            <a:r>
              <a:rPr lang="en-US" sz="2400" dirty="0" smtClean="0">
                <a:solidFill>
                  <a:srgbClr val="0000FF"/>
                </a:solidFill>
              </a:rPr>
              <a:t>Corresponding </a:t>
            </a:r>
            <a:r>
              <a:rPr lang="en-US" sz="2400" dirty="0">
                <a:solidFill>
                  <a:srgbClr val="0000FF"/>
                </a:solidFill>
              </a:rPr>
              <a:t>angles are equal in measure. (corr. </a:t>
            </a:r>
            <a:r>
              <a:rPr lang="en-US" sz="2400" dirty="0">
                <a:solidFill>
                  <a:schemeClr val="accent1">
                    <a:lumMod val="50000"/>
                  </a:schemeClr>
                </a:solidFill>
                <a:sym typeface="Symbol"/>
              </a:rPr>
              <a:t></a:t>
            </a:r>
            <a:r>
              <a:rPr lang="en-US" sz="2400" dirty="0" smtClean="0">
                <a:solidFill>
                  <a:srgbClr val="0000FF"/>
                </a:solidFill>
              </a:rPr>
              <a:t>s,</a:t>
            </a:r>
          </a:p>
          <a:p>
            <a:pPr lvl="1">
              <a:lnSpc>
                <a:spcPct val="110000"/>
              </a:lnSpc>
            </a:pPr>
            <a:r>
              <a:rPr lang="en-US" sz="2400" dirty="0" smtClean="0">
                <a:solidFill>
                  <a:srgbClr val="0000FF"/>
                </a:solidFill>
              </a:rPr>
              <a:t>    </a:t>
            </a:r>
            <a:r>
              <a:rPr lang="en-US" sz="2400" dirty="0">
                <a:solidFill>
                  <a:srgbClr val="0000FF"/>
                </a:solidFill>
              </a:rPr>
              <a:t>𝑨𝑩 </a:t>
            </a:r>
            <a:r>
              <a:rPr lang="en-US" sz="2400" dirty="0" smtClean="0">
                <a:solidFill>
                  <a:srgbClr val="0000FF"/>
                </a:solidFill>
              </a:rPr>
              <a:t>∥ 𝑪𝑫)</a:t>
            </a:r>
          </a:p>
          <a:p>
            <a:pPr marL="800100" lvl="1" indent="-342900">
              <a:lnSpc>
                <a:spcPct val="110000"/>
              </a:lnSpc>
              <a:buFont typeface="Lucida Grande"/>
              <a:buChar char="–"/>
            </a:pPr>
            <a:r>
              <a:rPr lang="en-US" sz="2400" dirty="0" smtClean="0">
                <a:solidFill>
                  <a:srgbClr val="0000FF"/>
                </a:solidFill>
              </a:rPr>
              <a:t>Interior angles on the same side of the transversal add to 180°. (int. </a:t>
            </a:r>
            <a:r>
              <a:rPr lang="en-US" sz="2400" dirty="0">
                <a:solidFill>
                  <a:schemeClr val="accent1">
                    <a:lumMod val="50000"/>
                  </a:schemeClr>
                </a:solidFill>
                <a:sym typeface="Symbol"/>
              </a:rPr>
              <a:t></a:t>
            </a:r>
            <a:r>
              <a:rPr lang="en-US" sz="2400" dirty="0" smtClean="0">
                <a:solidFill>
                  <a:srgbClr val="0000FF"/>
                </a:solidFill>
              </a:rPr>
              <a:t>s, 𝑨𝑩 ∥ 𝑪𝑫) </a:t>
            </a:r>
          </a:p>
          <a:p>
            <a:pPr marL="285750" indent="-285750">
              <a:lnSpc>
                <a:spcPct val="110000"/>
              </a:lnSpc>
              <a:buFont typeface="Arial"/>
              <a:buChar char="•"/>
            </a:pPr>
            <a:r>
              <a:rPr lang="en-US" sz="2400" b="1" dirty="0" smtClean="0">
                <a:solidFill>
                  <a:srgbClr val="0000FF"/>
                </a:solidFill>
              </a:rPr>
              <a:t>The </a:t>
            </a:r>
            <a:r>
              <a:rPr lang="en-US" sz="2400" b="1" dirty="0">
                <a:solidFill>
                  <a:srgbClr val="0000FF"/>
                </a:solidFill>
              </a:rPr>
              <a:t>sum of the degree measures of the angles of a triangle is 180°</a:t>
            </a:r>
            <a:r>
              <a:rPr lang="en-US" b="1" dirty="0">
                <a:solidFill>
                  <a:srgbClr val="0000FF"/>
                </a:solidFill>
              </a:rPr>
              <a:t>. </a:t>
            </a:r>
          </a:p>
        </p:txBody>
      </p:sp>
      <p:sp>
        <p:nvSpPr>
          <p:cNvPr id="6" name="Rectangle 5"/>
          <p:cNvSpPr/>
          <p:nvPr/>
        </p:nvSpPr>
        <p:spPr>
          <a:xfrm>
            <a:off x="269366" y="5735686"/>
            <a:ext cx="8388814" cy="830997"/>
          </a:xfrm>
          <a:prstGeom prst="rect">
            <a:avLst/>
          </a:prstGeom>
        </p:spPr>
        <p:txBody>
          <a:bodyPr wrap="square">
            <a:spAutoFit/>
          </a:bodyPr>
          <a:lstStyle/>
          <a:p>
            <a:r>
              <a:rPr lang="en-US" sz="2400" b="1" i="1" dirty="0" smtClean="0"/>
              <a:t>* 	What </a:t>
            </a:r>
            <a:r>
              <a:rPr lang="en-US" sz="2400" b="1" i="1" dirty="0"/>
              <a:t>is the absolute shortest list of facts from which all </a:t>
            </a:r>
            <a:r>
              <a:rPr lang="en-US" sz="2400" b="1" i="1" dirty="0" smtClean="0"/>
              <a:t>	other facts </a:t>
            </a:r>
            <a:r>
              <a:rPr lang="en-US" sz="2400" b="1" i="1" dirty="0"/>
              <a:t>can be derived? </a:t>
            </a:r>
          </a:p>
        </p:txBody>
      </p:sp>
      <p:sp>
        <p:nvSpPr>
          <p:cNvPr id="2" name="Slide Number Placeholder 1"/>
          <p:cNvSpPr>
            <a:spLocks noGrp="1"/>
          </p:cNvSpPr>
          <p:nvPr>
            <p:ph type="sldNum" sz="quarter" idx="12"/>
          </p:nvPr>
        </p:nvSpPr>
        <p:spPr/>
        <p:txBody>
          <a:bodyPr/>
          <a:lstStyle/>
          <a:p>
            <a:fld id="{B69D453C-421B-104A-AEB9-C15F975ADA18}" type="slidenum">
              <a:rPr lang="en-US" smtClean="0"/>
              <a:t>12</a:t>
            </a:fld>
            <a:endParaRPr lang="en-US"/>
          </a:p>
        </p:txBody>
      </p:sp>
    </p:spTree>
    <p:extLst>
      <p:ext uri="{BB962C8B-B14F-4D97-AF65-F5344CB8AC3E}">
        <p14:creationId xmlns:p14="http://schemas.microsoft.com/office/powerpoint/2010/main" val="274496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Side Trip</a:t>
            </a:r>
            <a:endParaRPr lang="en-US" dirty="0"/>
          </a:p>
        </p:txBody>
      </p:sp>
      <p:sp>
        <p:nvSpPr>
          <p:cNvPr id="3" name="Content Placeholder 2"/>
          <p:cNvSpPr>
            <a:spLocks noGrp="1"/>
          </p:cNvSpPr>
          <p:nvPr>
            <p:ph idx="1"/>
          </p:nvPr>
        </p:nvSpPr>
        <p:spPr>
          <a:xfrm>
            <a:off x="284036" y="1497580"/>
            <a:ext cx="8402763" cy="4525963"/>
          </a:xfrm>
        </p:spPr>
        <p:txBody>
          <a:bodyPr/>
          <a:lstStyle/>
          <a:p>
            <a:pPr marL="0" indent="0">
              <a:buNone/>
            </a:pPr>
            <a:r>
              <a:rPr lang="en-US" sz="2400" dirty="0" smtClean="0"/>
              <a:t>Take </a:t>
            </a:r>
            <a:r>
              <a:rPr lang="en-US" sz="2400" dirty="0"/>
              <a:t>a moment to take a look at one of those really famous Greek guys we hear so much about in geometry – Eratosthenes. Over 2,000 years ago, Eratosthenes used the geometry we have just been working with to find the diameter of Earth. He did not have cell towers, satellites, or any other advanced instruments available to scientists today. The only things Eratosthenes used were his eyes, his feet, and perhaps the ancient Greek equivalent to a protractor. </a:t>
            </a:r>
          </a:p>
          <a:p>
            <a:pPr marL="0" indent="0">
              <a:buNone/>
            </a:pPr>
            <a:endParaRPr lang="en-US" sz="2400" dirty="0" smtClean="0"/>
          </a:p>
          <a:p>
            <a:pPr marL="0" indent="0">
              <a:buNone/>
            </a:pPr>
            <a:r>
              <a:rPr lang="en-US" sz="2400" dirty="0" smtClean="0"/>
              <a:t>Watch </a:t>
            </a:r>
            <a:r>
              <a:rPr lang="en-US" sz="2400" dirty="0"/>
              <a:t>this video to see how he did it, and try to spot the geometry we have been using throughout this lesson. </a:t>
            </a:r>
          </a:p>
        </p:txBody>
      </p:sp>
      <p:sp>
        <p:nvSpPr>
          <p:cNvPr id="4" name="Rectangle 3"/>
          <p:cNvSpPr/>
          <p:nvPr/>
        </p:nvSpPr>
        <p:spPr>
          <a:xfrm>
            <a:off x="1887238" y="6023543"/>
            <a:ext cx="4419023" cy="523220"/>
          </a:xfrm>
          <a:prstGeom prst="rect">
            <a:avLst/>
          </a:prstGeom>
        </p:spPr>
        <p:txBody>
          <a:bodyPr wrap="none">
            <a:spAutoFit/>
          </a:bodyPr>
          <a:lstStyle/>
          <a:p>
            <a:r>
              <a:rPr lang="en-US" sz="2800" b="1" dirty="0">
                <a:hlinkClick r:id="rId2"/>
              </a:rPr>
              <a:t>Eratosthenes solves a puzzle </a:t>
            </a:r>
            <a:endParaRPr lang="en-US" sz="2800" dirty="0"/>
          </a:p>
        </p:txBody>
      </p:sp>
      <p:sp>
        <p:nvSpPr>
          <p:cNvPr id="5" name="Slide Number Placeholder 4"/>
          <p:cNvSpPr>
            <a:spLocks noGrp="1"/>
          </p:cNvSpPr>
          <p:nvPr>
            <p:ph type="sldNum" sz="quarter" idx="12"/>
          </p:nvPr>
        </p:nvSpPr>
        <p:spPr/>
        <p:txBody>
          <a:bodyPr/>
          <a:lstStyle/>
          <a:p>
            <a:fld id="{B69D453C-421B-104A-AEB9-C15F975ADA18}" type="slidenum">
              <a:rPr lang="en-US" smtClean="0"/>
              <a:t>13</a:t>
            </a:fld>
            <a:endParaRPr lang="en-US"/>
          </a:p>
        </p:txBody>
      </p:sp>
    </p:spTree>
    <p:extLst>
      <p:ext uri="{BB962C8B-B14F-4D97-AF65-F5344CB8AC3E}">
        <p14:creationId xmlns:p14="http://schemas.microsoft.com/office/powerpoint/2010/main" val="1912226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25"/>
            <a:ext cx="8229600" cy="1143000"/>
          </a:xfrm>
        </p:spPr>
        <p:txBody>
          <a:bodyPr/>
          <a:lstStyle/>
          <a:p>
            <a:r>
              <a:rPr lang="en-US" dirty="0" smtClean="0"/>
              <a:t>Example 1</a:t>
            </a:r>
            <a:endParaRPr lang="en-US" dirty="0"/>
          </a:p>
        </p:txBody>
      </p:sp>
      <p:sp>
        <p:nvSpPr>
          <p:cNvPr id="3" name="Content Placeholder 2"/>
          <p:cNvSpPr>
            <a:spLocks noGrp="1"/>
          </p:cNvSpPr>
          <p:nvPr>
            <p:ph idx="1"/>
          </p:nvPr>
        </p:nvSpPr>
        <p:spPr>
          <a:xfrm>
            <a:off x="264796" y="1202522"/>
            <a:ext cx="8686800" cy="4525963"/>
          </a:xfrm>
        </p:spPr>
        <p:txBody>
          <a:bodyPr/>
          <a:lstStyle/>
          <a:p>
            <a:pPr marL="0" indent="0">
              <a:buNone/>
            </a:pPr>
            <a:r>
              <a:rPr lang="en-US" sz="2400" dirty="0"/>
              <a:t>Construct a proof designed to demonstrate the following</a:t>
            </a:r>
            <a:r>
              <a:rPr lang="en-US" sz="2400" dirty="0" smtClean="0"/>
              <a:t>:</a:t>
            </a:r>
          </a:p>
          <a:p>
            <a:pPr marL="0" indent="0">
              <a:buNone/>
            </a:pPr>
            <a:endParaRPr lang="en-US" sz="2800" dirty="0"/>
          </a:p>
          <a:p>
            <a:pPr marL="0" indent="0">
              <a:buNone/>
            </a:pPr>
            <a:r>
              <a:rPr lang="en-US" sz="2400" i="1" dirty="0" smtClean="0">
                <a:solidFill>
                  <a:srgbClr val="0000FF"/>
                </a:solidFill>
              </a:rPr>
              <a:t>		“If </a:t>
            </a:r>
            <a:r>
              <a:rPr lang="en-US" sz="2400" i="1" dirty="0">
                <a:solidFill>
                  <a:srgbClr val="0000FF"/>
                </a:solidFill>
              </a:rPr>
              <a:t>two lines are perpendicular to the same line, </a:t>
            </a:r>
            <a:endParaRPr lang="en-US" sz="2400" i="1" dirty="0" smtClean="0">
              <a:solidFill>
                <a:srgbClr val="0000FF"/>
              </a:solidFill>
            </a:endParaRPr>
          </a:p>
          <a:p>
            <a:pPr marL="0" indent="0">
              <a:buNone/>
            </a:pPr>
            <a:r>
              <a:rPr lang="en-US" sz="2400" i="1" dirty="0">
                <a:solidFill>
                  <a:srgbClr val="0000FF"/>
                </a:solidFill>
              </a:rPr>
              <a:t>	</a:t>
            </a:r>
            <a:r>
              <a:rPr lang="en-US" sz="2400" i="1" dirty="0" smtClean="0">
                <a:solidFill>
                  <a:srgbClr val="0000FF"/>
                </a:solidFill>
              </a:rPr>
              <a:t>			they </a:t>
            </a:r>
            <a:r>
              <a:rPr lang="en-US" sz="2400" i="1" dirty="0">
                <a:solidFill>
                  <a:srgbClr val="0000FF"/>
                </a:solidFill>
              </a:rPr>
              <a:t>are parallel </a:t>
            </a:r>
            <a:r>
              <a:rPr lang="en-US" sz="2400" i="1" dirty="0" smtClean="0">
                <a:solidFill>
                  <a:srgbClr val="0000FF"/>
                </a:solidFill>
              </a:rPr>
              <a:t>to </a:t>
            </a:r>
            <a:r>
              <a:rPr lang="en-US" sz="2400" i="1" dirty="0">
                <a:solidFill>
                  <a:srgbClr val="0000FF"/>
                </a:solidFill>
              </a:rPr>
              <a:t>each other</a:t>
            </a:r>
            <a:r>
              <a:rPr lang="en-US" sz="2400" i="1" dirty="0" smtClean="0">
                <a:solidFill>
                  <a:srgbClr val="0000FF"/>
                </a:solidFill>
              </a:rPr>
              <a:t>.” </a:t>
            </a:r>
          </a:p>
          <a:p>
            <a:pPr marL="0" indent="0">
              <a:buNone/>
            </a:pPr>
            <a:endParaRPr lang="en-US" sz="2400" i="1" dirty="0">
              <a:solidFill>
                <a:srgbClr val="0000FF"/>
              </a:solidFill>
            </a:endParaRPr>
          </a:p>
          <a:p>
            <a:pPr marL="457200" indent="-457200">
              <a:buAutoNum type="alphaLcParenBoth"/>
            </a:pPr>
            <a:r>
              <a:rPr lang="en-US" sz="2400" dirty="0" smtClean="0"/>
              <a:t>Draw </a:t>
            </a:r>
            <a:r>
              <a:rPr lang="en-US" sz="2400" dirty="0"/>
              <a:t>and label a diagram, </a:t>
            </a:r>
            <a:endParaRPr lang="en-US" sz="2400" dirty="0" smtClean="0"/>
          </a:p>
          <a:p>
            <a:pPr marL="457200" indent="-457200">
              <a:buAutoNum type="alphaLcParenBoth"/>
            </a:pPr>
            <a:r>
              <a:rPr lang="en-US" sz="2400" dirty="0"/>
              <a:t>S</a:t>
            </a:r>
            <a:r>
              <a:rPr lang="en-US" sz="2400" dirty="0" smtClean="0"/>
              <a:t>tate </a:t>
            </a:r>
            <a:r>
              <a:rPr lang="en-US" sz="2400" dirty="0"/>
              <a:t>the given facts and the conjecture to be proved, </a:t>
            </a:r>
            <a:r>
              <a:rPr lang="en-US" sz="2400" dirty="0" smtClean="0"/>
              <a:t> </a:t>
            </a:r>
          </a:p>
          <a:p>
            <a:pPr marL="457200" indent="-457200">
              <a:buAutoNum type="alphaLcParenBoth"/>
            </a:pPr>
            <a:r>
              <a:rPr lang="en-US" sz="2400" dirty="0"/>
              <a:t>W</a:t>
            </a:r>
            <a:r>
              <a:rPr lang="en-US" sz="2400" dirty="0" smtClean="0"/>
              <a:t>rite </a:t>
            </a:r>
            <a:r>
              <a:rPr lang="en-US" sz="2400" dirty="0"/>
              <a:t>out a clear statement of your reasoning to justify each step. </a:t>
            </a:r>
          </a:p>
        </p:txBody>
      </p:sp>
      <p:sp>
        <p:nvSpPr>
          <p:cNvPr id="5" name="Rectangle 4"/>
          <p:cNvSpPr/>
          <p:nvPr/>
        </p:nvSpPr>
        <p:spPr>
          <a:xfrm>
            <a:off x="631326" y="5082154"/>
            <a:ext cx="4572000" cy="830997"/>
          </a:xfrm>
          <a:prstGeom prst="rect">
            <a:avLst/>
          </a:prstGeom>
        </p:spPr>
        <p:txBody>
          <a:bodyPr>
            <a:spAutoFit/>
          </a:bodyPr>
          <a:lstStyle/>
          <a:p>
            <a:r>
              <a:rPr lang="en-US" sz="2400" i="1" dirty="0">
                <a:solidFill>
                  <a:srgbClr val="FF0000"/>
                </a:solidFill>
              </a:rPr>
              <a:t>Given: </a:t>
            </a:r>
            <a:r>
              <a:rPr lang="en-US" sz="2400" dirty="0">
                <a:solidFill>
                  <a:srgbClr val="FF0000"/>
                </a:solidFill>
              </a:rPr>
              <a:t>𝑨𝑩 </a:t>
            </a:r>
            <a:r>
              <a:rPr lang="en-US" sz="2400" dirty="0" smtClean="0">
                <a:solidFill>
                  <a:srgbClr val="FF0000"/>
                </a:solidFill>
              </a:rPr>
              <a:t>⊥ 𝑬𝑭, 𝑪𝑫 ⊥ 𝑬𝑭 </a:t>
            </a:r>
            <a:endParaRPr lang="en-US" sz="2400" dirty="0">
              <a:solidFill>
                <a:srgbClr val="FF0000"/>
              </a:solidFill>
            </a:endParaRPr>
          </a:p>
          <a:p>
            <a:r>
              <a:rPr lang="en-US" sz="2400" i="1" dirty="0">
                <a:solidFill>
                  <a:srgbClr val="FF0000"/>
                </a:solidFill>
              </a:rPr>
              <a:t>Prove: </a:t>
            </a:r>
            <a:r>
              <a:rPr lang="en-US" sz="2400" dirty="0">
                <a:solidFill>
                  <a:srgbClr val="FF0000"/>
                </a:solidFill>
              </a:rPr>
              <a:t>𝑨𝑩 </a:t>
            </a:r>
            <a:r>
              <a:rPr lang="en-US" sz="2400" dirty="0" smtClean="0">
                <a:solidFill>
                  <a:srgbClr val="FF0000"/>
                </a:solidFill>
              </a:rPr>
              <a:t>∥ 𝑪𝑫 </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B69D453C-421B-104A-AEB9-C15F975ADA18}" type="slidenum">
              <a:rPr lang="en-US" smtClean="0"/>
              <a:t>14</a:t>
            </a:fld>
            <a:endParaRPr lang="en-US"/>
          </a:p>
        </p:txBody>
      </p:sp>
    </p:spTree>
    <p:extLst>
      <p:ext uri="{BB962C8B-B14F-4D97-AF65-F5344CB8AC3E}">
        <p14:creationId xmlns:p14="http://schemas.microsoft.com/office/powerpoint/2010/main" val="205857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474682" y="225018"/>
            <a:ext cx="3669318" cy="2740936"/>
          </a:xfrm>
          <a:prstGeom prst="rect">
            <a:avLst/>
          </a:prstGeom>
        </p:spPr>
      </p:pic>
      <p:sp>
        <p:nvSpPr>
          <p:cNvPr id="5" name="Rectangle 4"/>
          <p:cNvSpPr/>
          <p:nvPr/>
        </p:nvSpPr>
        <p:spPr>
          <a:xfrm>
            <a:off x="1477904" y="382269"/>
            <a:ext cx="3293715" cy="461665"/>
          </a:xfrm>
          <a:prstGeom prst="rect">
            <a:avLst/>
          </a:prstGeom>
        </p:spPr>
        <p:txBody>
          <a:bodyPr wrap="square">
            <a:spAutoFit/>
          </a:bodyPr>
          <a:lstStyle/>
          <a:p>
            <a:r>
              <a:rPr lang="en-US" sz="2400" dirty="0" smtClean="0">
                <a:solidFill>
                  <a:srgbClr val="FF0000"/>
                </a:solidFill>
              </a:rPr>
              <a:t>𝑨𝑩 ⊥ 𝑬𝑭, 𝑪𝑫 ⊥ 𝑬𝑭 </a:t>
            </a:r>
            <a:endParaRPr lang="en-US" sz="2400" dirty="0">
              <a:solidFill>
                <a:srgbClr val="FF0000"/>
              </a:solidFill>
            </a:endParaRPr>
          </a:p>
        </p:txBody>
      </p:sp>
      <p:sp>
        <p:nvSpPr>
          <p:cNvPr id="6" name="Rectangle 5"/>
          <p:cNvSpPr/>
          <p:nvPr/>
        </p:nvSpPr>
        <p:spPr>
          <a:xfrm>
            <a:off x="1481005" y="1172632"/>
            <a:ext cx="1494720" cy="461665"/>
          </a:xfrm>
          <a:prstGeom prst="rect">
            <a:avLst/>
          </a:prstGeom>
        </p:spPr>
        <p:txBody>
          <a:bodyPr wrap="none">
            <a:spAutoFit/>
          </a:bodyPr>
          <a:lstStyle/>
          <a:p>
            <a:r>
              <a:rPr lang="en-US" sz="2400" dirty="0" smtClean="0">
                <a:solidFill>
                  <a:srgbClr val="FF0000"/>
                </a:solidFill>
              </a:rPr>
              <a:t>𝑨𝑩 ∥ 𝑪𝑫 </a:t>
            </a:r>
            <a:endParaRPr lang="en-US" sz="2400" dirty="0">
              <a:solidFill>
                <a:srgbClr val="FF0000"/>
              </a:solidFill>
            </a:endParaRPr>
          </a:p>
        </p:txBody>
      </p:sp>
      <p:sp>
        <p:nvSpPr>
          <p:cNvPr id="7" name="Rectangle 6"/>
          <p:cNvSpPr/>
          <p:nvPr/>
        </p:nvSpPr>
        <p:spPr>
          <a:xfrm>
            <a:off x="262003" y="448215"/>
            <a:ext cx="4755479" cy="461665"/>
          </a:xfrm>
          <a:prstGeom prst="rect">
            <a:avLst/>
          </a:prstGeom>
        </p:spPr>
        <p:txBody>
          <a:bodyPr wrap="none">
            <a:spAutoFit/>
          </a:bodyPr>
          <a:lstStyle/>
          <a:p>
            <a:r>
              <a:rPr lang="en-US" sz="2400" b="1" dirty="0" smtClean="0"/>
              <a:t>Given: ________________________ </a:t>
            </a:r>
            <a:endParaRPr lang="en-US" sz="2400" dirty="0"/>
          </a:p>
        </p:txBody>
      </p:sp>
      <p:sp>
        <p:nvSpPr>
          <p:cNvPr id="8" name="Rectangle 7"/>
          <p:cNvSpPr/>
          <p:nvPr/>
        </p:nvSpPr>
        <p:spPr>
          <a:xfrm>
            <a:off x="262003" y="1240651"/>
            <a:ext cx="4762842" cy="461665"/>
          </a:xfrm>
          <a:prstGeom prst="rect">
            <a:avLst/>
          </a:prstGeom>
        </p:spPr>
        <p:txBody>
          <a:bodyPr wrap="none">
            <a:spAutoFit/>
          </a:bodyPr>
          <a:lstStyle/>
          <a:p>
            <a:r>
              <a:rPr lang="en-US" sz="2400" b="1" dirty="0" smtClean="0"/>
              <a:t>Prove: ________________________ </a:t>
            </a:r>
            <a:endParaRPr lang="en-US" sz="2400" dirty="0"/>
          </a:p>
        </p:txBody>
      </p:sp>
      <p:sp>
        <p:nvSpPr>
          <p:cNvPr id="9" name="TextBox 8"/>
          <p:cNvSpPr txBox="1"/>
          <p:nvPr/>
        </p:nvSpPr>
        <p:spPr>
          <a:xfrm>
            <a:off x="199618" y="2965954"/>
            <a:ext cx="6823128" cy="461665"/>
          </a:xfrm>
          <a:prstGeom prst="rect">
            <a:avLst/>
          </a:prstGeom>
          <a:noFill/>
        </p:spPr>
        <p:txBody>
          <a:bodyPr wrap="square" rtlCol="0">
            <a:spAutoFit/>
          </a:bodyPr>
          <a:lstStyle/>
          <a:p>
            <a:r>
              <a:rPr lang="en-US" sz="2400" b="1" dirty="0" smtClean="0"/>
              <a:t>     	    Statement</a:t>
            </a:r>
            <a:r>
              <a:rPr lang="en-US" sz="2400" b="1" dirty="0"/>
              <a:t>	</a:t>
            </a:r>
            <a:r>
              <a:rPr lang="en-US" sz="2400" b="1" dirty="0" smtClean="0"/>
              <a:t>	     		     			 Reason</a:t>
            </a:r>
            <a:endParaRPr lang="en-US" sz="2400" b="1" dirty="0"/>
          </a:p>
        </p:txBody>
      </p:sp>
      <p:cxnSp>
        <p:nvCxnSpPr>
          <p:cNvPr id="10" name="Straight Connector 9"/>
          <p:cNvCxnSpPr/>
          <p:nvPr/>
        </p:nvCxnSpPr>
        <p:spPr>
          <a:xfrm>
            <a:off x="3805916" y="2965954"/>
            <a:ext cx="0" cy="34229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350839" y="3427619"/>
            <a:ext cx="7229879" cy="984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199618" y="3633168"/>
            <a:ext cx="8944382" cy="1994392"/>
          </a:xfrm>
          <a:prstGeom prst="rect">
            <a:avLst/>
          </a:prstGeom>
        </p:spPr>
        <p:txBody>
          <a:bodyPr wrap="square">
            <a:spAutoFit/>
          </a:bodyPr>
          <a:lstStyle/>
          <a:p>
            <a:pPr>
              <a:lnSpc>
                <a:spcPct val="130000"/>
              </a:lnSpc>
            </a:pPr>
            <a:r>
              <a:rPr lang="en-US" sz="2400" dirty="0">
                <a:solidFill>
                  <a:srgbClr val="FF0000"/>
                </a:solidFill>
                <a:sym typeface="Symbol"/>
              </a:rPr>
              <a:t></a:t>
            </a:r>
            <a:r>
              <a:rPr lang="is-IS" sz="2400" dirty="0" smtClean="0">
                <a:solidFill>
                  <a:srgbClr val="FF0000"/>
                </a:solidFill>
              </a:rPr>
              <a:t>𝑨𝑮𝑯 = 𝟗𝟎</a:t>
            </a:r>
            <a:r>
              <a:rPr lang="is-IS" sz="2400" dirty="0">
                <a:solidFill>
                  <a:srgbClr val="FF0000"/>
                </a:solidFill>
              </a:rPr>
              <a:t>°</a:t>
            </a:r>
            <a:r>
              <a:rPr lang="is-IS" sz="2400" dirty="0" smtClean="0">
                <a:solidFill>
                  <a:srgbClr val="FF0000"/>
                </a:solidFill>
              </a:rPr>
              <a:t>;</a:t>
            </a:r>
            <a:r>
              <a:rPr lang="is-IS" sz="2400" dirty="0">
                <a:solidFill>
                  <a:srgbClr val="FF0000"/>
                </a:solidFill>
              </a:rPr>
              <a:t> </a:t>
            </a:r>
            <a:r>
              <a:rPr lang="en-US" sz="2400" dirty="0">
                <a:solidFill>
                  <a:srgbClr val="FF0000"/>
                </a:solidFill>
                <a:sym typeface="Symbol"/>
              </a:rPr>
              <a:t></a:t>
            </a:r>
            <a:r>
              <a:rPr lang="is-IS" sz="2400" dirty="0" smtClean="0">
                <a:solidFill>
                  <a:srgbClr val="FF0000"/>
                </a:solidFill>
              </a:rPr>
              <a:t>𝑪𝑯𝑭 = 𝟗𝟎</a:t>
            </a:r>
            <a:r>
              <a:rPr lang="is-IS" sz="2400" dirty="0">
                <a:solidFill>
                  <a:srgbClr val="FF0000"/>
                </a:solidFill>
              </a:rPr>
              <a:t>° </a:t>
            </a:r>
            <a:r>
              <a:rPr lang="is-IS" sz="2400" dirty="0" smtClean="0">
                <a:solidFill>
                  <a:srgbClr val="FF0000"/>
                </a:solidFill>
              </a:rPr>
              <a:t>		</a:t>
            </a:r>
            <a:r>
              <a:rPr lang="is-IS" sz="2400" i="1" dirty="0" smtClean="0">
                <a:solidFill>
                  <a:srgbClr val="FF0000"/>
                </a:solidFill>
              </a:rPr>
              <a:t>defn</a:t>
            </a:r>
            <a:r>
              <a:rPr lang="is-IS" sz="2400" i="1" dirty="0">
                <a:solidFill>
                  <a:srgbClr val="FF0000"/>
                </a:solidFill>
              </a:rPr>
              <a:t>. </a:t>
            </a:r>
            <a:r>
              <a:rPr lang="is-IS" sz="2400" i="1" dirty="0" smtClean="0">
                <a:solidFill>
                  <a:srgbClr val="FF0000"/>
                </a:solidFill>
              </a:rPr>
              <a:t>of perpendicular </a:t>
            </a:r>
            <a:endParaRPr lang="is-IS" sz="2400" dirty="0">
              <a:solidFill>
                <a:srgbClr val="FF0000"/>
              </a:solidFill>
            </a:endParaRPr>
          </a:p>
          <a:p>
            <a:pPr>
              <a:lnSpc>
                <a:spcPct val="130000"/>
              </a:lnSpc>
            </a:pPr>
            <a:r>
              <a:rPr lang="en-US" sz="2400" dirty="0">
                <a:solidFill>
                  <a:srgbClr val="FF0000"/>
                </a:solidFill>
                <a:sym typeface="Symbol"/>
              </a:rPr>
              <a:t></a:t>
            </a:r>
            <a:r>
              <a:rPr lang="is-IS" sz="2400" dirty="0" smtClean="0">
                <a:solidFill>
                  <a:srgbClr val="FF0000"/>
                </a:solidFill>
              </a:rPr>
              <a:t>𝑨𝑮𝑯 = </a:t>
            </a:r>
            <a:r>
              <a:rPr lang="en-US" sz="2400" dirty="0">
                <a:solidFill>
                  <a:srgbClr val="FF0000"/>
                </a:solidFill>
                <a:sym typeface="Symbol"/>
              </a:rPr>
              <a:t></a:t>
            </a:r>
            <a:r>
              <a:rPr lang="is-IS" sz="2400" dirty="0" smtClean="0">
                <a:solidFill>
                  <a:srgbClr val="FF0000"/>
                </a:solidFill>
              </a:rPr>
              <a:t>𝑪𝑯𝑭 				</a:t>
            </a:r>
            <a:r>
              <a:rPr lang="is-IS" sz="2400" i="1" dirty="0" smtClean="0">
                <a:solidFill>
                  <a:srgbClr val="FF0000"/>
                </a:solidFill>
              </a:rPr>
              <a:t>	perp </a:t>
            </a:r>
            <a:r>
              <a:rPr lang="en-US" sz="2400" i="1" dirty="0" smtClean="0">
                <a:solidFill>
                  <a:srgbClr val="FF0000"/>
                </a:solidFill>
                <a:sym typeface="Symbol"/>
              </a:rPr>
              <a:t>s are equal</a:t>
            </a:r>
            <a:endParaRPr lang="is-IS" sz="2400" i="1" dirty="0">
              <a:solidFill>
                <a:srgbClr val="FF0000"/>
              </a:solidFill>
            </a:endParaRPr>
          </a:p>
          <a:p>
            <a:pPr>
              <a:lnSpc>
                <a:spcPct val="130000"/>
              </a:lnSpc>
            </a:pPr>
            <a:r>
              <a:rPr lang="en-US" sz="2400" dirty="0">
                <a:solidFill>
                  <a:srgbClr val="FF0000"/>
                </a:solidFill>
                <a:sym typeface="Symbol"/>
              </a:rPr>
              <a:t></a:t>
            </a:r>
            <a:r>
              <a:rPr lang="pt-BR" sz="2400" dirty="0" smtClean="0">
                <a:solidFill>
                  <a:srgbClr val="FF0000"/>
                </a:solidFill>
              </a:rPr>
              <a:t>𝑨𝑮𝑯 = </a:t>
            </a:r>
            <a:r>
              <a:rPr lang="en-US" sz="2400" dirty="0">
                <a:solidFill>
                  <a:srgbClr val="FF0000"/>
                </a:solidFill>
                <a:sym typeface="Symbol"/>
              </a:rPr>
              <a:t></a:t>
            </a:r>
            <a:r>
              <a:rPr lang="pt-BR" sz="2400" dirty="0" smtClean="0">
                <a:solidFill>
                  <a:srgbClr val="FF0000"/>
                </a:solidFill>
              </a:rPr>
              <a:t>𝑪𝑯𝑭 					</a:t>
            </a:r>
            <a:r>
              <a:rPr lang="pt-BR" sz="2400" i="1" dirty="0" smtClean="0">
                <a:solidFill>
                  <a:srgbClr val="FF0000"/>
                </a:solidFill>
              </a:rPr>
              <a:t>corr</a:t>
            </a:r>
            <a:r>
              <a:rPr lang="pt-BR" sz="2400" i="1" dirty="0">
                <a:solidFill>
                  <a:srgbClr val="FF0000"/>
                </a:solidFill>
              </a:rPr>
              <a:t>. </a:t>
            </a:r>
            <a:r>
              <a:rPr lang="en-US" sz="2400" dirty="0">
                <a:solidFill>
                  <a:srgbClr val="FF0000"/>
                </a:solidFill>
                <a:sym typeface="Symbol"/>
              </a:rPr>
              <a:t></a:t>
            </a:r>
            <a:r>
              <a:rPr lang="pt-BR" sz="2400" i="1" dirty="0" smtClean="0">
                <a:solidFill>
                  <a:srgbClr val="FF0000"/>
                </a:solidFill>
              </a:rPr>
              <a:t>s </a:t>
            </a:r>
            <a:endParaRPr lang="pt-BR" sz="2400" dirty="0">
              <a:solidFill>
                <a:srgbClr val="FF0000"/>
              </a:solidFill>
            </a:endParaRPr>
          </a:p>
          <a:p>
            <a:pPr>
              <a:lnSpc>
                <a:spcPct val="130000"/>
              </a:lnSpc>
            </a:pPr>
            <a:r>
              <a:rPr lang="en-US" sz="2400" dirty="0" smtClean="0">
                <a:solidFill>
                  <a:srgbClr val="FF0000"/>
                </a:solidFill>
              </a:rPr>
              <a:t>𝑨𝑩 ∥ 𝑪𝑫 							</a:t>
            </a:r>
            <a:r>
              <a:rPr lang="en-US" sz="2400" i="1" dirty="0" smtClean="0">
                <a:solidFill>
                  <a:srgbClr val="FF0000"/>
                </a:solidFill>
              </a:rPr>
              <a:t>since </a:t>
            </a:r>
            <a:r>
              <a:rPr lang="en-US" sz="2400" i="1" dirty="0">
                <a:solidFill>
                  <a:srgbClr val="FF0000"/>
                </a:solidFill>
              </a:rPr>
              <a:t>corr. </a:t>
            </a:r>
            <a:r>
              <a:rPr lang="en-US" sz="2400" dirty="0">
                <a:solidFill>
                  <a:srgbClr val="FF0000"/>
                </a:solidFill>
                <a:sym typeface="Symbol"/>
              </a:rPr>
              <a:t></a:t>
            </a:r>
            <a:r>
              <a:rPr lang="en-US" sz="2400" i="1" dirty="0" smtClean="0">
                <a:solidFill>
                  <a:srgbClr val="FF0000"/>
                </a:solidFill>
              </a:rPr>
              <a:t>s are </a:t>
            </a:r>
            <a:r>
              <a:rPr lang="en-US" sz="2400" i="1" dirty="0">
                <a:solidFill>
                  <a:srgbClr val="FF0000"/>
                </a:solidFill>
              </a:rPr>
              <a:t>equal </a:t>
            </a:r>
            <a:endParaRPr lang="en-US" sz="2400" dirty="0">
              <a:solidFill>
                <a:srgbClr val="FF0000"/>
              </a:solidFill>
            </a:endParaRPr>
          </a:p>
        </p:txBody>
      </p:sp>
      <p:sp>
        <p:nvSpPr>
          <p:cNvPr id="2" name="Slide Number Placeholder 1"/>
          <p:cNvSpPr>
            <a:spLocks noGrp="1"/>
          </p:cNvSpPr>
          <p:nvPr>
            <p:ph type="sldNum" sz="quarter" idx="12"/>
          </p:nvPr>
        </p:nvSpPr>
        <p:spPr/>
        <p:txBody>
          <a:bodyPr/>
          <a:lstStyle/>
          <a:p>
            <a:fld id="{B69D453C-421B-104A-AEB9-C15F975ADA18}" type="slidenum">
              <a:rPr lang="en-US" smtClean="0"/>
              <a:t>15</a:t>
            </a:fld>
            <a:endParaRPr lang="en-US"/>
          </a:p>
        </p:txBody>
      </p:sp>
    </p:spTree>
    <p:extLst>
      <p:ext uri="{BB962C8B-B14F-4D97-AF65-F5344CB8AC3E}">
        <p14:creationId xmlns:p14="http://schemas.microsoft.com/office/powerpoint/2010/main" val="150493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Discussion</a:t>
            </a:r>
            <a:endParaRPr lang="en-US" dirty="0"/>
          </a:p>
        </p:txBody>
      </p:sp>
      <p:sp>
        <p:nvSpPr>
          <p:cNvPr id="3" name="Content Placeholder 2"/>
          <p:cNvSpPr>
            <a:spLocks noGrp="1"/>
          </p:cNvSpPr>
          <p:nvPr>
            <p:ph idx="1"/>
          </p:nvPr>
        </p:nvSpPr>
        <p:spPr>
          <a:xfrm>
            <a:off x="168080" y="1062834"/>
            <a:ext cx="8796168" cy="1219562"/>
          </a:xfrm>
        </p:spPr>
        <p:txBody>
          <a:bodyPr/>
          <a:lstStyle/>
          <a:p>
            <a:pPr marL="0" indent="0">
              <a:buNone/>
            </a:pPr>
            <a:r>
              <a:rPr lang="en-US" sz="2400" b="1" dirty="0" smtClean="0"/>
              <a:t>Each </a:t>
            </a:r>
            <a:r>
              <a:rPr lang="en-US" sz="2400" b="1" dirty="0"/>
              <a:t>of the three parallel line theorems has a converse (or reversing) theorem as follows</a:t>
            </a:r>
            <a:r>
              <a:rPr lang="en-US" sz="2400" b="1" dirty="0" smtClean="0"/>
              <a:t>:</a:t>
            </a:r>
            <a:endParaRPr lang="en-US" sz="2400" dirty="0" smtClean="0"/>
          </a:p>
        </p:txBody>
      </p:sp>
      <p:graphicFrame>
        <p:nvGraphicFramePr>
          <p:cNvPr id="4" name="Table 3"/>
          <p:cNvGraphicFramePr>
            <a:graphicFrameLocks noGrp="1"/>
          </p:cNvGraphicFramePr>
          <p:nvPr>
            <p:extLst>
              <p:ext uri="{D42A27DB-BD31-4B8C-83A1-F6EECF244321}">
                <p14:modId xmlns:p14="http://schemas.microsoft.com/office/powerpoint/2010/main" val="2786561799"/>
              </p:ext>
            </p:extLst>
          </p:nvPr>
        </p:nvGraphicFramePr>
        <p:xfrm>
          <a:off x="168080" y="1956912"/>
          <a:ext cx="8796168" cy="4714349"/>
        </p:xfrm>
        <a:graphic>
          <a:graphicData uri="http://schemas.openxmlformats.org/drawingml/2006/table">
            <a:tbl>
              <a:tblPr firstRow="1" bandRow="1">
                <a:tableStyleId>{5940675A-B579-460E-94D1-54222C63F5DA}</a:tableStyleId>
              </a:tblPr>
              <a:tblGrid>
                <a:gridCol w="4398084"/>
                <a:gridCol w="4398084"/>
              </a:tblGrid>
              <a:tr h="514426">
                <a:tc>
                  <a:txBody>
                    <a:bodyPr/>
                    <a:lstStyle/>
                    <a:p>
                      <a:pPr algn="ctr"/>
                      <a:r>
                        <a:rPr lang="en-US" sz="2400" b="0" dirty="0" smtClean="0"/>
                        <a:t>Original</a:t>
                      </a:r>
                      <a:endParaRPr lang="en-US" b="0" dirty="0"/>
                    </a:p>
                  </a:txBody>
                  <a:tcPr/>
                </a:tc>
                <a:tc>
                  <a:txBody>
                    <a:bodyPr/>
                    <a:lstStyle/>
                    <a:p>
                      <a:pPr algn="ctr"/>
                      <a:r>
                        <a:rPr lang="en-US" sz="2400" b="0" dirty="0" smtClean="0"/>
                        <a:t>Converse</a:t>
                      </a:r>
                      <a:endParaRPr lang="en-US" sz="2400" b="0" dirty="0"/>
                    </a:p>
                  </a:txBody>
                  <a:tcPr/>
                </a:tc>
              </a:tr>
              <a:tr h="118506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tx1"/>
                          </a:solidFill>
                          <a:latin typeface="+mn-lt"/>
                          <a:ea typeface="+mn-ea"/>
                          <a:cs typeface="+mn-cs"/>
                        </a:rPr>
                        <a:t>If two parallel lines are cut by a transversal, then alternate interior angles are congruent. (</a:t>
                      </a:r>
                      <a:r>
                        <a:rPr lang="en-US" sz="2000" b="0" i="0" u="none" strike="noStrike" kern="1200" baseline="0" dirty="0" smtClean="0">
                          <a:solidFill>
                            <a:schemeClr val="accent1">
                              <a:lumMod val="50000"/>
                            </a:schemeClr>
                          </a:solidFill>
                          <a:latin typeface="+mn-lt"/>
                          <a:ea typeface="+mn-ea"/>
                          <a:cs typeface="+mn-cs"/>
                        </a:rPr>
                        <a:t>alt. </a:t>
                      </a:r>
                      <a:r>
                        <a:rPr lang="en-US" sz="2000" dirty="0" smtClean="0">
                          <a:solidFill>
                            <a:schemeClr val="accent1">
                              <a:lumMod val="50000"/>
                            </a:schemeClr>
                          </a:solidFill>
                          <a:sym typeface="Symbol"/>
                        </a:rPr>
                        <a:t>s</a:t>
                      </a:r>
                      <a:r>
                        <a:rPr lang="en-US" sz="2000" dirty="0" smtClean="0">
                          <a:solidFill>
                            <a:schemeClr val="tx1"/>
                          </a:solidFill>
                          <a:sym typeface="Symbol"/>
                        </a:rPr>
                        <a:t>)</a:t>
                      </a:r>
                      <a:r>
                        <a:rPr lang="en-US" sz="2000" b="0" i="0" u="none" strike="noStrike" kern="1200" baseline="0" dirty="0" smtClean="0">
                          <a:solidFill>
                            <a:schemeClr val="accent1">
                              <a:lumMod val="50000"/>
                            </a:schemeClr>
                          </a:solidFill>
                          <a:latin typeface="+mn-lt"/>
                          <a:ea typeface="+mn-ea"/>
                          <a:cs typeface="+mn-cs"/>
                        </a:rPr>
                        <a: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tx1"/>
                          </a:solidFill>
                          <a:latin typeface="+mn-lt"/>
                          <a:ea typeface="+mn-ea"/>
                          <a:cs typeface="+mn-cs"/>
                        </a:rPr>
                        <a:t>If two lines are cut by a transversal such that alternate interior angles are congruent, then the lines are parallel. (</a:t>
                      </a:r>
                      <a:r>
                        <a:rPr lang="hu-HU" sz="2000" dirty="0" smtClean="0">
                          <a:solidFill>
                            <a:schemeClr val="accent1">
                              <a:lumMod val="50000"/>
                            </a:schemeClr>
                          </a:solidFill>
                        </a:rPr>
                        <a:t>alt. </a:t>
                      </a:r>
                      <a:r>
                        <a:rPr lang="en-US" sz="2000" dirty="0" smtClean="0">
                          <a:solidFill>
                            <a:schemeClr val="accent1">
                              <a:lumMod val="50000"/>
                            </a:schemeClr>
                          </a:solidFill>
                          <a:sym typeface="Symbol"/>
                        </a:rPr>
                        <a:t></a:t>
                      </a:r>
                      <a:r>
                        <a:rPr lang="hu-HU" sz="2000" dirty="0" smtClean="0">
                          <a:solidFill>
                            <a:schemeClr val="accent1">
                              <a:lumMod val="50000"/>
                            </a:schemeClr>
                          </a:solidFill>
                        </a:rPr>
                        <a:t>s converse</a:t>
                      </a:r>
                      <a:r>
                        <a:rPr lang="hu-HU" sz="2000" dirty="0" smtClean="0"/>
                        <a:t>)</a:t>
                      </a:r>
                      <a:r>
                        <a:rPr lang="en-US" sz="2000" b="0" i="0" u="none" strike="noStrike" kern="1200" baseline="0" dirty="0" smtClean="0">
                          <a:solidFill>
                            <a:schemeClr val="tx1"/>
                          </a:solidFill>
                          <a:latin typeface="+mn-lt"/>
                          <a:ea typeface="+mn-ea"/>
                          <a:cs typeface="+mn-cs"/>
                        </a:rPr>
                        <a:t>	</a:t>
                      </a:r>
                    </a:p>
                  </a:txBody>
                  <a:tcPr/>
                </a:tc>
              </a:tr>
              <a:tr h="128078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tx1"/>
                          </a:solidFill>
                          <a:latin typeface="+mn-lt"/>
                          <a:ea typeface="+mn-ea"/>
                          <a:cs typeface="+mn-cs"/>
                        </a:rPr>
                        <a:t>If two parallel lines are cut by a transversal, then corresponding angles are congruent. (</a:t>
                      </a:r>
                      <a:r>
                        <a:rPr lang="hu-HU" sz="2000" b="0" i="0" u="none" strike="noStrike" kern="1200" baseline="0" dirty="0" smtClean="0">
                          <a:solidFill>
                            <a:schemeClr val="accent1">
                              <a:lumMod val="50000"/>
                            </a:schemeClr>
                          </a:solidFill>
                          <a:latin typeface="+mn-lt"/>
                          <a:ea typeface="+mn-ea"/>
                          <a:cs typeface="+mn-cs"/>
                        </a:rPr>
                        <a:t>corr</a:t>
                      </a:r>
                      <a:r>
                        <a:rPr lang="hu-HU" sz="2000" dirty="0" smtClean="0">
                          <a:solidFill>
                            <a:schemeClr val="accent1">
                              <a:lumMod val="50000"/>
                            </a:schemeClr>
                          </a:solidFill>
                        </a:rPr>
                        <a:t>. </a:t>
                      </a:r>
                      <a:r>
                        <a:rPr lang="en-US" sz="2000" dirty="0" smtClean="0">
                          <a:solidFill>
                            <a:schemeClr val="accent1">
                              <a:lumMod val="50000"/>
                            </a:schemeClr>
                          </a:solidFill>
                          <a:sym typeface="Symbol"/>
                        </a:rPr>
                        <a:t></a:t>
                      </a:r>
                      <a:r>
                        <a:rPr lang="hu-HU" sz="2000" dirty="0" smtClean="0">
                          <a:solidFill>
                            <a:schemeClr val="accent1">
                              <a:lumMod val="50000"/>
                            </a:schemeClr>
                          </a:solidFill>
                        </a:rPr>
                        <a:t>s</a:t>
                      </a:r>
                      <a:r>
                        <a:rPr lang="hu-HU" sz="2000" dirty="0" smtClean="0"/>
                        <a:t>) </a:t>
                      </a:r>
                      <a:r>
                        <a:rPr lang="en-US" sz="2000" b="0" i="0" u="none" strike="noStrike" kern="1200" baseline="0" dirty="0" smtClean="0">
                          <a:solidFill>
                            <a:schemeClr val="tx1"/>
                          </a:solidFill>
                          <a:latin typeface="+mn-lt"/>
                          <a:ea typeface="+mn-ea"/>
                          <a:cs typeface="+mn-cs"/>
                        </a:rPr>
                        <a: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tx1"/>
                          </a:solidFill>
                          <a:latin typeface="+mn-lt"/>
                          <a:ea typeface="+mn-ea"/>
                          <a:cs typeface="+mn-cs"/>
                        </a:rPr>
                        <a:t>If two lines are cut by a transversal such that corresponding angles are congruent, then the lines are parallel. (</a:t>
                      </a:r>
                      <a:r>
                        <a:rPr lang="hu-HU" sz="2000" b="0" i="0" u="none" strike="noStrike" kern="1200" baseline="0" dirty="0" smtClean="0">
                          <a:solidFill>
                            <a:schemeClr val="accent1">
                              <a:lumMod val="50000"/>
                            </a:schemeClr>
                          </a:solidFill>
                          <a:latin typeface="+mn-lt"/>
                          <a:ea typeface="+mn-ea"/>
                          <a:cs typeface="+mn-cs"/>
                        </a:rPr>
                        <a:t>corr</a:t>
                      </a:r>
                      <a:r>
                        <a:rPr lang="hu-HU" sz="2000" dirty="0" smtClean="0">
                          <a:solidFill>
                            <a:schemeClr val="accent1">
                              <a:lumMod val="50000"/>
                            </a:schemeClr>
                          </a:solidFill>
                        </a:rPr>
                        <a:t>. </a:t>
                      </a:r>
                      <a:r>
                        <a:rPr lang="en-US" sz="2000" dirty="0" smtClean="0">
                          <a:solidFill>
                            <a:schemeClr val="accent1">
                              <a:lumMod val="50000"/>
                            </a:schemeClr>
                          </a:solidFill>
                          <a:sym typeface="Symbol"/>
                        </a:rPr>
                        <a:t></a:t>
                      </a:r>
                      <a:r>
                        <a:rPr lang="hu-HU" sz="2000" dirty="0" smtClean="0">
                          <a:solidFill>
                            <a:schemeClr val="accent1">
                              <a:lumMod val="50000"/>
                            </a:schemeClr>
                          </a:solidFill>
                        </a:rPr>
                        <a:t>s converse</a:t>
                      </a:r>
                      <a:r>
                        <a:rPr lang="hu-HU" sz="2000" dirty="0" smtClean="0"/>
                        <a:t>)</a:t>
                      </a:r>
                      <a:r>
                        <a:rPr lang="en-US" sz="2000" b="0" i="0" u="none" strike="noStrike" kern="1200" baseline="0" dirty="0" smtClean="0">
                          <a:solidFill>
                            <a:schemeClr val="tx1"/>
                          </a:solidFill>
                          <a:latin typeface="+mn-lt"/>
                          <a:ea typeface="+mn-ea"/>
                          <a:cs typeface="+mn-cs"/>
                        </a:rPr>
                        <a:t>	</a:t>
                      </a:r>
                    </a:p>
                  </a:txBody>
                  <a:tcPr/>
                </a:tc>
              </a:tr>
              <a:tr h="157864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tx1"/>
                          </a:solidFill>
                          <a:latin typeface="+mn-lt"/>
                          <a:ea typeface="+mn-ea"/>
                          <a:cs typeface="+mn-cs"/>
                        </a:rPr>
                        <a:t>If two parallel lines are cut by a transversal, then interior angles on the same side of the transversal add to 180°. (</a:t>
                      </a:r>
                      <a:r>
                        <a:rPr lang="hu-HU" sz="2000" b="0" i="0" u="none" strike="noStrike" kern="1200" baseline="0" dirty="0" smtClean="0">
                          <a:solidFill>
                            <a:schemeClr val="accent1">
                              <a:lumMod val="50000"/>
                            </a:schemeClr>
                          </a:solidFill>
                          <a:latin typeface="+mn-lt"/>
                          <a:ea typeface="+mn-ea"/>
                          <a:cs typeface="+mn-cs"/>
                        </a:rPr>
                        <a:t>int</a:t>
                      </a:r>
                      <a:r>
                        <a:rPr lang="hu-HU" sz="2000" dirty="0" smtClean="0">
                          <a:solidFill>
                            <a:schemeClr val="accent1">
                              <a:lumMod val="50000"/>
                            </a:schemeClr>
                          </a:solidFill>
                        </a:rPr>
                        <a:t>. </a:t>
                      </a:r>
                      <a:r>
                        <a:rPr lang="en-US" sz="2000" dirty="0" smtClean="0">
                          <a:solidFill>
                            <a:schemeClr val="accent1">
                              <a:lumMod val="50000"/>
                            </a:schemeClr>
                          </a:solidFill>
                          <a:sym typeface="Symbol"/>
                        </a:rPr>
                        <a:t></a:t>
                      </a:r>
                      <a:r>
                        <a:rPr lang="hu-HU" sz="2000" dirty="0" smtClean="0">
                          <a:solidFill>
                            <a:schemeClr val="accent1">
                              <a:lumMod val="50000"/>
                            </a:schemeClr>
                          </a:solidFill>
                        </a:rPr>
                        <a:t>s</a:t>
                      </a:r>
                      <a:r>
                        <a:rPr lang="hu-HU" sz="2000" dirty="0" smtClean="0"/>
                        <a:t>) </a:t>
                      </a:r>
                      <a:r>
                        <a:rPr lang="en-US" sz="2000" b="0" i="0" u="none" strike="noStrike" kern="1200" baseline="0" dirty="0" smtClean="0">
                          <a:solidFill>
                            <a:schemeClr val="tx1"/>
                          </a:solidFill>
                          <a:latin typeface="+mn-lt"/>
                          <a:ea typeface="+mn-ea"/>
                          <a:cs typeface="+mn-cs"/>
                        </a:rPr>
                        <a: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tx1"/>
                          </a:solidFill>
                          <a:latin typeface="+mn-lt"/>
                          <a:ea typeface="+mn-ea"/>
                          <a:cs typeface="+mn-cs"/>
                        </a:rPr>
                        <a:t>If two lines are cut by a transversal such that interior angles on the same side of the transversal add to 180°, then the lines are parallel. 	(</a:t>
                      </a:r>
                      <a:r>
                        <a:rPr lang="hu-HU" sz="2000" b="0" i="0" u="none" strike="noStrike" kern="1200" baseline="0" dirty="0" smtClean="0">
                          <a:solidFill>
                            <a:schemeClr val="accent1">
                              <a:lumMod val="50000"/>
                            </a:schemeClr>
                          </a:solidFill>
                          <a:latin typeface="+mn-lt"/>
                          <a:ea typeface="+mn-ea"/>
                          <a:cs typeface="+mn-cs"/>
                        </a:rPr>
                        <a:t>int</a:t>
                      </a:r>
                      <a:r>
                        <a:rPr lang="hu-HU" sz="2000" dirty="0" smtClean="0">
                          <a:solidFill>
                            <a:schemeClr val="accent1">
                              <a:lumMod val="50000"/>
                            </a:schemeClr>
                          </a:solidFill>
                        </a:rPr>
                        <a:t>. </a:t>
                      </a:r>
                      <a:r>
                        <a:rPr lang="en-US" sz="2000" dirty="0" smtClean="0">
                          <a:solidFill>
                            <a:schemeClr val="accent1">
                              <a:lumMod val="50000"/>
                            </a:schemeClr>
                          </a:solidFill>
                          <a:sym typeface="Symbol"/>
                        </a:rPr>
                        <a:t></a:t>
                      </a:r>
                      <a:r>
                        <a:rPr lang="hu-HU" sz="2000" dirty="0" smtClean="0">
                          <a:solidFill>
                            <a:schemeClr val="accent1">
                              <a:lumMod val="50000"/>
                            </a:schemeClr>
                          </a:solidFill>
                        </a:rPr>
                        <a:t>s converse</a:t>
                      </a:r>
                      <a:r>
                        <a:rPr lang="hu-HU" sz="2000" dirty="0" smtClean="0"/>
                        <a:t>)</a:t>
                      </a:r>
                      <a:endParaRPr lang="en-US" sz="2000" b="0" i="0" u="none" strike="noStrike" kern="1200" baseline="0" dirty="0" smtClean="0">
                        <a:solidFill>
                          <a:schemeClr val="tx1"/>
                        </a:solidFill>
                        <a:latin typeface="+mn-lt"/>
                        <a:ea typeface="+mn-ea"/>
                        <a:cs typeface="+mn-cs"/>
                      </a:endParaRPr>
                    </a:p>
                  </a:txBody>
                  <a:tcPr/>
                </a:tc>
              </a:tr>
            </a:tbl>
          </a:graphicData>
        </a:graphic>
      </p:graphicFrame>
      <p:sp>
        <p:nvSpPr>
          <p:cNvPr id="5" name="Slide Number Placeholder 4"/>
          <p:cNvSpPr>
            <a:spLocks noGrp="1"/>
          </p:cNvSpPr>
          <p:nvPr>
            <p:ph type="sldNum" sz="quarter" idx="12"/>
          </p:nvPr>
        </p:nvSpPr>
        <p:spPr/>
        <p:txBody>
          <a:bodyPr/>
          <a:lstStyle/>
          <a:p>
            <a:fld id="{B69D453C-421B-104A-AEB9-C15F975ADA18}" type="slidenum">
              <a:rPr lang="en-US" smtClean="0"/>
              <a:t>16</a:t>
            </a:fld>
            <a:endParaRPr lang="en-US"/>
          </a:p>
        </p:txBody>
      </p:sp>
    </p:spTree>
    <p:extLst>
      <p:ext uri="{BB962C8B-B14F-4D97-AF65-F5344CB8AC3E}">
        <p14:creationId xmlns:p14="http://schemas.microsoft.com/office/powerpoint/2010/main" val="23652920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6394" y="1207905"/>
            <a:ext cx="8340370" cy="1200328"/>
          </a:xfrm>
          <a:prstGeom prst="rect">
            <a:avLst/>
          </a:prstGeom>
        </p:spPr>
        <p:txBody>
          <a:bodyPr wrap="square">
            <a:spAutoFit/>
          </a:bodyPr>
          <a:lstStyle/>
          <a:p>
            <a:r>
              <a:rPr lang="en-US" sz="2400" b="1" dirty="0" smtClean="0"/>
              <a:t>First Parallel Line Theorem: 	</a:t>
            </a:r>
          </a:p>
          <a:p>
            <a:r>
              <a:rPr lang="en-US" sz="2400" b="1" dirty="0"/>
              <a:t>	</a:t>
            </a:r>
            <a:r>
              <a:rPr lang="en-US" sz="2400" b="1" dirty="0" smtClean="0"/>
              <a:t>	</a:t>
            </a:r>
            <a:r>
              <a:rPr lang="en-US" sz="2400" dirty="0" smtClean="0"/>
              <a:t>If </a:t>
            </a:r>
            <a:r>
              <a:rPr lang="en-US" sz="2400" dirty="0"/>
              <a:t>two parallel lines are cut </a:t>
            </a:r>
            <a:r>
              <a:rPr lang="en-US" sz="2400" dirty="0" smtClean="0"/>
              <a:t>by </a:t>
            </a:r>
            <a:r>
              <a:rPr lang="en-US" sz="2400" dirty="0"/>
              <a:t>a transversal</a:t>
            </a:r>
            <a:r>
              <a:rPr lang="en-US" sz="2400" dirty="0" smtClean="0"/>
              <a:t>,</a:t>
            </a:r>
          </a:p>
          <a:p>
            <a:r>
              <a:rPr lang="en-US" sz="2400" dirty="0"/>
              <a:t>	</a:t>
            </a:r>
            <a:r>
              <a:rPr lang="en-US" sz="2400" dirty="0" smtClean="0"/>
              <a:t>	then </a:t>
            </a:r>
            <a:r>
              <a:rPr lang="en-US" sz="2400" dirty="0"/>
              <a:t>alternate interior angles are congruent</a:t>
            </a:r>
            <a:r>
              <a:rPr lang="en-US" sz="2400" dirty="0" smtClean="0"/>
              <a:t>. (</a:t>
            </a:r>
            <a:r>
              <a:rPr lang="hu-HU" sz="2400" dirty="0">
                <a:solidFill>
                  <a:srgbClr val="0000FF"/>
                </a:solidFill>
              </a:rPr>
              <a:t>alt. </a:t>
            </a:r>
            <a:r>
              <a:rPr lang="en-US" sz="2400" dirty="0">
                <a:solidFill>
                  <a:schemeClr val="tx2"/>
                </a:solidFill>
                <a:sym typeface="Symbol"/>
              </a:rPr>
              <a:t></a:t>
            </a:r>
            <a:r>
              <a:rPr lang="hu-HU" sz="2400" dirty="0" smtClean="0">
                <a:solidFill>
                  <a:srgbClr val="0000FF"/>
                </a:solidFill>
              </a:rPr>
              <a:t>s </a:t>
            </a:r>
            <a:r>
              <a:rPr lang="hu-HU" sz="2400" dirty="0" smtClean="0"/>
              <a:t>)</a:t>
            </a:r>
            <a:r>
              <a:rPr lang="en-US" sz="2400" dirty="0" smtClean="0"/>
              <a:t> </a:t>
            </a:r>
            <a:endParaRPr lang="en-US" sz="2400" dirty="0"/>
          </a:p>
        </p:txBody>
      </p:sp>
      <p:sp>
        <p:nvSpPr>
          <p:cNvPr id="5" name="Rectangle 4"/>
          <p:cNvSpPr/>
          <p:nvPr/>
        </p:nvSpPr>
        <p:spPr>
          <a:xfrm>
            <a:off x="306394" y="2408233"/>
            <a:ext cx="8340370" cy="1569660"/>
          </a:xfrm>
          <a:prstGeom prst="rect">
            <a:avLst/>
          </a:prstGeom>
        </p:spPr>
        <p:txBody>
          <a:bodyPr wrap="square">
            <a:spAutoFit/>
          </a:bodyPr>
          <a:lstStyle/>
          <a:p>
            <a:r>
              <a:rPr lang="en-US" sz="2400" b="1" dirty="0" smtClean="0"/>
              <a:t>Converse: </a:t>
            </a:r>
          </a:p>
          <a:p>
            <a:r>
              <a:rPr lang="en-US" sz="2400" b="1" dirty="0"/>
              <a:t>	</a:t>
            </a:r>
            <a:r>
              <a:rPr lang="en-US" sz="2400" b="1" dirty="0" smtClean="0"/>
              <a:t>	</a:t>
            </a:r>
            <a:r>
              <a:rPr lang="en-US" sz="2400" dirty="0" smtClean="0"/>
              <a:t>If </a:t>
            </a:r>
            <a:r>
              <a:rPr lang="en-US" sz="2400" dirty="0"/>
              <a:t>two lines are cut by a transversal such that alternate </a:t>
            </a:r>
            <a:r>
              <a:rPr lang="en-US" sz="2400" dirty="0" smtClean="0"/>
              <a:t>			interior </a:t>
            </a:r>
            <a:r>
              <a:rPr lang="en-US" sz="2400" dirty="0"/>
              <a:t>angles are congruent, then the lines are </a:t>
            </a:r>
            <a:r>
              <a:rPr lang="en-US" sz="2400" dirty="0" smtClean="0"/>
              <a:t>				parallel</a:t>
            </a:r>
            <a:r>
              <a:rPr lang="en-US" sz="2400" dirty="0"/>
              <a:t>. </a:t>
            </a:r>
            <a:r>
              <a:rPr lang="en-US" sz="2400" dirty="0" smtClean="0"/>
              <a:t>(</a:t>
            </a:r>
            <a:r>
              <a:rPr lang="hu-HU" sz="2400" dirty="0">
                <a:solidFill>
                  <a:srgbClr val="0000FF"/>
                </a:solidFill>
              </a:rPr>
              <a:t>alt. </a:t>
            </a:r>
            <a:r>
              <a:rPr lang="en-US" sz="2400" dirty="0">
                <a:solidFill>
                  <a:schemeClr val="tx2"/>
                </a:solidFill>
                <a:sym typeface="Symbol"/>
              </a:rPr>
              <a:t></a:t>
            </a:r>
            <a:r>
              <a:rPr lang="hu-HU" sz="2400" dirty="0" smtClean="0">
                <a:solidFill>
                  <a:srgbClr val="0000FF"/>
                </a:solidFill>
              </a:rPr>
              <a:t>s converse</a:t>
            </a:r>
            <a:r>
              <a:rPr lang="hu-HU" sz="2400" dirty="0" smtClean="0"/>
              <a:t>)</a:t>
            </a:r>
            <a:endParaRPr lang="en-US" sz="2400" dirty="0"/>
          </a:p>
        </p:txBody>
      </p:sp>
      <p:sp>
        <p:nvSpPr>
          <p:cNvPr id="7" name="TextBox 6"/>
          <p:cNvSpPr txBox="1"/>
          <p:nvPr/>
        </p:nvSpPr>
        <p:spPr>
          <a:xfrm>
            <a:off x="1269935" y="231519"/>
            <a:ext cx="6635876" cy="769441"/>
          </a:xfrm>
          <a:prstGeom prst="rect">
            <a:avLst/>
          </a:prstGeom>
          <a:noFill/>
        </p:spPr>
        <p:txBody>
          <a:bodyPr wrap="none" rtlCol="0">
            <a:spAutoFit/>
          </a:bodyPr>
          <a:lstStyle/>
          <a:p>
            <a:r>
              <a:rPr lang="en-US" sz="4400" b="1" dirty="0" smtClean="0"/>
              <a:t>Example of Converse </a:t>
            </a:r>
            <a:r>
              <a:rPr lang="en-US" sz="4400" b="1" dirty="0"/>
              <a:t>U</a:t>
            </a:r>
            <a:r>
              <a:rPr lang="en-US" sz="4400" b="1" dirty="0" smtClean="0"/>
              <a:t>sage</a:t>
            </a:r>
            <a:endParaRPr lang="en-US" sz="4400" b="1" dirty="0"/>
          </a:p>
        </p:txBody>
      </p:sp>
      <p:sp>
        <p:nvSpPr>
          <p:cNvPr id="8" name="TextBox 7"/>
          <p:cNvSpPr txBox="1"/>
          <p:nvPr/>
        </p:nvSpPr>
        <p:spPr>
          <a:xfrm>
            <a:off x="306394" y="4649808"/>
            <a:ext cx="8564477" cy="1384995"/>
          </a:xfrm>
          <a:prstGeom prst="rect">
            <a:avLst/>
          </a:prstGeom>
          <a:noFill/>
        </p:spPr>
        <p:txBody>
          <a:bodyPr wrap="square" rtlCol="0">
            <a:spAutoFit/>
          </a:bodyPr>
          <a:lstStyle/>
          <a:p>
            <a:r>
              <a:rPr lang="en-US" sz="2800" dirty="0" smtClean="0">
                <a:solidFill>
                  <a:srgbClr val="0000FF"/>
                </a:solidFill>
              </a:rPr>
              <a:t>Have a student hold 2 rulers parallel and another student hold 1 up as a transversal and test the first parallel line theorem with them</a:t>
            </a:r>
            <a:endParaRPr lang="en-US" sz="2800" dirty="0">
              <a:solidFill>
                <a:srgbClr val="0000FF"/>
              </a:solidFill>
            </a:endParaRPr>
          </a:p>
        </p:txBody>
      </p:sp>
      <p:sp>
        <p:nvSpPr>
          <p:cNvPr id="2" name="Slide Number Placeholder 1"/>
          <p:cNvSpPr>
            <a:spLocks noGrp="1"/>
          </p:cNvSpPr>
          <p:nvPr>
            <p:ph type="sldNum" sz="quarter" idx="12"/>
          </p:nvPr>
        </p:nvSpPr>
        <p:spPr/>
        <p:txBody>
          <a:bodyPr/>
          <a:lstStyle/>
          <a:p>
            <a:fld id="{B69D453C-421B-104A-AEB9-C15F975ADA18}" type="slidenum">
              <a:rPr lang="en-US" smtClean="0"/>
              <a:t>17</a:t>
            </a:fld>
            <a:endParaRPr lang="en-US"/>
          </a:p>
        </p:txBody>
      </p:sp>
    </p:spTree>
    <p:extLst>
      <p:ext uri="{BB962C8B-B14F-4D97-AF65-F5344CB8AC3E}">
        <p14:creationId xmlns:p14="http://schemas.microsoft.com/office/powerpoint/2010/main" val="2219454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pic>
        <p:nvPicPr>
          <p:cNvPr id="4" name="Picture 3"/>
          <p:cNvPicPr>
            <a:picLocks noChangeAspect="1"/>
          </p:cNvPicPr>
          <p:nvPr/>
        </p:nvPicPr>
        <p:blipFill>
          <a:blip r:embed="rId2"/>
          <a:stretch>
            <a:fillRect/>
          </a:stretch>
        </p:blipFill>
        <p:spPr>
          <a:xfrm>
            <a:off x="5397500" y="2469493"/>
            <a:ext cx="3746500" cy="2819400"/>
          </a:xfrm>
          <a:prstGeom prst="rect">
            <a:avLst/>
          </a:prstGeom>
        </p:spPr>
      </p:pic>
      <p:sp>
        <p:nvSpPr>
          <p:cNvPr id="5" name="Rectangle 4"/>
          <p:cNvSpPr/>
          <p:nvPr/>
        </p:nvSpPr>
        <p:spPr>
          <a:xfrm>
            <a:off x="322517" y="3933317"/>
            <a:ext cx="4572000" cy="1052596"/>
          </a:xfrm>
          <a:prstGeom prst="rect">
            <a:avLst/>
          </a:prstGeom>
        </p:spPr>
        <p:txBody>
          <a:bodyPr>
            <a:spAutoFit/>
          </a:bodyPr>
          <a:lstStyle/>
          <a:p>
            <a:pPr>
              <a:lnSpc>
                <a:spcPct val="130000"/>
              </a:lnSpc>
            </a:pPr>
            <a:r>
              <a:rPr lang="en-US" sz="2400" dirty="0">
                <a:solidFill>
                  <a:srgbClr val="FF0000"/>
                </a:solidFill>
              </a:rPr>
              <a:t>𝒙</a:t>
            </a:r>
            <a:r>
              <a:rPr lang="en-US" sz="2400" dirty="0" smtClean="0">
                <a:solidFill>
                  <a:srgbClr val="FF0000"/>
                </a:solidFill>
              </a:rPr>
              <a:t>=𝒚 			</a:t>
            </a:r>
            <a:r>
              <a:rPr lang="en-US" sz="2400" b="1" i="1" dirty="0" smtClean="0">
                <a:solidFill>
                  <a:srgbClr val="FF0000"/>
                </a:solidFill>
              </a:rPr>
              <a:t>Given</a:t>
            </a:r>
            <a:endParaRPr lang="en-US" sz="2400" b="1" i="1" dirty="0">
              <a:solidFill>
                <a:srgbClr val="FF0000"/>
              </a:solidFill>
            </a:endParaRPr>
          </a:p>
          <a:p>
            <a:pPr>
              <a:lnSpc>
                <a:spcPct val="130000"/>
              </a:lnSpc>
            </a:pPr>
            <a:r>
              <a:rPr lang="pt-BR" sz="2400" dirty="0">
                <a:solidFill>
                  <a:srgbClr val="FF0000"/>
                </a:solidFill>
              </a:rPr>
              <a:t>𝑨𝑩∥𝑬𝑭 </a:t>
            </a:r>
            <a:r>
              <a:rPr lang="pt-BR" sz="2400" dirty="0" smtClean="0">
                <a:solidFill>
                  <a:srgbClr val="FF0000"/>
                </a:solidFill>
              </a:rPr>
              <a:t>		</a:t>
            </a:r>
            <a:r>
              <a:rPr lang="pt-BR" sz="2400" b="1" i="1" dirty="0" smtClean="0">
                <a:solidFill>
                  <a:srgbClr val="FF0000"/>
                </a:solidFill>
              </a:rPr>
              <a:t>corr</a:t>
            </a:r>
            <a:r>
              <a:rPr lang="pt-BR" sz="2400" b="1" i="1" dirty="0">
                <a:solidFill>
                  <a:srgbClr val="FF0000"/>
                </a:solidFill>
              </a:rPr>
              <a:t>. </a:t>
            </a:r>
            <a:r>
              <a:rPr lang="en-US" sz="2400" dirty="0">
                <a:solidFill>
                  <a:srgbClr val="FF0000"/>
                </a:solidFill>
                <a:sym typeface="Symbol"/>
              </a:rPr>
              <a:t></a:t>
            </a:r>
            <a:r>
              <a:rPr lang="pt-BR" sz="2400" b="1" i="1" dirty="0" smtClean="0">
                <a:solidFill>
                  <a:srgbClr val="FF0000"/>
                </a:solidFill>
              </a:rPr>
              <a:t>s </a:t>
            </a:r>
            <a:r>
              <a:rPr lang="pt-BR" sz="2400" b="1" i="1" dirty="0">
                <a:solidFill>
                  <a:srgbClr val="FF0000"/>
                </a:solidFill>
              </a:rPr>
              <a:t>converse </a:t>
            </a:r>
            <a:endParaRPr lang="en-US" sz="2400" dirty="0">
              <a:solidFill>
                <a:srgbClr val="FF0000"/>
              </a:solidFill>
            </a:endParaRPr>
          </a:p>
        </p:txBody>
      </p:sp>
      <p:sp>
        <p:nvSpPr>
          <p:cNvPr id="6" name="TextBox 5"/>
          <p:cNvSpPr txBox="1"/>
          <p:nvPr/>
        </p:nvSpPr>
        <p:spPr>
          <a:xfrm>
            <a:off x="0" y="3435206"/>
            <a:ext cx="6823128" cy="461665"/>
          </a:xfrm>
          <a:prstGeom prst="rect">
            <a:avLst/>
          </a:prstGeom>
          <a:noFill/>
        </p:spPr>
        <p:txBody>
          <a:bodyPr wrap="square" rtlCol="0">
            <a:spAutoFit/>
          </a:bodyPr>
          <a:lstStyle/>
          <a:p>
            <a:r>
              <a:rPr lang="en-US" sz="2400" b="1" dirty="0" smtClean="0"/>
              <a:t>   Statement</a:t>
            </a:r>
            <a:r>
              <a:rPr lang="en-US" sz="2400" b="1" dirty="0"/>
              <a:t>	</a:t>
            </a:r>
            <a:r>
              <a:rPr lang="en-US" sz="2400" b="1" dirty="0" smtClean="0"/>
              <a:t>	    	 Reason</a:t>
            </a:r>
            <a:endParaRPr lang="en-US" sz="2400" b="1" dirty="0"/>
          </a:p>
        </p:txBody>
      </p:sp>
      <p:cxnSp>
        <p:nvCxnSpPr>
          <p:cNvPr id="7" name="Straight Connector 6"/>
          <p:cNvCxnSpPr/>
          <p:nvPr/>
        </p:nvCxnSpPr>
        <p:spPr>
          <a:xfrm>
            <a:off x="1955155" y="3435206"/>
            <a:ext cx="0" cy="196156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0" y="3923471"/>
            <a:ext cx="4894517" cy="984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322517" y="1727035"/>
            <a:ext cx="4572000" cy="1200328"/>
          </a:xfrm>
          <a:prstGeom prst="rect">
            <a:avLst/>
          </a:prstGeom>
        </p:spPr>
        <p:txBody>
          <a:bodyPr>
            <a:spAutoFit/>
          </a:bodyPr>
          <a:lstStyle/>
          <a:p>
            <a:r>
              <a:rPr lang="en-US" sz="2400" dirty="0"/>
              <a:t>In the figure at the right, 𝒙</a:t>
            </a:r>
            <a:r>
              <a:rPr lang="en-US" sz="2400" dirty="0" smtClean="0"/>
              <a:t>=𝒚.</a:t>
            </a:r>
          </a:p>
          <a:p>
            <a:r>
              <a:rPr lang="en-US" sz="2400" dirty="0" smtClean="0"/>
              <a:t> </a:t>
            </a:r>
            <a:endParaRPr lang="en-US" sz="2400" dirty="0"/>
          </a:p>
          <a:p>
            <a:r>
              <a:rPr lang="en-US" sz="2400" dirty="0"/>
              <a:t>Prove that 𝑨𝑩∥𝑬𝑭. </a:t>
            </a:r>
          </a:p>
        </p:txBody>
      </p:sp>
      <p:sp>
        <p:nvSpPr>
          <p:cNvPr id="3" name="Slide Number Placeholder 2"/>
          <p:cNvSpPr>
            <a:spLocks noGrp="1"/>
          </p:cNvSpPr>
          <p:nvPr>
            <p:ph type="sldNum" sz="quarter" idx="12"/>
          </p:nvPr>
        </p:nvSpPr>
        <p:spPr/>
        <p:txBody>
          <a:bodyPr/>
          <a:lstStyle/>
          <a:p>
            <a:fld id="{B69D453C-421B-104A-AEB9-C15F975ADA18}" type="slidenum">
              <a:rPr lang="en-US" smtClean="0"/>
              <a:t>18</a:t>
            </a:fld>
            <a:endParaRPr lang="en-US"/>
          </a:p>
        </p:txBody>
      </p:sp>
    </p:spTree>
    <p:extLst>
      <p:ext uri="{BB962C8B-B14F-4D97-AF65-F5344CB8AC3E}">
        <p14:creationId xmlns:p14="http://schemas.microsoft.com/office/powerpoint/2010/main" val="260055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Ticket</a:t>
            </a:r>
            <a:endParaRPr lang="en-US" dirty="0"/>
          </a:p>
        </p:txBody>
      </p:sp>
      <p:sp>
        <p:nvSpPr>
          <p:cNvPr id="3" name="Content Placeholder 2"/>
          <p:cNvSpPr>
            <a:spLocks noGrp="1"/>
          </p:cNvSpPr>
          <p:nvPr>
            <p:ph idx="1"/>
          </p:nvPr>
        </p:nvSpPr>
        <p:spPr>
          <a:xfrm>
            <a:off x="457200" y="1600200"/>
            <a:ext cx="8229600" cy="1036197"/>
          </a:xfrm>
        </p:spPr>
        <p:txBody>
          <a:bodyPr/>
          <a:lstStyle/>
          <a:p>
            <a:pPr marL="0" indent="0">
              <a:buNone/>
            </a:pPr>
            <a:r>
              <a:rPr lang="en-US" sz="2800" dirty="0" smtClean="0"/>
              <a:t>In </a:t>
            </a:r>
            <a:r>
              <a:rPr lang="en-US" sz="2800" dirty="0"/>
              <a:t>the diagram at the right, prove that </a:t>
            </a:r>
            <a:endParaRPr lang="en-US" sz="2800" dirty="0" smtClean="0"/>
          </a:p>
          <a:p>
            <a:pPr marL="0" indent="0">
              <a:buNone/>
            </a:pPr>
            <a:r>
              <a:rPr lang="en-US" sz="2800" dirty="0">
                <a:sym typeface="Symbol"/>
              </a:rPr>
              <a:t></a:t>
            </a:r>
            <a:r>
              <a:rPr lang="en-US" sz="2800" dirty="0" smtClean="0"/>
              <a:t>𝒅 + </a:t>
            </a:r>
            <a:r>
              <a:rPr lang="en-US" sz="2800" dirty="0">
                <a:sym typeface="Symbol"/>
              </a:rPr>
              <a:t></a:t>
            </a:r>
            <a:r>
              <a:rPr lang="en-US" sz="2800" dirty="0" smtClean="0"/>
              <a:t>𝒆 − </a:t>
            </a:r>
            <a:r>
              <a:rPr lang="en-US" sz="2800" dirty="0">
                <a:sym typeface="Symbol"/>
              </a:rPr>
              <a:t></a:t>
            </a:r>
            <a:r>
              <a:rPr lang="en-US" sz="2800" dirty="0" smtClean="0"/>
              <a:t>𝒂 = 𝟏𝟖𝟎</a:t>
            </a:r>
            <a:r>
              <a:rPr lang="en-US" sz="2800" dirty="0"/>
              <a:t>˚. </a:t>
            </a:r>
          </a:p>
        </p:txBody>
      </p:sp>
      <p:pic>
        <p:nvPicPr>
          <p:cNvPr id="4" name="Picture 3"/>
          <p:cNvPicPr>
            <a:picLocks noChangeAspect="1"/>
          </p:cNvPicPr>
          <p:nvPr/>
        </p:nvPicPr>
        <p:blipFill>
          <a:blip r:embed="rId2"/>
          <a:stretch>
            <a:fillRect/>
          </a:stretch>
        </p:blipFill>
        <p:spPr>
          <a:xfrm>
            <a:off x="4771640" y="2897581"/>
            <a:ext cx="4200071" cy="2952525"/>
          </a:xfrm>
          <a:prstGeom prst="rect">
            <a:avLst/>
          </a:prstGeom>
        </p:spPr>
      </p:pic>
      <p:sp>
        <p:nvSpPr>
          <p:cNvPr id="5" name="Rectangle 4"/>
          <p:cNvSpPr/>
          <p:nvPr/>
        </p:nvSpPr>
        <p:spPr>
          <a:xfrm>
            <a:off x="199639" y="3147750"/>
            <a:ext cx="4942203" cy="2973122"/>
          </a:xfrm>
          <a:prstGeom prst="rect">
            <a:avLst/>
          </a:prstGeom>
        </p:spPr>
        <p:txBody>
          <a:bodyPr wrap="square">
            <a:spAutoFit/>
          </a:bodyPr>
          <a:lstStyle/>
          <a:p>
            <a:r>
              <a:rPr lang="en-US" sz="2400" i="1" dirty="0">
                <a:solidFill>
                  <a:srgbClr val="FF0000"/>
                </a:solidFill>
              </a:rPr>
              <a:t>Draw auxiliary lines, and label </a:t>
            </a:r>
            <a:r>
              <a:rPr lang="en-US" sz="2400" dirty="0">
                <a:solidFill>
                  <a:srgbClr val="FF0000"/>
                </a:solidFill>
                <a:sym typeface="Symbol"/>
              </a:rPr>
              <a:t></a:t>
            </a:r>
            <a:r>
              <a:rPr lang="en-US" sz="2400" i="1" dirty="0" smtClean="0">
                <a:solidFill>
                  <a:srgbClr val="FF0000"/>
                </a:solidFill>
              </a:rPr>
              <a:t>s.</a:t>
            </a:r>
          </a:p>
          <a:p>
            <a:r>
              <a:rPr lang="en-US" sz="2400" i="1" dirty="0" smtClean="0">
                <a:solidFill>
                  <a:srgbClr val="FF0000"/>
                </a:solidFill>
              </a:rPr>
              <a:t> </a:t>
            </a:r>
            <a:endParaRPr lang="en-US" sz="2400" dirty="0">
              <a:solidFill>
                <a:srgbClr val="FF0000"/>
              </a:solidFill>
            </a:endParaRPr>
          </a:p>
          <a:p>
            <a:r>
              <a:rPr lang="en-US" sz="2400" dirty="0">
                <a:solidFill>
                  <a:srgbClr val="FF0000"/>
                </a:solidFill>
                <a:sym typeface="Symbol"/>
              </a:rPr>
              <a:t></a:t>
            </a:r>
            <a:r>
              <a:rPr lang="hu-HU" sz="2400" dirty="0" smtClean="0">
                <a:solidFill>
                  <a:srgbClr val="FF0000"/>
                </a:solidFill>
              </a:rPr>
              <a:t>𝒂 = </a:t>
            </a:r>
            <a:r>
              <a:rPr lang="en-US" sz="2400" dirty="0">
                <a:solidFill>
                  <a:srgbClr val="FF0000"/>
                </a:solidFill>
                <a:sym typeface="Symbol"/>
              </a:rPr>
              <a:t></a:t>
            </a:r>
            <a:r>
              <a:rPr lang="hu-HU" sz="2400" dirty="0" smtClean="0">
                <a:solidFill>
                  <a:srgbClr val="FF0000"/>
                </a:solidFill>
              </a:rPr>
              <a:t>𝒙 				</a:t>
            </a:r>
            <a:r>
              <a:rPr lang="en-US" sz="2400" dirty="0" smtClean="0">
                <a:solidFill>
                  <a:srgbClr val="FF0000"/>
                </a:solidFill>
              </a:rPr>
              <a:t>	</a:t>
            </a:r>
            <a:r>
              <a:rPr lang="hu-HU" sz="2400" i="1" dirty="0" smtClean="0">
                <a:solidFill>
                  <a:srgbClr val="FF0000"/>
                </a:solidFill>
              </a:rPr>
              <a:t>alt. </a:t>
            </a:r>
            <a:r>
              <a:rPr lang="en-US" sz="2400" dirty="0" smtClean="0">
                <a:solidFill>
                  <a:srgbClr val="FF0000"/>
                </a:solidFill>
                <a:sym typeface="Symbol"/>
              </a:rPr>
              <a:t></a:t>
            </a:r>
            <a:r>
              <a:rPr lang="hu-HU" sz="2400" i="1" dirty="0" smtClean="0">
                <a:solidFill>
                  <a:srgbClr val="FF0000"/>
                </a:solidFill>
              </a:rPr>
              <a:t>s </a:t>
            </a:r>
            <a:endParaRPr lang="hu-HU" sz="2400" dirty="0" smtClean="0">
              <a:solidFill>
                <a:srgbClr val="FF0000"/>
              </a:solidFill>
            </a:endParaRPr>
          </a:p>
          <a:p>
            <a:pPr>
              <a:lnSpc>
                <a:spcPct val="120000"/>
              </a:lnSpc>
            </a:pPr>
            <a:r>
              <a:rPr lang="en-US" sz="2400" dirty="0">
                <a:solidFill>
                  <a:srgbClr val="FF0000"/>
                </a:solidFill>
                <a:sym typeface="Symbol"/>
              </a:rPr>
              <a:t></a:t>
            </a:r>
            <a:r>
              <a:rPr lang="en-US" sz="2400" dirty="0" smtClean="0">
                <a:solidFill>
                  <a:srgbClr val="FF0000"/>
                </a:solidFill>
              </a:rPr>
              <a:t>𝒚 = </a:t>
            </a:r>
            <a:r>
              <a:rPr lang="en-US" sz="2400" dirty="0">
                <a:solidFill>
                  <a:srgbClr val="FF0000"/>
                </a:solidFill>
                <a:sym typeface="Symbol"/>
              </a:rPr>
              <a:t></a:t>
            </a:r>
            <a:r>
              <a:rPr lang="en-US" sz="2400" dirty="0" smtClean="0">
                <a:solidFill>
                  <a:srgbClr val="FF0000"/>
                </a:solidFill>
              </a:rPr>
              <a:t>𝒆 − </a:t>
            </a:r>
            <a:r>
              <a:rPr lang="en-US" sz="2400" dirty="0" smtClean="0">
                <a:solidFill>
                  <a:srgbClr val="FF0000"/>
                </a:solidFill>
                <a:sym typeface="Symbol"/>
              </a:rPr>
              <a:t></a:t>
            </a:r>
            <a:r>
              <a:rPr lang="en-US" sz="2400" dirty="0" smtClean="0">
                <a:solidFill>
                  <a:srgbClr val="FF0000"/>
                </a:solidFill>
              </a:rPr>
              <a:t>𝒙 			</a:t>
            </a:r>
            <a:r>
              <a:rPr lang="en-US" sz="2400" dirty="0" smtClean="0">
                <a:solidFill>
                  <a:srgbClr val="FF0000"/>
                </a:solidFill>
                <a:sym typeface="Symbol"/>
              </a:rPr>
              <a:t></a:t>
            </a:r>
            <a:r>
              <a:rPr lang="en-US" sz="2400" i="1" dirty="0" smtClean="0">
                <a:solidFill>
                  <a:srgbClr val="FF0000"/>
                </a:solidFill>
              </a:rPr>
              <a:t>s add </a:t>
            </a:r>
            <a:endParaRPr lang="en-US" sz="2400" dirty="0" smtClean="0">
              <a:solidFill>
                <a:srgbClr val="FF0000"/>
              </a:solidFill>
            </a:endParaRPr>
          </a:p>
          <a:p>
            <a:pPr>
              <a:lnSpc>
                <a:spcPct val="120000"/>
              </a:lnSpc>
            </a:pPr>
            <a:r>
              <a:rPr lang="en-US" sz="2400" dirty="0">
                <a:solidFill>
                  <a:srgbClr val="FF0000"/>
                </a:solidFill>
                <a:sym typeface="Symbol"/>
              </a:rPr>
              <a:t></a:t>
            </a:r>
            <a:r>
              <a:rPr lang="pt-BR" sz="2400" dirty="0" smtClean="0">
                <a:solidFill>
                  <a:srgbClr val="FF0000"/>
                </a:solidFill>
              </a:rPr>
              <a:t>𝒚 = </a:t>
            </a:r>
            <a:r>
              <a:rPr lang="en-US" sz="2400" dirty="0">
                <a:solidFill>
                  <a:srgbClr val="FF0000"/>
                </a:solidFill>
                <a:sym typeface="Symbol"/>
              </a:rPr>
              <a:t></a:t>
            </a:r>
            <a:r>
              <a:rPr lang="pt-BR" sz="2400" dirty="0" smtClean="0">
                <a:solidFill>
                  <a:srgbClr val="FF0000"/>
                </a:solidFill>
              </a:rPr>
              <a:t>𝒛 					</a:t>
            </a:r>
            <a:r>
              <a:rPr lang="pt-BR" sz="2400" i="1" dirty="0" smtClean="0">
                <a:solidFill>
                  <a:srgbClr val="FF0000"/>
                </a:solidFill>
              </a:rPr>
              <a:t>corr. </a:t>
            </a:r>
            <a:r>
              <a:rPr lang="en-US" sz="2400" dirty="0">
                <a:solidFill>
                  <a:srgbClr val="FF0000"/>
                </a:solidFill>
                <a:sym typeface="Symbol"/>
              </a:rPr>
              <a:t></a:t>
            </a:r>
            <a:r>
              <a:rPr lang="pt-BR" sz="2400" i="1" dirty="0" smtClean="0">
                <a:solidFill>
                  <a:srgbClr val="FF0000"/>
                </a:solidFill>
              </a:rPr>
              <a:t>s </a:t>
            </a:r>
            <a:endParaRPr lang="pt-BR" sz="2400" dirty="0" smtClean="0">
              <a:solidFill>
                <a:srgbClr val="FF0000"/>
              </a:solidFill>
            </a:endParaRPr>
          </a:p>
          <a:p>
            <a:pPr>
              <a:lnSpc>
                <a:spcPct val="120000"/>
              </a:lnSpc>
            </a:pPr>
            <a:r>
              <a:rPr lang="en-US" sz="2400" dirty="0">
                <a:solidFill>
                  <a:srgbClr val="FF0000"/>
                </a:solidFill>
                <a:sym typeface="Symbol"/>
              </a:rPr>
              <a:t></a:t>
            </a:r>
            <a:r>
              <a:rPr lang="en-US" sz="2400" dirty="0" smtClean="0">
                <a:solidFill>
                  <a:srgbClr val="FF0000"/>
                </a:solidFill>
              </a:rPr>
              <a:t>𝒅 + </a:t>
            </a:r>
            <a:r>
              <a:rPr lang="en-US" sz="2400" dirty="0">
                <a:solidFill>
                  <a:srgbClr val="FF0000"/>
                </a:solidFill>
                <a:sym typeface="Symbol"/>
              </a:rPr>
              <a:t></a:t>
            </a:r>
            <a:r>
              <a:rPr lang="en-US" sz="2400" dirty="0" smtClean="0">
                <a:solidFill>
                  <a:srgbClr val="FF0000"/>
                </a:solidFill>
              </a:rPr>
              <a:t>𝒛 = 𝟏𝟖𝟎</a:t>
            </a:r>
            <a:r>
              <a:rPr lang="en-US" sz="2400" dirty="0">
                <a:solidFill>
                  <a:srgbClr val="FF0000"/>
                </a:solidFill>
              </a:rPr>
              <a:t>˚ </a:t>
            </a:r>
            <a:r>
              <a:rPr lang="en-US" sz="2400" dirty="0" smtClean="0">
                <a:solidFill>
                  <a:srgbClr val="FF0000"/>
                </a:solidFill>
              </a:rPr>
              <a:t>			</a:t>
            </a:r>
            <a:r>
              <a:rPr lang="en-US" sz="2400" dirty="0" smtClean="0">
                <a:solidFill>
                  <a:srgbClr val="FF0000"/>
                </a:solidFill>
                <a:sym typeface="Symbol"/>
              </a:rPr>
              <a:t></a:t>
            </a:r>
            <a:r>
              <a:rPr lang="en-US" sz="2400" i="1" dirty="0" smtClean="0">
                <a:solidFill>
                  <a:srgbClr val="FF0000"/>
                </a:solidFill>
              </a:rPr>
              <a:t>s </a:t>
            </a:r>
            <a:r>
              <a:rPr lang="en-US" sz="2400" i="1" dirty="0">
                <a:solidFill>
                  <a:srgbClr val="FF0000"/>
                </a:solidFill>
              </a:rPr>
              <a:t>on a line </a:t>
            </a:r>
            <a:endParaRPr lang="en-US" sz="2400" dirty="0">
              <a:solidFill>
                <a:srgbClr val="FF0000"/>
              </a:solidFill>
            </a:endParaRPr>
          </a:p>
          <a:p>
            <a:pPr>
              <a:lnSpc>
                <a:spcPct val="120000"/>
              </a:lnSpc>
            </a:pPr>
            <a:r>
              <a:rPr lang="en-US" sz="2400" dirty="0">
                <a:solidFill>
                  <a:srgbClr val="FF0000"/>
                </a:solidFill>
                <a:sym typeface="Symbol"/>
              </a:rPr>
              <a:t></a:t>
            </a:r>
            <a:r>
              <a:rPr lang="en-US" sz="2400" dirty="0" smtClean="0">
                <a:solidFill>
                  <a:srgbClr val="FF0000"/>
                </a:solidFill>
              </a:rPr>
              <a:t>𝒅 + </a:t>
            </a:r>
            <a:r>
              <a:rPr lang="en-US" sz="2400" dirty="0">
                <a:solidFill>
                  <a:srgbClr val="FF0000"/>
                </a:solidFill>
                <a:sym typeface="Symbol"/>
              </a:rPr>
              <a:t></a:t>
            </a:r>
            <a:r>
              <a:rPr lang="en-US" sz="2400" dirty="0" smtClean="0">
                <a:solidFill>
                  <a:srgbClr val="FF0000"/>
                </a:solidFill>
              </a:rPr>
              <a:t>𝒆 − </a:t>
            </a:r>
            <a:r>
              <a:rPr lang="en-US" sz="2400" dirty="0">
                <a:solidFill>
                  <a:srgbClr val="FF0000"/>
                </a:solidFill>
                <a:sym typeface="Symbol"/>
              </a:rPr>
              <a:t></a:t>
            </a:r>
            <a:r>
              <a:rPr lang="en-US" sz="2400" dirty="0" smtClean="0">
                <a:solidFill>
                  <a:srgbClr val="FF0000"/>
                </a:solidFill>
              </a:rPr>
              <a:t>𝒂 = 𝟏𝟖𝟎</a:t>
            </a:r>
            <a:r>
              <a:rPr lang="en-US" sz="2400">
                <a:solidFill>
                  <a:srgbClr val="FF0000"/>
                </a:solidFill>
              </a:rPr>
              <a:t>˚ </a:t>
            </a:r>
            <a:r>
              <a:rPr lang="en-US" sz="2400" smtClean="0">
                <a:solidFill>
                  <a:srgbClr val="FF0000"/>
                </a:solidFill>
              </a:rPr>
              <a:t>	</a:t>
            </a:r>
            <a:endParaRPr lang="en-US" sz="2400" dirty="0">
              <a:solidFill>
                <a:srgbClr val="FF0000"/>
              </a:solidFill>
            </a:endParaRPr>
          </a:p>
        </p:txBody>
      </p:sp>
      <p:pic>
        <p:nvPicPr>
          <p:cNvPr id="6" name="Picture 5"/>
          <p:cNvPicPr>
            <a:picLocks noChangeAspect="1"/>
          </p:cNvPicPr>
          <p:nvPr/>
        </p:nvPicPr>
        <p:blipFill>
          <a:blip r:embed="rId3"/>
          <a:stretch>
            <a:fillRect/>
          </a:stretch>
        </p:blipFill>
        <p:spPr>
          <a:xfrm>
            <a:off x="4988948" y="2897581"/>
            <a:ext cx="3982763" cy="3327164"/>
          </a:xfrm>
          <a:prstGeom prst="rect">
            <a:avLst/>
          </a:prstGeom>
        </p:spPr>
      </p:pic>
      <p:sp>
        <p:nvSpPr>
          <p:cNvPr id="7" name="Slide Number Placeholder 6"/>
          <p:cNvSpPr>
            <a:spLocks noGrp="1"/>
          </p:cNvSpPr>
          <p:nvPr>
            <p:ph type="sldNum" sz="quarter" idx="12"/>
          </p:nvPr>
        </p:nvSpPr>
        <p:spPr/>
        <p:txBody>
          <a:bodyPr/>
          <a:lstStyle/>
          <a:p>
            <a:fld id="{B69D453C-421B-104A-AEB9-C15F975ADA18}" type="slidenum">
              <a:rPr lang="en-US" smtClean="0"/>
              <a:t>19</a:t>
            </a:fld>
            <a:endParaRPr lang="en-US"/>
          </a:p>
        </p:txBody>
      </p:sp>
    </p:spTree>
    <p:extLst>
      <p:ext uri="{BB962C8B-B14F-4D97-AF65-F5344CB8AC3E}">
        <p14:creationId xmlns:p14="http://schemas.microsoft.com/office/powerpoint/2010/main" val="217068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out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a:t>
            </a:r>
            <a:endParaRPr lang="en-US" dirty="0"/>
          </a:p>
        </p:txBody>
      </p:sp>
      <p:sp>
        <p:nvSpPr>
          <p:cNvPr id="4" name="Content Placeholder 2"/>
          <p:cNvSpPr>
            <a:spLocks noGrp="1"/>
          </p:cNvSpPr>
          <p:nvPr>
            <p:ph idx="1"/>
          </p:nvPr>
        </p:nvSpPr>
        <p:spPr>
          <a:xfrm>
            <a:off x="457200" y="1600200"/>
            <a:ext cx="8229600" cy="4525963"/>
          </a:xfrm>
        </p:spPr>
        <p:txBody>
          <a:bodyPr/>
          <a:lstStyle/>
          <a:p>
            <a:r>
              <a:rPr lang="en-US" dirty="0" smtClean="0"/>
              <a:t>Write unknown </a:t>
            </a:r>
            <a:r>
              <a:rPr lang="en-US" dirty="0"/>
              <a:t>angle proofs involving </a:t>
            </a:r>
            <a:r>
              <a:rPr lang="en-US" dirty="0" smtClean="0"/>
              <a:t>known facts </a:t>
            </a:r>
            <a:endParaRPr lang="en-US" dirty="0"/>
          </a:p>
          <a:p>
            <a:endParaRPr lang="en-US" dirty="0"/>
          </a:p>
          <a:p>
            <a:endParaRPr lang="en-US" dirty="0"/>
          </a:p>
        </p:txBody>
      </p:sp>
      <p:sp>
        <p:nvSpPr>
          <p:cNvPr id="3" name="Slide Number Placeholder 2"/>
          <p:cNvSpPr>
            <a:spLocks noGrp="1"/>
          </p:cNvSpPr>
          <p:nvPr>
            <p:ph type="sldNum" sz="quarter" idx="12"/>
          </p:nvPr>
        </p:nvSpPr>
        <p:spPr/>
        <p:txBody>
          <a:bodyPr/>
          <a:lstStyle/>
          <a:p>
            <a:fld id="{B69D453C-421B-104A-AEB9-C15F975ADA18}" type="slidenum">
              <a:rPr lang="en-US" smtClean="0"/>
              <a:t>2</a:t>
            </a:fld>
            <a:endParaRPr lang="en-US"/>
          </a:p>
        </p:txBody>
      </p:sp>
    </p:spTree>
    <p:extLst>
      <p:ext uri="{BB962C8B-B14F-4D97-AF65-F5344CB8AC3E}">
        <p14:creationId xmlns:p14="http://schemas.microsoft.com/office/powerpoint/2010/main" val="1839104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3951"/>
            <a:ext cx="8229600" cy="1143000"/>
          </a:xfrm>
        </p:spPr>
        <p:txBody>
          <a:bodyPr>
            <a:normAutofit/>
          </a:bodyPr>
          <a:lstStyle/>
          <a:p>
            <a:r>
              <a:rPr lang="en-US" dirty="0" smtClean="0"/>
              <a:t>Answers to Lesson 10 Problem Set</a:t>
            </a:r>
            <a:endParaRPr lang="en-US" dirty="0"/>
          </a:p>
        </p:txBody>
      </p:sp>
      <p:sp>
        <p:nvSpPr>
          <p:cNvPr id="3" name="Content Placeholder 2"/>
          <p:cNvSpPr>
            <a:spLocks noGrp="1"/>
          </p:cNvSpPr>
          <p:nvPr>
            <p:ph idx="1"/>
          </p:nvPr>
        </p:nvSpPr>
        <p:spPr>
          <a:xfrm>
            <a:off x="168594" y="982648"/>
            <a:ext cx="8686800" cy="5875352"/>
          </a:xfrm>
        </p:spPr>
        <p:txBody>
          <a:bodyPr/>
          <a:lstStyle/>
          <a:p>
            <a:pPr marL="0" indent="0">
              <a:buNone/>
            </a:pPr>
            <a:r>
              <a:rPr lang="en-US" sz="2400" dirty="0" smtClean="0"/>
              <a:t>1.	 </a:t>
            </a:r>
            <a:r>
              <a:rPr lang="en-US" sz="2400" dirty="0"/>
              <a:t>In the figure at the right, 𝑨𝑩 </a:t>
            </a:r>
            <a:r>
              <a:rPr lang="en-US" sz="2400" dirty="0" smtClean="0"/>
              <a:t>|</a:t>
            </a:r>
            <a:r>
              <a:rPr lang="en-US" sz="2400" dirty="0"/>
              <a:t>| 𝑫𝑬 </a:t>
            </a:r>
            <a:r>
              <a:rPr lang="en-US" sz="2400" dirty="0" smtClean="0"/>
              <a:t>and </a:t>
            </a:r>
            <a:r>
              <a:rPr lang="en-US" sz="2400" dirty="0"/>
              <a:t>𝑩𝑪 </a:t>
            </a:r>
            <a:r>
              <a:rPr lang="en-US" sz="2400" dirty="0" smtClean="0"/>
              <a:t>|</a:t>
            </a:r>
            <a:r>
              <a:rPr lang="en-US" sz="2400" dirty="0"/>
              <a:t>| 𝑬𝑭. </a:t>
            </a:r>
          </a:p>
          <a:p>
            <a:pPr marL="0" indent="0">
              <a:buNone/>
            </a:pPr>
            <a:r>
              <a:rPr lang="en-US" sz="2400" dirty="0" smtClean="0"/>
              <a:t>	 Prove </a:t>
            </a:r>
            <a:r>
              <a:rPr lang="en-US" sz="2400" dirty="0"/>
              <a:t>that </a:t>
            </a:r>
            <a:r>
              <a:rPr lang="en-US" sz="2400" dirty="0">
                <a:sym typeface="Symbol"/>
              </a:rPr>
              <a:t></a:t>
            </a:r>
            <a:r>
              <a:rPr lang="en-US" sz="2400" dirty="0" smtClean="0"/>
              <a:t>ABC </a:t>
            </a:r>
            <a:r>
              <a:rPr lang="en-US" sz="2400" dirty="0"/>
              <a:t>= </a:t>
            </a:r>
            <a:r>
              <a:rPr lang="en-US" sz="2400" dirty="0">
                <a:sym typeface="Symbol"/>
              </a:rPr>
              <a:t></a:t>
            </a:r>
            <a:r>
              <a:rPr lang="en-US" sz="2400" dirty="0" smtClean="0"/>
              <a:t>DEF</a:t>
            </a:r>
            <a:r>
              <a:rPr lang="en-US" sz="2400" dirty="0"/>
              <a:t>. </a:t>
            </a:r>
          </a:p>
          <a:p>
            <a:pPr marL="0" indent="0">
              <a:buNone/>
            </a:pPr>
            <a:r>
              <a:rPr lang="en-US" sz="2400" i="1" dirty="0">
                <a:solidFill>
                  <a:srgbClr val="3366FF"/>
                </a:solidFill>
              </a:rPr>
              <a:t>Extend DE through BC, and mark the intersection with BC as Z. </a:t>
            </a:r>
            <a:endParaRPr lang="en-US" sz="2400" dirty="0">
              <a:solidFill>
                <a:srgbClr val="3366FF"/>
              </a:solidFill>
            </a:endParaRPr>
          </a:p>
          <a:p>
            <a:pPr marL="0" indent="0">
              <a:buNone/>
            </a:pPr>
            <a:r>
              <a:rPr lang="en-US" sz="2400" dirty="0">
                <a:solidFill>
                  <a:srgbClr val="FF0000"/>
                </a:solidFill>
                <a:sym typeface="Symbol"/>
              </a:rPr>
              <a:t></a:t>
            </a:r>
            <a:r>
              <a:rPr lang="pt-BR" sz="2400" dirty="0" smtClean="0">
                <a:solidFill>
                  <a:srgbClr val="FF0000"/>
                </a:solidFill>
              </a:rPr>
              <a:t>𝑨𝑩𝑪 =  </a:t>
            </a:r>
            <a:r>
              <a:rPr lang="en-US" sz="2400" dirty="0">
                <a:solidFill>
                  <a:srgbClr val="FF0000"/>
                </a:solidFill>
                <a:sym typeface="Symbol"/>
              </a:rPr>
              <a:t></a:t>
            </a:r>
            <a:r>
              <a:rPr lang="pt-BR" sz="2400" dirty="0" smtClean="0">
                <a:solidFill>
                  <a:srgbClr val="FF0000"/>
                </a:solidFill>
              </a:rPr>
              <a:t>𝑬𝒁𝑪 		</a:t>
            </a:r>
            <a:r>
              <a:rPr lang="pt-BR" sz="2400" i="1" dirty="0" smtClean="0">
                <a:solidFill>
                  <a:srgbClr val="FF0000"/>
                </a:solidFill>
              </a:rPr>
              <a:t>corr</a:t>
            </a:r>
            <a:r>
              <a:rPr lang="pt-BR" sz="2400" i="1" dirty="0">
                <a:solidFill>
                  <a:srgbClr val="FF0000"/>
                </a:solidFill>
              </a:rPr>
              <a:t>. </a:t>
            </a:r>
            <a:r>
              <a:rPr lang="en-US" sz="2400" dirty="0">
                <a:solidFill>
                  <a:srgbClr val="FF0000"/>
                </a:solidFill>
                <a:sym typeface="Symbol"/>
              </a:rPr>
              <a:t></a:t>
            </a:r>
            <a:r>
              <a:rPr lang="pt-BR" sz="2400" i="1" dirty="0" smtClean="0">
                <a:solidFill>
                  <a:srgbClr val="FF0000"/>
                </a:solidFill>
              </a:rPr>
              <a:t>s </a:t>
            </a:r>
            <a:endParaRPr lang="pt-BR" sz="2400" dirty="0">
              <a:solidFill>
                <a:srgbClr val="FF0000"/>
              </a:solidFill>
            </a:endParaRPr>
          </a:p>
          <a:p>
            <a:pPr marL="0" indent="0">
              <a:buNone/>
            </a:pPr>
            <a:r>
              <a:rPr lang="en-US" sz="2400" dirty="0">
                <a:solidFill>
                  <a:srgbClr val="FF0000"/>
                </a:solidFill>
                <a:sym typeface="Symbol"/>
              </a:rPr>
              <a:t></a:t>
            </a:r>
            <a:r>
              <a:rPr lang="pt-BR" sz="2400" dirty="0" smtClean="0">
                <a:solidFill>
                  <a:srgbClr val="FF0000"/>
                </a:solidFill>
              </a:rPr>
              <a:t>𝑬𝒁𝑪 = </a:t>
            </a:r>
            <a:r>
              <a:rPr lang="en-US" sz="2400" dirty="0">
                <a:solidFill>
                  <a:srgbClr val="FF0000"/>
                </a:solidFill>
                <a:sym typeface="Symbol"/>
              </a:rPr>
              <a:t></a:t>
            </a:r>
            <a:r>
              <a:rPr lang="pt-BR" sz="2400" dirty="0" smtClean="0">
                <a:solidFill>
                  <a:srgbClr val="FF0000"/>
                </a:solidFill>
              </a:rPr>
              <a:t>𝑫𝑬𝑭 		</a:t>
            </a:r>
            <a:r>
              <a:rPr lang="pt-BR" sz="2400" i="1" dirty="0" smtClean="0">
                <a:solidFill>
                  <a:srgbClr val="FF0000"/>
                </a:solidFill>
              </a:rPr>
              <a:t>corr</a:t>
            </a:r>
            <a:r>
              <a:rPr lang="pt-BR" sz="2400" i="1" dirty="0">
                <a:solidFill>
                  <a:srgbClr val="FF0000"/>
                </a:solidFill>
              </a:rPr>
              <a:t>. </a:t>
            </a:r>
            <a:r>
              <a:rPr lang="en-US" sz="2400" dirty="0">
                <a:solidFill>
                  <a:srgbClr val="FF0000"/>
                </a:solidFill>
                <a:sym typeface="Symbol"/>
              </a:rPr>
              <a:t></a:t>
            </a:r>
            <a:r>
              <a:rPr lang="pt-BR" sz="2400" i="1" dirty="0" smtClean="0">
                <a:solidFill>
                  <a:srgbClr val="FF0000"/>
                </a:solidFill>
              </a:rPr>
              <a:t>s </a:t>
            </a:r>
            <a:endParaRPr lang="pt-BR" sz="2400" dirty="0">
              <a:solidFill>
                <a:srgbClr val="FF0000"/>
              </a:solidFill>
            </a:endParaRPr>
          </a:p>
          <a:p>
            <a:pPr marL="0" indent="0">
              <a:buNone/>
            </a:pPr>
            <a:r>
              <a:rPr lang="en-US" sz="2400" dirty="0">
                <a:solidFill>
                  <a:srgbClr val="FF0000"/>
                </a:solidFill>
                <a:sym typeface="Symbol"/>
              </a:rPr>
              <a:t></a:t>
            </a:r>
            <a:r>
              <a:rPr lang="pt-BR" sz="2400" dirty="0" smtClean="0">
                <a:solidFill>
                  <a:srgbClr val="FF0000"/>
                </a:solidFill>
              </a:rPr>
              <a:t>𝑨𝑩𝑪 = </a:t>
            </a:r>
            <a:r>
              <a:rPr lang="en-US" sz="2400" dirty="0">
                <a:solidFill>
                  <a:srgbClr val="FF0000"/>
                </a:solidFill>
                <a:sym typeface="Symbol"/>
              </a:rPr>
              <a:t></a:t>
            </a:r>
            <a:r>
              <a:rPr lang="pt-BR" sz="2400" dirty="0" smtClean="0">
                <a:solidFill>
                  <a:srgbClr val="FF0000"/>
                </a:solidFill>
              </a:rPr>
              <a:t>𝑫𝑬𝑭 		</a:t>
            </a:r>
            <a:r>
              <a:rPr lang="pt-BR" sz="2400" i="1" dirty="0" smtClean="0">
                <a:solidFill>
                  <a:srgbClr val="FF0000"/>
                </a:solidFill>
              </a:rPr>
              <a:t>Trans Prop</a:t>
            </a:r>
          </a:p>
          <a:p>
            <a:pPr marL="0" indent="0">
              <a:buNone/>
            </a:pPr>
            <a:endParaRPr lang="en-US" sz="2400" dirty="0"/>
          </a:p>
          <a:p>
            <a:pPr marL="0" indent="0">
              <a:buNone/>
            </a:pPr>
            <a:r>
              <a:rPr lang="en-US" sz="2400" dirty="0"/>
              <a:t>2</a:t>
            </a:r>
            <a:r>
              <a:rPr lang="en-US" sz="2400" dirty="0" smtClean="0"/>
              <a:t>.	 </a:t>
            </a:r>
            <a:r>
              <a:rPr lang="en-US" sz="2400" dirty="0"/>
              <a:t>In the figure at the right, 𝑨𝑩 </a:t>
            </a:r>
            <a:r>
              <a:rPr lang="en-US" sz="2400" dirty="0" smtClean="0"/>
              <a:t>|</a:t>
            </a:r>
            <a:r>
              <a:rPr lang="en-US" sz="2400" dirty="0"/>
              <a:t>| 𝑪𝑫. </a:t>
            </a:r>
          </a:p>
          <a:p>
            <a:pPr marL="0" indent="0">
              <a:buNone/>
            </a:pPr>
            <a:r>
              <a:rPr lang="en-US" sz="2400" dirty="0" smtClean="0"/>
              <a:t>	 Prove </a:t>
            </a:r>
            <a:r>
              <a:rPr lang="en-US" sz="2400" dirty="0"/>
              <a:t>that </a:t>
            </a:r>
            <a:r>
              <a:rPr lang="en-US" sz="2400" dirty="0">
                <a:sym typeface="Symbol"/>
              </a:rPr>
              <a:t></a:t>
            </a:r>
            <a:r>
              <a:rPr lang="en-US" sz="2400" dirty="0" smtClean="0"/>
              <a:t>AEC </a:t>
            </a:r>
            <a:r>
              <a:rPr lang="en-US" sz="2400" dirty="0"/>
              <a:t>= a + c. </a:t>
            </a:r>
          </a:p>
          <a:p>
            <a:pPr marL="0" indent="0">
              <a:buNone/>
            </a:pPr>
            <a:r>
              <a:rPr lang="en-US" sz="2400" i="1" dirty="0">
                <a:solidFill>
                  <a:srgbClr val="3366FF"/>
                </a:solidFill>
              </a:rPr>
              <a:t>Draw in line through E parallel to AB and CD; </a:t>
            </a:r>
            <a:r>
              <a:rPr lang="en-US" sz="2400" i="1" dirty="0" smtClean="0">
                <a:solidFill>
                  <a:srgbClr val="3366FF"/>
                </a:solidFill>
              </a:rPr>
              <a:t>add </a:t>
            </a:r>
            <a:r>
              <a:rPr lang="en-US" sz="2400" i="1" dirty="0">
                <a:solidFill>
                  <a:srgbClr val="3366FF"/>
                </a:solidFill>
              </a:rPr>
              <a:t>point F. </a:t>
            </a:r>
            <a:endParaRPr lang="en-US" sz="2400" dirty="0">
              <a:solidFill>
                <a:srgbClr val="3366FF"/>
              </a:solidFill>
            </a:endParaRPr>
          </a:p>
          <a:p>
            <a:pPr marL="0" indent="0">
              <a:buNone/>
            </a:pPr>
            <a:r>
              <a:rPr lang="en-US" sz="2400" dirty="0">
                <a:solidFill>
                  <a:srgbClr val="FF0000"/>
                </a:solidFill>
                <a:sym typeface="Symbol"/>
              </a:rPr>
              <a:t></a:t>
            </a:r>
            <a:r>
              <a:rPr lang="hu-HU" sz="2400" dirty="0" smtClean="0">
                <a:solidFill>
                  <a:srgbClr val="FF0000"/>
                </a:solidFill>
              </a:rPr>
              <a:t>𝑩𝑨𝑬 = </a:t>
            </a:r>
            <a:r>
              <a:rPr lang="en-US" sz="2400" dirty="0">
                <a:solidFill>
                  <a:srgbClr val="FF0000"/>
                </a:solidFill>
                <a:sym typeface="Symbol"/>
              </a:rPr>
              <a:t></a:t>
            </a:r>
            <a:r>
              <a:rPr lang="hu-HU" sz="2400" dirty="0" smtClean="0">
                <a:solidFill>
                  <a:srgbClr val="FF0000"/>
                </a:solidFill>
              </a:rPr>
              <a:t>𝑨𝑬𝑭	 	</a:t>
            </a:r>
            <a:r>
              <a:rPr lang="hu-HU" sz="2400" i="1" dirty="0" smtClean="0">
                <a:solidFill>
                  <a:srgbClr val="FF0000"/>
                </a:solidFill>
              </a:rPr>
              <a:t>alt</a:t>
            </a:r>
            <a:r>
              <a:rPr lang="hu-HU" sz="2400" i="1" dirty="0">
                <a:solidFill>
                  <a:srgbClr val="FF0000"/>
                </a:solidFill>
              </a:rPr>
              <a:t>. </a:t>
            </a:r>
            <a:r>
              <a:rPr lang="en-US" sz="2400" dirty="0">
                <a:solidFill>
                  <a:srgbClr val="FF0000"/>
                </a:solidFill>
                <a:sym typeface="Symbol"/>
              </a:rPr>
              <a:t></a:t>
            </a:r>
            <a:r>
              <a:rPr lang="hu-HU" sz="2400" i="1" dirty="0" smtClean="0">
                <a:solidFill>
                  <a:srgbClr val="FF0000"/>
                </a:solidFill>
              </a:rPr>
              <a:t>s </a:t>
            </a:r>
            <a:endParaRPr lang="hu-HU" sz="2400" dirty="0">
              <a:solidFill>
                <a:srgbClr val="FF0000"/>
              </a:solidFill>
            </a:endParaRPr>
          </a:p>
          <a:p>
            <a:pPr marL="0" indent="0">
              <a:buNone/>
            </a:pPr>
            <a:r>
              <a:rPr lang="en-US" sz="2400" dirty="0">
                <a:solidFill>
                  <a:srgbClr val="FF0000"/>
                </a:solidFill>
                <a:sym typeface="Symbol"/>
              </a:rPr>
              <a:t></a:t>
            </a:r>
            <a:r>
              <a:rPr lang="hu-HU" sz="2400" dirty="0" smtClean="0">
                <a:solidFill>
                  <a:srgbClr val="FF0000"/>
                </a:solidFill>
              </a:rPr>
              <a:t>𝑫𝑪𝑬 = </a:t>
            </a:r>
            <a:r>
              <a:rPr lang="en-US" sz="2400" dirty="0">
                <a:solidFill>
                  <a:srgbClr val="FF0000"/>
                </a:solidFill>
                <a:sym typeface="Symbol"/>
              </a:rPr>
              <a:t></a:t>
            </a:r>
            <a:r>
              <a:rPr lang="hu-HU" sz="2400" dirty="0" smtClean="0">
                <a:solidFill>
                  <a:srgbClr val="FF0000"/>
                </a:solidFill>
              </a:rPr>
              <a:t>𝑭𝑬𝑪		 </a:t>
            </a:r>
            <a:r>
              <a:rPr lang="hu-HU" sz="2400" i="1" dirty="0" smtClean="0">
                <a:solidFill>
                  <a:srgbClr val="FF0000"/>
                </a:solidFill>
              </a:rPr>
              <a:t>alt</a:t>
            </a:r>
            <a:r>
              <a:rPr lang="hu-HU" sz="2400" i="1" dirty="0">
                <a:solidFill>
                  <a:srgbClr val="FF0000"/>
                </a:solidFill>
              </a:rPr>
              <a:t>. </a:t>
            </a:r>
            <a:r>
              <a:rPr lang="en-US" sz="2400" dirty="0">
                <a:solidFill>
                  <a:srgbClr val="FF0000"/>
                </a:solidFill>
                <a:sym typeface="Symbol"/>
              </a:rPr>
              <a:t></a:t>
            </a:r>
            <a:r>
              <a:rPr lang="hu-HU" sz="2400" i="1" dirty="0" smtClean="0">
                <a:solidFill>
                  <a:srgbClr val="FF0000"/>
                </a:solidFill>
              </a:rPr>
              <a:t>s </a:t>
            </a:r>
            <a:endParaRPr lang="hu-HU" sz="2400" dirty="0">
              <a:solidFill>
                <a:srgbClr val="FF0000"/>
              </a:solidFill>
            </a:endParaRPr>
          </a:p>
          <a:p>
            <a:pPr marL="0" indent="0">
              <a:buNone/>
            </a:pPr>
            <a:r>
              <a:rPr lang="en-US" sz="2400" dirty="0">
                <a:solidFill>
                  <a:srgbClr val="FF0000"/>
                </a:solidFill>
                <a:sym typeface="Symbol"/>
              </a:rPr>
              <a:t></a:t>
            </a:r>
            <a:r>
              <a:rPr lang="hu-HU" sz="2400" dirty="0" smtClean="0">
                <a:solidFill>
                  <a:srgbClr val="FF0000"/>
                </a:solidFill>
              </a:rPr>
              <a:t>𝑨𝑬𝑪=𝒂+𝒄</a:t>
            </a:r>
            <a:r>
              <a:rPr lang="en-US" sz="2400" dirty="0" smtClean="0">
                <a:solidFill>
                  <a:srgbClr val="FF0000"/>
                </a:solidFill>
              </a:rPr>
              <a:t>			</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B69D453C-421B-104A-AEB9-C15F975ADA18}" type="slidenum">
              <a:rPr lang="en-US" smtClean="0"/>
              <a:t>3</a:t>
            </a:fld>
            <a:endParaRPr lang="en-US"/>
          </a:p>
        </p:txBody>
      </p:sp>
    </p:spTree>
    <p:extLst>
      <p:ext uri="{BB962C8B-B14F-4D97-AF65-F5344CB8AC3E}">
        <p14:creationId xmlns:p14="http://schemas.microsoft.com/office/powerpoint/2010/main" val="2605530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Exercise</a:t>
            </a:r>
            <a:endParaRPr lang="en-US" dirty="0"/>
          </a:p>
        </p:txBody>
      </p:sp>
      <p:sp>
        <p:nvSpPr>
          <p:cNvPr id="4" name="Rectangle 3"/>
          <p:cNvSpPr/>
          <p:nvPr/>
        </p:nvSpPr>
        <p:spPr>
          <a:xfrm>
            <a:off x="457200" y="1417638"/>
            <a:ext cx="8229600" cy="1938992"/>
          </a:xfrm>
          <a:prstGeom prst="rect">
            <a:avLst/>
          </a:prstGeom>
        </p:spPr>
        <p:txBody>
          <a:bodyPr wrap="square">
            <a:spAutoFit/>
          </a:bodyPr>
          <a:lstStyle/>
          <a:p>
            <a:r>
              <a:rPr lang="en-US" sz="2400" dirty="0" smtClean="0"/>
              <a:t>A </a:t>
            </a:r>
            <a:r>
              <a:rPr lang="en-US" sz="2400" b="1" u="sng" dirty="0" smtClean="0">
                <a:solidFill>
                  <a:srgbClr val="0000FF"/>
                </a:solidFill>
              </a:rPr>
              <a:t>proof</a:t>
            </a:r>
            <a:r>
              <a:rPr lang="en-US" sz="2400" dirty="0" smtClean="0"/>
              <a:t> of </a:t>
            </a:r>
            <a:r>
              <a:rPr lang="en-US" sz="2400" dirty="0"/>
              <a:t>a mathematical statement is a detailed explanation of how that statement follows logically from other statements already accepted as true. </a:t>
            </a:r>
            <a:endParaRPr lang="en-US" sz="2400" dirty="0" smtClean="0"/>
          </a:p>
          <a:p>
            <a:endParaRPr lang="en-US" sz="2400" dirty="0"/>
          </a:p>
          <a:p>
            <a:r>
              <a:rPr lang="en-US" sz="2400" dirty="0"/>
              <a:t>A </a:t>
            </a:r>
            <a:r>
              <a:rPr lang="en-US" sz="2400" b="1" u="sng" dirty="0">
                <a:solidFill>
                  <a:srgbClr val="0000FF"/>
                </a:solidFill>
              </a:rPr>
              <a:t>theorem</a:t>
            </a:r>
            <a:r>
              <a:rPr lang="en-US" sz="2400" dirty="0"/>
              <a:t> is a mathematical statement with a proof. </a:t>
            </a:r>
          </a:p>
        </p:txBody>
      </p:sp>
      <p:sp>
        <p:nvSpPr>
          <p:cNvPr id="5" name="Rectangle 4"/>
          <p:cNvSpPr/>
          <p:nvPr/>
        </p:nvSpPr>
        <p:spPr>
          <a:xfrm>
            <a:off x="862209" y="3618458"/>
            <a:ext cx="8993685" cy="1181862"/>
          </a:xfrm>
          <a:prstGeom prst="rect">
            <a:avLst/>
          </a:prstGeom>
        </p:spPr>
        <p:txBody>
          <a:bodyPr wrap="square">
            <a:spAutoFit/>
          </a:bodyPr>
          <a:lstStyle/>
          <a:p>
            <a:r>
              <a:rPr lang="en-US" sz="2400" dirty="0" smtClean="0">
                <a:solidFill>
                  <a:srgbClr val="3366FF"/>
                </a:solidFill>
              </a:rPr>
              <a:t>* A theorem is often stated as an “If-then” </a:t>
            </a:r>
            <a:r>
              <a:rPr lang="en-US" sz="2400" dirty="0">
                <a:solidFill>
                  <a:srgbClr val="3366FF"/>
                </a:solidFill>
              </a:rPr>
              <a:t>a</a:t>
            </a:r>
            <a:r>
              <a:rPr lang="en-US" sz="2400" dirty="0" smtClean="0">
                <a:solidFill>
                  <a:srgbClr val="3366FF"/>
                </a:solidFill>
              </a:rPr>
              <a:t>s:</a:t>
            </a:r>
          </a:p>
          <a:p>
            <a:pPr>
              <a:lnSpc>
                <a:spcPct val="120000"/>
              </a:lnSpc>
            </a:pPr>
            <a:r>
              <a:rPr lang="en-US" sz="2400" dirty="0" smtClean="0">
                <a:solidFill>
                  <a:srgbClr val="3366FF"/>
                </a:solidFill>
              </a:rPr>
              <a:t>		If “hypothesis,” then “conclusion.”</a:t>
            </a:r>
            <a:endParaRPr lang="en-US" sz="2400" dirty="0">
              <a:solidFill>
                <a:srgbClr val="3366FF"/>
              </a:solidFill>
            </a:endParaRPr>
          </a:p>
          <a:p>
            <a:r>
              <a:rPr lang="fr-FR" dirty="0"/>
              <a:t> </a:t>
            </a:r>
            <a:endParaRPr lang="en-US" dirty="0"/>
          </a:p>
        </p:txBody>
      </p:sp>
      <p:sp>
        <p:nvSpPr>
          <p:cNvPr id="9" name="Rectangle 8"/>
          <p:cNvSpPr/>
          <p:nvPr/>
        </p:nvSpPr>
        <p:spPr>
          <a:xfrm>
            <a:off x="457200" y="4800320"/>
            <a:ext cx="8229600" cy="1569660"/>
          </a:xfrm>
          <a:prstGeom prst="rect">
            <a:avLst/>
          </a:prstGeom>
        </p:spPr>
        <p:txBody>
          <a:bodyPr wrap="square">
            <a:spAutoFit/>
          </a:bodyPr>
          <a:lstStyle/>
          <a:p>
            <a:r>
              <a:rPr lang="en-US" sz="2400" dirty="0"/>
              <a:t>T</a:t>
            </a:r>
            <a:r>
              <a:rPr lang="en-US" sz="2400" dirty="0" smtClean="0"/>
              <a:t>heorems </a:t>
            </a:r>
            <a:r>
              <a:rPr lang="en-US" sz="2400" dirty="0"/>
              <a:t>can be stated without reference to any specific, </a:t>
            </a:r>
            <a:r>
              <a:rPr lang="en-US" sz="2400" dirty="0" smtClean="0"/>
              <a:t>labeled </a:t>
            </a:r>
            <a:r>
              <a:rPr lang="en-US" sz="2400" dirty="0"/>
              <a:t>diagram. </a:t>
            </a:r>
          </a:p>
          <a:p>
            <a:r>
              <a:rPr lang="en-US" sz="2400" dirty="0" smtClean="0"/>
              <a:t>However</a:t>
            </a:r>
            <a:r>
              <a:rPr lang="en-US" sz="2400" dirty="0"/>
              <a:t>, we cannot take steps to prove a statement without a way of referring to parts. </a:t>
            </a:r>
          </a:p>
        </p:txBody>
      </p:sp>
      <p:sp>
        <p:nvSpPr>
          <p:cNvPr id="3" name="Slide Number Placeholder 2"/>
          <p:cNvSpPr>
            <a:spLocks noGrp="1"/>
          </p:cNvSpPr>
          <p:nvPr>
            <p:ph type="sldNum" sz="quarter" idx="12"/>
          </p:nvPr>
        </p:nvSpPr>
        <p:spPr/>
        <p:txBody>
          <a:bodyPr/>
          <a:lstStyle/>
          <a:p>
            <a:fld id="{B69D453C-421B-104A-AEB9-C15F975ADA18}" type="slidenum">
              <a:rPr lang="en-US" smtClean="0"/>
              <a:t>4</a:t>
            </a:fld>
            <a:endParaRPr lang="en-US"/>
          </a:p>
        </p:txBody>
      </p:sp>
    </p:spTree>
    <p:extLst>
      <p:ext uri="{BB962C8B-B14F-4D97-AF65-F5344CB8AC3E}">
        <p14:creationId xmlns:p14="http://schemas.microsoft.com/office/powerpoint/2010/main" val="2737478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931"/>
            <a:ext cx="8229600" cy="1143000"/>
          </a:xfrm>
        </p:spPr>
        <p:txBody>
          <a:bodyPr/>
          <a:lstStyle/>
          <a:p>
            <a:r>
              <a:rPr lang="en-US" dirty="0" smtClean="0"/>
              <a:t>Opening Exercise</a:t>
            </a:r>
            <a:endParaRPr lang="en-US" dirty="0"/>
          </a:p>
        </p:txBody>
      </p:sp>
      <p:sp>
        <p:nvSpPr>
          <p:cNvPr id="4" name="Rectangle 3"/>
          <p:cNvSpPr/>
          <p:nvPr/>
        </p:nvSpPr>
        <p:spPr>
          <a:xfrm>
            <a:off x="304239" y="3167545"/>
            <a:ext cx="8382561" cy="830997"/>
          </a:xfrm>
          <a:prstGeom prst="rect">
            <a:avLst/>
          </a:prstGeom>
        </p:spPr>
        <p:txBody>
          <a:bodyPr wrap="square">
            <a:spAutoFit/>
          </a:bodyPr>
          <a:lstStyle/>
          <a:p>
            <a:r>
              <a:rPr lang="en-US" sz="2400" b="1" dirty="0" smtClean="0"/>
              <a:t>Known Fact: 	</a:t>
            </a:r>
            <a:r>
              <a:rPr lang="en-US" sz="2400" dirty="0" smtClean="0"/>
              <a:t>“opposite </a:t>
            </a:r>
            <a:r>
              <a:rPr lang="en-US" sz="2400" dirty="0"/>
              <a:t>angles of parallelograms are equal in </a:t>
            </a:r>
            <a:r>
              <a:rPr lang="en-US" sz="2400" dirty="0" smtClean="0"/>
              <a:t>					measure.” </a:t>
            </a:r>
            <a:endParaRPr lang="en-US" sz="2400" dirty="0"/>
          </a:p>
        </p:txBody>
      </p:sp>
      <p:sp>
        <p:nvSpPr>
          <p:cNvPr id="5" name="TextBox 4"/>
          <p:cNvSpPr txBox="1"/>
          <p:nvPr/>
        </p:nvSpPr>
        <p:spPr>
          <a:xfrm>
            <a:off x="304239" y="1481956"/>
            <a:ext cx="7426795" cy="461665"/>
          </a:xfrm>
          <a:prstGeom prst="rect">
            <a:avLst/>
          </a:prstGeom>
          <a:noFill/>
        </p:spPr>
        <p:txBody>
          <a:bodyPr wrap="square" rtlCol="0">
            <a:spAutoFit/>
          </a:bodyPr>
          <a:lstStyle/>
          <a:p>
            <a:r>
              <a:rPr lang="en-US" sz="2400" dirty="0" smtClean="0"/>
              <a:t>What known facts have we gone over up till now?</a:t>
            </a:r>
            <a:endParaRPr lang="en-US" sz="2400" dirty="0"/>
          </a:p>
        </p:txBody>
      </p:sp>
      <p:sp>
        <p:nvSpPr>
          <p:cNvPr id="6" name="Rectangle 5"/>
          <p:cNvSpPr/>
          <p:nvPr/>
        </p:nvSpPr>
        <p:spPr>
          <a:xfrm>
            <a:off x="939171" y="1997654"/>
            <a:ext cx="6944823" cy="830997"/>
          </a:xfrm>
          <a:prstGeom prst="rect">
            <a:avLst/>
          </a:prstGeom>
        </p:spPr>
        <p:txBody>
          <a:bodyPr wrap="square">
            <a:spAutoFit/>
          </a:bodyPr>
          <a:lstStyle/>
          <a:p>
            <a:pPr marL="285750" indent="-285750">
              <a:buFont typeface="Arial"/>
              <a:buChar char="•"/>
            </a:pPr>
            <a:r>
              <a:rPr lang="en-US" sz="2400" dirty="0" smtClean="0">
                <a:solidFill>
                  <a:srgbClr val="FF0000"/>
                </a:solidFill>
              </a:rPr>
              <a:t>The </a:t>
            </a:r>
            <a:r>
              <a:rPr lang="en-US" sz="2400" dirty="0">
                <a:solidFill>
                  <a:srgbClr val="FF0000"/>
                </a:solidFill>
              </a:rPr>
              <a:t>sum of angles of a triangle is 180</a:t>
            </a:r>
            <a:r>
              <a:rPr lang="en-US" sz="2400" dirty="0" smtClean="0">
                <a:solidFill>
                  <a:srgbClr val="FF0000"/>
                </a:solidFill>
              </a:rPr>
              <a:t>°</a:t>
            </a:r>
            <a:endParaRPr lang="en-US" sz="2400" dirty="0">
              <a:solidFill>
                <a:srgbClr val="FF0000"/>
              </a:solidFill>
            </a:endParaRPr>
          </a:p>
          <a:p>
            <a:pPr marL="285750" indent="-285750">
              <a:buFont typeface="Arial"/>
              <a:buChar char="•"/>
            </a:pPr>
            <a:r>
              <a:rPr lang="en-US" sz="2400" dirty="0">
                <a:solidFill>
                  <a:srgbClr val="FF0000"/>
                </a:solidFill>
              </a:rPr>
              <a:t>V</a:t>
            </a:r>
            <a:r>
              <a:rPr lang="en-US" sz="2400" dirty="0" smtClean="0">
                <a:solidFill>
                  <a:srgbClr val="FF0000"/>
                </a:solidFill>
              </a:rPr>
              <a:t>ertical </a:t>
            </a:r>
            <a:r>
              <a:rPr lang="en-US" sz="2400" dirty="0">
                <a:solidFill>
                  <a:srgbClr val="FF0000"/>
                </a:solidFill>
              </a:rPr>
              <a:t>angles are </a:t>
            </a:r>
            <a:r>
              <a:rPr lang="en-US" sz="2400" dirty="0" smtClean="0">
                <a:solidFill>
                  <a:srgbClr val="FF0000"/>
                </a:solidFill>
              </a:rPr>
              <a:t>congruent</a:t>
            </a:r>
            <a:endParaRPr lang="en-US" sz="2400" dirty="0">
              <a:solidFill>
                <a:srgbClr val="FF0000"/>
              </a:solidFill>
            </a:endParaRPr>
          </a:p>
        </p:txBody>
      </p:sp>
      <p:sp>
        <p:nvSpPr>
          <p:cNvPr id="8" name="TextBox 7"/>
          <p:cNvSpPr txBox="1"/>
          <p:nvPr/>
        </p:nvSpPr>
        <p:spPr>
          <a:xfrm>
            <a:off x="2459163" y="4329848"/>
            <a:ext cx="4252128" cy="461665"/>
          </a:xfrm>
          <a:prstGeom prst="rect">
            <a:avLst/>
          </a:prstGeom>
          <a:noFill/>
        </p:spPr>
        <p:txBody>
          <a:bodyPr wrap="square" rtlCol="0">
            <a:spAutoFit/>
          </a:bodyPr>
          <a:lstStyle/>
          <a:p>
            <a:r>
              <a:rPr lang="en-US" sz="2400" dirty="0" smtClean="0"/>
              <a:t>How do we prove that?</a:t>
            </a:r>
            <a:endParaRPr lang="en-US" sz="2400" dirty="0"/>
          </a:p>
        </p:txBody>
      </p:sp>
      <p:sp>
        <p:nvSpPr>
          <p:cNvPr id="3" name="Slide Number Placeholder 2"/>
          <p:cNvSpPr>
            <a:spLocks noGrp="1"/>
          </p:cNvSpPr>
          <p:nvPr>
            <p:ph type="sldNum" sz="quarter" idx="12"/>
          </p:nvPr>
        </p:nvSpPr>
        <p:spPr/>
        <p:txBody>
          <a:bodyPr/>
          <a:lstStyle/>
          <a:p>
            <a:fld id="{B69D453C-421B-104A-AEB9-C15F975ADA18}" type="slidenum">
              <a:rPr lang="en-US" smtClean="0"/>
              <a:t>5</a:t>
            </a:fld>
            <a:endParaRPr lang="en-US"/>
          </a:p>
        </p:txBody>
      </p:sp>
    </p:spTree>
    <p:extLst>
      <p:ext uri="{BB962C8B-B14F-4D97-AF65-F5344CB8AC3E}">
        <p14:creationId xmlns:p14="http://schemas.microsoft.com/office/powerpoint/2010/main" val="217122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870708" y="1417638"/>
            <a:ext cx="3657600" cy="2057400"/>
          </a:xfrm>
          <a:prstGeom prst="rect">
            <a:avLst/>
          </a:prstGeom>
        </p:spPr>
      </p:pic>
      <p:pic>
        <p:nvPicPr>
          <p:cNvPr id="5" name="Picture 4"/>
          <p:cNvPicPr>
            <a:picLocks noChangeAspect="1"/>
          </p:cNvPicPr>
          <p:nvPr/>
        </p:nvPicPr>
        <p:blipFill>
          <a:blip r:embed="rId3"/>
          <a:stretch>
            <a:fillRect/>
          </a:stretch>
        </p:blipFill>
        <p:spPr>
          <a:xfrm>
            <a:off x="4870708" y="1417638"/>
            <a:ext cx="4165600" cy="2057400"/>
          </a:xfrm>
          <a:prstGeom prst="rect">
            <a:avLst/>
          </a:prstGeom>
        </p:spPr>
      </p:pic>
      <p:sp>
        <p:nvSpPr>
          <p:cNvPr id="6" name="Rectangle 5"/>
          <p:cNvSpPr/>
          <p:nvPr/>
        </p:nvSpPr>
        <p:spPr>
          <a:xfrm>
            <a:off x="390821" y="280979"/>
            <a:ext cx="8753179" cy="461665"/>
          </a:xfrm>
          <a:prstGeom prst="rect">
            <a:avLst/>
          </a:prstGeom>
        </p:spPr>
        <p:txBody>
          <a:bodyPr wrap="square">
            <a:spAutoFit/>
          </a:bodyPr>
          <a:lstStyle/>
          <a:p>
            <a:r>
              <a:rPr lang="en-US" sz="2400" b="1" dirty="0" smtClean="0"/>
              <a:t>Prove </a:t>
            </a:r>
            <a:r>
              <a:rPr lang="en-US" sz="2400" dirty="0" smtClean="0"/>
              <a:t>“opposite </a:t>
            </a:r>
            <a:r>
              <a:rPr lang="en-US" sz="2400" dirty="0"/>
              <a:t>angles of parallelograms are equal </a:t>
            </a:r>
            <a:r>
              <a:rPr lang="en-US" sz="2400" dirty="0" smtClean="0"/>
              <a:t>in measure.” </a:t>
            </a:r>
            <a:endParaRPr lang="en-US" sz="2400" dirty="0"/>
          </a:p>
        </p:txBody>
      </p:sp>
      <p:sp>
        <p:nvSpPr>
          <p:cNvPr id="7" name="TextBox 6"/>
          <p:cNvSpPr txBox="1"/>
          <p:nvPr/>
        </p:nvSpPr>
        <p:spPr>
          <a:xfrm>
            <a:off x="390821" y="1231602"/>
            <a:ext cx="3765105" cy="461665"/>
          </a:xfrm>
          <a:prstGeom prst="rect">
            <a:avLst/>
          </a:prstGeom>
          <a:noFill/>
        </p:spPr>
        <p:txBody>
          <a:bodyPr wrap="square" rtlCol="0">
            <a:spAutoFit/>
          </a:bodyPr>
          <a:lstStyle/>
          <a:p>
            <a:r>
              <a:rPr lang="en-US" sz="2400" dirty="0" smtClean="0">
                <a:solidFill>
                  <a:srgbClr val="3366FF"/>
                </a:solidFill>
              </a:rPr>
              <a:t>Hint: Extend 2 of the lines </a:t>
            </a:r>
            <a:endParaRPr lang="en-US" sz="2400" dirty="0">
              <a:solidFill>
                <a:srgbClr val="3366FF"/>
              </a:solidFill>
            </a:endParaRPr>
          </a:p>
        </p:txBody>
      </p:sp>
      <p:sp>
        <p:nvSpPr>
          <p:cNvPr id="8" name="Rectangle 7"/>
          <p:cNvSpPr/>
          <p:nvPr/>
        </p:nvSpPr>
        <p:spPr>
          <a:xfrm>
            <a:off x="390821" y="2274710"/>
            <a:ext cx="4572000" cy="1200328"/>
          </a:xfrm>
          <a:prstGeom prst="rect">
            <a:avLst/>
          </a:prstGeom>
        </p:spPr>
        <p:txBody>
          <a:bodyPr>
            <a:spAutoFit/>
          </a:bodyPr>
          <a:lstStyle/>
          <a:p>
            <a:r>
              <a:rPr lang="en-US" sz="2400" dirty="0" smtClean="0">
                <a:solidFill>
                  <a:srgbClr val="FF0000"/>
                </a:solidFill>
              </a:rPr>
              <a:t>Alternate interior </a:t>
            </a:r>
            <a:r>
              <a:rPr lang="en-US" sz="2400" dirty="0">
                <a:solidFill>
                  <a:srgbClr val="FF0000"/>
                </a:solidFill>
              </a:rPr>
              <a:t>angles are congruent </a:t>
            </a:r>
            <a:r>
              <a:rPr lang="en-US" sz="2400" dirty="0" smtClean="0">
                <a:solidFill>
                  <a:srgbClr val="FF0000"/>
                </a:solidFill>
              </a:rPr>
              <a:t>when parallel </a:t>
            </a:r>
            <a:r>
              <a:rPr lang="en-US" sz="2400" dirty="0">
                <a:solidFill>
                  <a:srgbClr val="FF0000"/>
                </a:solidFill>
              </a:rPr>
              <a:t>lines are cut by </a:t>
            </a:r>
            <a:r>
              <a:rPr lang="en-US" sz="2400" dirty="0" smtClean="0">
                <a:solidFill>
                  <a:srgbClr val="FF0000"/>
                </a:solidFill>
              </a:rPr>
              <a:t>a </a:t>
            </a:r>
            <a:r>
              <a:rPr lang="en-US" sz="2400" u="sng" dirty="0" smtClean="0">
                <a:solidFill>
                  <a:srgbClr val="FF0000"/>
                </a:solidFill>
              </a:rPr>
              <a:t>transversal.</a:t>
            </a:r>
            <a:endParaRPr lang="en-US" sz="2400" dirty="0">
              <a:solidFill>
                <a:srgbClr val="FF0000"/>
              </a:solidFill>
            </a:endParaRPr>
          </a:p>
        </p:txBody>
      </p:sp>
      <p:sp>
        <p:nvSpPr>
          <p:cNvPr id="9" name="TextBox 8"/>
          <p:cNvSpPr txBox="1"/>
          <p:nvPr/>
        </p:nvSpPr>
        <p:spPr>
          <a:xfrm>
            <a:off x="711895" y="4849431"/>
            <a:ext cx="7465275" cy="461665"/>
          </a:xfrm>
          <a:prstGeom prst="rect">
            <a:avLst/>
          </a:prstGeom>
          <a:noFill/>
        </p:spPr>
        <p:txBody>
          <a:bodyPr wrap="square" rtlCol="0">
            <a:spAutoFit/>
          </a:bodyPr>
          <a:lstStyle/>
          <a:p>
            <a:r>
              <a:rPr lang="en-US" sz="2400" dirty="0" smtClean="0"/>
              <a:t>It is possible using one basic fact to build to the next.</a:t>
            </a:r>
            <a:endParaRPr lang="en-US" sz="2400" dirty="0"/>
          </a:p>
        </p:txBody>
      </p:sp>
      <p:sp>
        <p:nvSpPr>
          <p:cNvPr id="2" name="Slide Number Placeholder 1"/>
          <p:cNvSpPr>
            <a:spLocks noGrp="1"/>
          </p:cNvSpPr>
          <p:nvPr>
            <p:ph type="sldNum" sz="quarter" idx="12"/>
          </p:nvPr>
        </p:nvSpPr>
        <p:spPr/>
        <p:txBody>
          <a:bodyPr/>
          <a:lstStyle/>
          <a:p>
            <a:fld id="{B69D453C-421B-104A-AEB9-C15F975ADA18}" type="slidenum">
              <a:rPr lang="en-US" smtClean="0"/>
              <a:t>6</a:t>
            </a:fld>
            <a:endParaRPr lang="en-US"/>
          </a:p>
        </p:txBody>
      </p:sp>
    </p:spTree>
    <p:extLst>
      <p:ext uri="{BB962C8B-B14F-4D97-AF65-F5344CB8AC3E}">
        <p14:creationId xmlns:p14="http://schemas.microsoft.com/office/powerpoint/2010/main" val="345805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0.7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strVal val="#ppt_w*0.70"/>
                                          </p:val>
                                        </p:tav>
                                        <p:tav tm="100000">
                                          <p:val>
                                            <p:strVal val="#ppt_w"/>
                                          </p:val>
                                        </p:tav>
                                      </p:tavLst>
                                    </p:anim>
                                    <p:anim calcmode="lin" valueType="num">
                                      <p:cBhvr>
                                        <p:cTn id="20" dur="1000" fill="hold"/>
                                        <p:tgtEl>
                                          <p:spTgt spid="9"/>
                                        </p:tgtEl>
                                        <p:attrNameLst>
                                          <p:attrName>ppt_h</p:attrName>
                                        </p:attrNameLst>
                                      </p:cBhvr>
                                      <p:tavLst>
                                        <p:tav tm="0">
                                          <p:val>
                                            <p:strVal val="#ppt_h"/>
                                          </p:val>
                                        </p:tav>
                                        <p:tav tm="100000">
                                          <p:val>
                                            <p:strVal val="#ppt_h"/>
                                          </p:val>
                                        </p:tav>
                                      </p:tavLst>
                                    </p:anim>
                                    <p:animEffect transition="in" filter="fade">
                                      <p:cBhvr>
                                        <p:cTn id="2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5" name="Rectangle 4"/>
          <p:cNvSpPr/>
          <p:nvPr/>
        </p:nvSpPr>
        <p:spPr>
          <a:xfrm>
            <a:off x="457201" y="1491099"/>
            <a:ext cx="8229599" cy="4832093"/>
          </a:xfrm>
          <a:prstGeom prst="rect">
            <a:avLst/>
          </a:prstGeom>
        </p:spPr>
        <p:txBody>
          <a:bodyPr wrap="square">
            <a:spAutoFit/>
          </a:bodyPr>
          <a:lstStyle/>
          <a:p>
            <a:r>
              <a:rPr lang="en-US" sz="2800" dirty="0"/>
              <a:t>Once a theorem has been proved, it can be added to our list of known facts and used in proofs of other theorems</a:t>
            </a:r>
            <a:r>
              <a:rPr lang="en-US" sz="2800" dirty="0" smtClean="0"/>
              <a:t>.</a:t>
            </a:r>
          </a:p>
          <a:p>
            <a:r>
              <a:rPr lang="en-US" sz="2800" dirty="0" smtClean="0"/>
              <a:t>For </a:t>
            </a:r>
            <a:r>
              <a:rPr lang="en-US" sz="2800" dirty="0"/>
              <a:t>example, in Lesson 9 we proved that </a:t>
            </a:r>
            <a:r>
              <a:rPr lang="en-US" sz="2800" i="1" dirty="0">
                <a:solidFill>
                  <a:srgbClr val="0000FF"/>
                </a:solidFill>
              </a:rPr>
              <a:t>vertical angles are of equal measure</a:t>
            </a:r>
            <a:r>
              <a:rPr lang="en-US" sz="2800" dirty="0">
                <a:solidFill>
                  <a:srgbClr val="0000FF"/>
                </a:solidFill>
              </a:rPr>
              <a:t>,</a:t>
            </a:r>
            <a:r>
              <a:rPr lang="en-US" sz="2800" dirty="0"/>
              <a:t> and we know (from earlier grades and by paper cutting and folding) that </a:t>
            </a:r>
            <a:r>
              <a:rPr lang="en-US" sz="2800" i="1" dirty="0">
                <a:solidFill>
                  <a:srgbClr val="0000FF"/>
                </a:solidFill>
              </a:rPr>
              <a:t>if a transversal intersects two parallel lines, alternate interior angles are of equal measure</a:t>
            </a:r>
            <a:r>
              <a:rPr lang="en-US" sz="2800" dirty="0">
                <a:solidFill>
                  <a:srgbClr val="0000FF"/>
                </a:solidFill>
              </a:rPr>
              <a:t>.</a:t>
            </a:r>
            <a:r>
              <a:rPr lang="en-US" sz="2800" dirty="0"/>
              <a:t> </a:t>
            </a:r>
            <a:endParaRPr lang="en-US" sz="2800" dirty="0" smtClean="0"/>
          </a:p>
          <a:p>
            <a:endParaRPr lang="en-US" sz="2800" dirty="0"/>
          </a:p>
          <a:p>
            <a:r>
              <a:rPr lang="en-US" sz="2800" dirty="0" smtClean="0"/>
              <a:t>How </a:t>
            </a:r>
            <a:r>
              <a:rPr lang="en-US" sz="2800" dirty="0"/>
              <a:t>do these facts help us prove that corresponding angles are congruent? </a:t>
            </a:r>
          </a:p>
        </p:txBody>
      </p:sp>
      <p:sp>
        <p:nvSpPr>
          <p:cNvPr id="3" name="Slide Number Placeholder 2"/>
          <p:cNvSpPr>
            <a:spLocks noGrp="1"/>
          </p:cNvSpPr>
          <p:nvPr>
            <p:ph type="sldNum" sz="quarter" idx="12"/>
          </p:nvPr>
        </p:nvSpPr>
        <p:spPr/>
        <p:txBody>
          <a:bodyPr/>
          <a:lstStyle/>
          <a:p>
            <a:fld id="{B69D453C-421B-104A-AEB9-C15F975ADA18}" type="slidenum">
              <a:rPr lang="en-US" smtClean="0"/>
              <a:t>7</a:t>
            </a:fld>
            <a:endParaRPr lang="en-US"/>
          </a:p>
        </p:txBody>
      </p:sp>
    </p:spTree>
    <p:extLst>
      <p:ext uri="{BB962C8B-B14F-4D97-AF65-F5344CB8AC3E}">
        <p14:creationId xmlns:p14="http://schemas.microsoft.com/office/powerpoint/2010/main" val="3243626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5758" y="207889"/>
            <a:ext cx="5451259" cy="2308324"/>
          </a:xfrm>
          <a:prstGeom prst="rect">
            <a:avLst/>
          </a:prstGeom>
        </p:spPr>
        <p:txBody>
          <a:bodyPr wrap="square">
            <a:spAutoFit/>
          </a:bodyPr>
          <a:lstStyle/>
          <a:p>
            <a:r>
              <a:rPr lang="en-US" sz="2400" dirty="0"/>
              <a:t>In the diagram at the right, if you are given that 𝑨𝑩∥𝑪𝑫 </a:t>
            </a:r>
            <a:endParaRPr lang="en-US" sz="2400" dirty="0" smtClean="0"/>
          </a:p>
          <a:p>
            <a:r>
              <a:rPr lang="en-US" sz="2400" dirty="0"/>
              <a:t>H</a:t>
            </a:r>
            <a:r>
              <a:rPr lang="en-US" sz="2400" dirty="0" smtClean="0"/>
              <a:t>ow </a:t>
            </a:r>
            <a:r>
              <a:rPr lang="en-US" sz="2400" dirty="0"/>
              <a:t>can you use your knowledge of the congruence of vertical angles and alternate interior angles to prove that </a:t>
            </a:r>
            <a:r>
              <a:rPr lang="en-US" sz="2400" dirty="0" smtClean="0"/>
              <a:t>𝒙=𝒘?</a:t>
            </a:r>
            <a:endParaRPr lang="en-US" sz="2400" dirty="0"/>
          </a:p>
        </p:txBody>
      </p:sp>
      <p:pic>
        <p:nvPicPr>
          <p:cNvPr id="5" name="Picture 4"/>
          <p:cNvPicPr>
            <a:picLocks noChangeAspect="1"/>
          </p:cNvPicPr>
          <p:nvPr/>
        </p:nvPicPr>
        <p:blipFill>
          <a:blip r:embed="rId2"/>
          <a:stretch>
            <a:fillRect/>
          </a:stretch>
        </p:blipFill>
        <p:spPr>
          <a:xfrm>
            <a:off x="5390069" y="379231"/>
            <a:ext cx="3565448" cy="3257841"/>
          </a:xfrm>
          <a:prstGeom prst="rect">
            <a:avLst/>
          </a:prstGeom>
        </p:spPr>
      </p:pic>
      <p:sp>
        <p:nvSpPr>
          <p:cNvPr id="6" name="Rectangle 5"/>
          <p:cNvSpPr/>
          <p:nvPr/>
        </p:nvSpPr>
        <p:spPr>
          <a:xfrm>
            <a:off x="1547061" y="2516213"/>
            <a:ext cx="3273012" cy="1421928"/>
          </a:xfrm>
          <a:prstGeom prst="rect">
            <a:avLst/>
          </a:prstGeom>
        </p:spPr>
        <p:txBody>
          <a:bodyPr wrap="none">
            <a:spAutoFit/>
          </a:bodyPr>
          <a:lstStyle/>
          <a:p>
            <a:pPr>
              <a:lnSpc>
                <a:spcPct val="120000"/>
              </a:lnSpc>
            </a:pPr>
            <a:r>
              <a:rPr lang="de-DE" sz="2400" dirty="0">
                <a:solidFill>
                  <a:srgbClr val="FF0000"/>
                </a:solidFill>
              </a:rPr>
              <a:t>𝒘</a:t>
            </a:r>
            <a:r>
              <a:rPr lang="de-DE" sz="2400" dirty="0" smtClean="0">
                <a:solidFill>
                  <a:srgbClr val="FF0000"/>
                </a:solidFill>
              </a:rPr>
              <a:t>=𝒛 		</a:t>
            </a:r>
            <a:r>
              <a:rPr lang="de-DE" sz="2400" b="1" i="1" dirty="0" smtClean="0">
                <a:solidFill>
                  <a:srgbClr val="FF0000"/>
                </a:solidFill>
              </a:rPr>
              <a:t>(</a:t>
            </a:r>
            <a:r>
              <a:rPr lang="de-DE" sz="2400" b="1" i="1" dirty="0">
                <a:solidFill>
                  <a:srgbClr val="FF0000"/>
                </a:solidFill>
              </a:rPr>
              <a:t>vert. </a:t>
            </a:r>
            <a:r>
              <a:rPr lang="en-US" sz="2400" dirty="0">
                <a:solidFill>
                  <a:srgbClr val="FF0000"/>
                </a:solidFill>
                <a:sym typeface="Symbol"/>
              </a:rPr>
              <a:t></a:t>
            </a:r>
            <a:r>
              <a:rPr lang="de-DE" sz="2400" b="1" i="1" dirty="0" smtClean="0">
                <a:solidFill>
                  <a:srgbClr val="FF0000"/>
                </a:solidFill>
              </a:rPr>
              <a:t>s)</a:t>
            </a:r>
          </a:p>
          <a:p>
            <a:pPr>
              <a:lnSpc>
                <a:spcPct val="120000"/>
              </a:lnSpc>
            </a:pPr>
            <a:r>
              <a:rPr lang="de-DE" sz="2400" dirty="0" smtClean="0">
                <a:solidFill>
                  <a:srgbClr val="FF0000"/>
                </a:solidFill>
              </a:rPr>
              <a:t>𝒛=𝒙 		</a:t>
            </a:r>
            <a:r>
              <a:rPr lang="de-DE" sz="2400" b="1" i="1" dirty="0" smtClean="0">
                <a:solidFill>
                  <a:srgbClr val="FF0000"/>
                </a:solidFill>
              </a:rPr>
              <a:t>(</a:t>
            </a:r>
            <a:r>
              <a:rPr lang="de-DE" sz="2400" b="1" i="1" dirty="0">
                <a:solidFill>
                  <a:srgbClr val="FF0000"/>
                </a:solidFill>
              </a:rPr>
              <a:t>alt. </a:t>
            </a:r>
            <a:r>
              <a:rPr lang="en-US" sz="2400" dirty="0">
                <a:solidFill>
                  <a:srgbClr val="FF0000"/>
                </a:solidFill>
                <a:sym typeface="Symbol"/>
              </a:rPr>
              <a:t></a:t>
            </a:r>
            <a:r>
              <a:rPr lang="de-DE" sz="2400" b="1" i="1" dirty="0" smtClean="0">
                <a:solidFill>
                  <a:srgbClr val="FF0000"/>
                </a:solidFill>
              </a:rPr>
              <a:t>s) </a:t>
            </a:r>
          </a:p>
          <a:p>
            <a:pPr>
              <a:lnSpc>
                <a:spcPct val="120000"/>
              </a:lnSpc>
            </a:pPr>
            <a:r>
              <a:rPr lang="de-DE" sz="2400" dirty="0" smtClean="0">
                <a:solidFill>
                  <a:srgbClr val="FF0000"/>
                </a:solidFill>
              </a:rPr>
              <a:t>𝒙=𝒘		</a:t>
            </a:r>
            <a:r>
              <a:rPr lang="de-DE" sz="2400" b="1" i="1" dirty="0" smtClean="0">
                <a:solidFill>
                  <a:srgbClr val="FF0000"/>
                </a:solidFill>
              </a:rPr>
              <a:t>(Trans. Prop.)</a:t>
            </a:r>
            <a:endParaRPr lang="en-US" sz="2400" b="1" i="1" dirty="0">
              <a:solidFill>
                <a:srgbClr val="FF0000"/>
              </a:solidFill>
            </a:endParaRPr>
          </a:p>
        </p:txBody>
      </p:sp>
      <p:sp>
        <p:nvSpPr>
          <p:cNvPr id="7" name="Rectangle 6"/>
          <p:cNvSpPr/>
          <p:nvPr/>
        </p:nvSpPr>
        <p:spPr>
          <a:xfrm>
            <a:off x="265758" y="4295806"/>
            <a:ext cx="8878242" cy="1938992"/>
          </a:xfrm>
          <a:prstGeom prst="rect">
            <a:avLst/>
          </a:prstGeom>
        </p:spPr>
        <p:txBody>
          <a:bodyPr wrap="square">
            <a:spAutoFit/>
          </a:bodyPr>
          <a:lstStyle/>
          <a:p>
            <a:r>
              <a:rPr lang="en-US" sz="2400" b="1" dirty="0"/>
              <a:t>You now have available the following facts: </a:t>
            </a:r>
            <a:endParaRPr lang="en-US" sz="2400" b="1" dirty="0" smtClean="0"/>
          </a:p>
          <a:p>
            <a:endParaRPr lang="en-US" sz="2400" dirty="0">
              <a:solidFill>
                <a:srgbClr val="0000FF"/>
              </a:solidFill>
            </a:endParaRPr>
          </a:p>
          <a:p>
            <a:r>
              <a:rPr lang="en-US" sz="2400" dirty="0">
                <a:solidFill>
                  <a:srgbClr val="0000FF"/>
                </a:solidFill>
                <a:latin typeface="Wingdings"/>
              </a:rPr>
              <a:t> </a:t>
            </a:r>
            <a:r>
              <a:rPr lang="en-US" sz="2400" dirty="0" smtClean="0">
                <a:solidFill>
                  <a:srgbClr val="0000FF"/>
                </a:solidFill>
              </a:rPr>
              <a:t>Vertical </a:t>
            </a:r>
            <a:r>
              <a:rPr lang="en-US" sz="2400" dirty="0">
                <a:solidFill>
                  <a:srgbClr val="0000FF"/>
                </a:solidFill>
              </a:rPr>
              <a:t>angles are equal in measure.(vert. </a:t>
            </a:r>
            <a:r>
              <a:rPr lang="en-US" sz="2400" dirty="0">
                <a:solidFill>
                  <a:schemeClr val="accent1">
                    <a:lumMod val="50000"/>
                  </a:schemeClr>
                </a:solidFill>
                <a:sym typeface="Symbol"/>
              </a:rPr>
              <a:t></a:t>
            </a:r>
            <a:r>
              <a:rPr lang="en-US" sz="2400" dirty="0" smtClean="0">
                <a:solidFill>
                  <a:srgbClr val="0000FF"/>
                </a:solidFill>
              </a:rPr>
              <a:t>s</a:t>
            </a:r>
            <a:r>
              <a:rPr lang="en-US" sz="2400" dirty="0">
                <a:solidFill>
                  <a:srgbClr val="0000FF"/>
                </a:solidFill>
              </a:rPr>
              <a:t>) </a:t>
            </a:r>
          </a:p>
          <a:p>
            <a:r>
              <a:rPr lang="en-US" sz="2400" dirty="0">
                <a:solidFill>
                  <a:srgbClr val="0000FF"/>
                </a:solidFill>
                <a:latin typeface="Wingdings"/>
              </a:rPr>
              <a:t> </a:t>
            </a:r>
            <a:r>
              <a:rPr lang="en-US" sz="2400" dirty="0" smtClean="0">
                <a:solidFill>
                  <a:srgbClr val="0000FF"/>
                </a:solidFill>
              </a:rPr>
              <a:t>Alternate </a:t>
            </a:r>
            <a:r>
              <a:rPr lang="en-US" sz="2400" dirty="0">
                <a:solidFill>
                  <a:srgbClr val="0000FF"/>
                </a:solidFill>
              </a:rPr>
              <a:t>interior angles are equal in measure. (alt. </a:t>
            </a:r>
            <a:r>
              <a:rPr lang="en-US" sz="2400" dirty="0">
                <a:solidFill>
                  <a:schemeClr val="accent1">
                    <a:lumMod val="50000"/>
                  </a:schemeClr>
                </a:solidFill>
                <a:sym typeface="Symbol"/>
              </a:rPr>
              <a:t></a:t>
            </a:r>
            <a:r>
              <a:rPr lang="en-US" sz="2400" dirty="0" smtClean="0">
                <a:solidFill>
                  <a:srgbClr val="0000FF"/>
                </a:solidFill>
              </a:rPr>
              <a:t>s</a:t>
            </a:r>
            <a:r>
              <a:rPr lang="en-US" sz="2400" dirty="0">
                <a:solidFill>
                  <a:srgbClr val="0000FF"/>
                </a:solidFill>
              </a:rPr>
              <a:t>, </a:t>
            </a:r>
            <a:r>
              <a:rPr lang="en-US" sz="2400" dirty="0" smtClean="0">
                <a:solidFill>
                  <a:srgbClr val="0000FF"/>
                </a:solidFill>
              </a:rPr>
              <a:t>𝑨𝑩</a:t>
            </a:r>
            <a:r>
              <a:rPr lang="en-US" sz="2400" dirty="0">
                <a:solidFill>
                  <a:srgbClr val="0000FF"/>
                </a:solidFill>
              </a:rPr>
              <a:t>∥𝑪𝑫) </a:t>
            </a:r>
          </a:p>
          <a:p>
            <a:r>
              <a:rPr lang="en-US" sz="2400" dirty="0">
                <a:solidFill>
                  <a:srgbClr val="0000FF"/>
                </a:solidFill>
                <a:latin typeface="Wingdings"/>
              </a:rPr>
              <a:t> </a:t>
            </a:r>
            <a:r>
              <a:rPr lang="en-US" sz="2400" dirty="0" smtClean="0">
                <a:solidFill>
                  <a:srgbClr val="0000FF"/>
                </a:solidFill>
              </a:rPr>
              <a:t>Corresponding </a:t>
            </a:r>
            <a:r>
              <a:rPr lang="en-US" sz="2400" dirty="0">
                <a:solidFill>
                  <a:srgbClr val="0000FF"/>
                </a:solidFill>
              </a:rPr>
              <a:t>angles are equal in measure. (corr. </a:t>
            </a:r>
            <a:r>
              <a:rPr lang="en-US" sz="2400" dirty="0">
                <a:solidFill>
                  <a:schemeClr val="accent1">
                    <a:lumMod val="50000"/>
                  </a:schemeClr>
                </a:solidFill>
                <a:sym typeface="Symbol"/>
              </a:rPr>
              <a:t></a:t>
            </a:r>
            <a:r>
              <a:rPr lang="en-US" sz="2400" dirty="0" smtClean="0">
                <a:solidFill>
                  <a:srgbClr val="0000FF"/>
                </a:solidFill>
              </a:rPr>
              <a:t>s</a:t>
            </a:r>
            <a:r>
              <a:rPr lang="en-US" sz="2400" dirty="0">
                <a:solidFill>
                  <a:srgbClr val="0000FF"/>
                </a:solidFill>
              </a:rPr>
              <a:t>, </a:t>
            </a:r>
            <a:r>
              <a:rPr lang="en-US" sz="2400" dirty="0" smtClean="0">
                <a:solidFill>
                  <a:srgbClr val="0000FF"/>
                </a:solidFill>
              </a:rPr>
              <a:t>𝑨𝑩</a:t>
            </a:r>
            <a:r>
              <a:rPr lang="en-US" sz="2400" dirty="0">
                <a:solidFill>
                  <a:srgbClr val="0000FF"/>
                </a:solidFill>
              </a:rPr>
              <a:t>∥𝑪𝑫) </a:t>
            </a:r>
          </a:p>
        </p:txBody>
      </p:sp>
      <p:sp>
        <p:nvSpPr>
          <p:cNvPr id="2" name="Slide Number Placeholder 1"/>
          <p:cNvSpPr>
            <a:spLocks noGrp="1"/>
          </p:cNvSpPr>
          <p:nvPr>
            <p:ph type="sldNum" sz="quarter" idx="12"/>
          </p:nvPr>
        </p:nvSpPr>
        <p:spPr/>
        <p:txBody>
          <a:bodyPr/>
          <a:lstStyle/>
          <a:p>
            <a:fld id="{B69D453C-421B-104A-AEB9-C15F975ADA18}" type="slidenum">
              <a:rPr lang="en-US" smtClean="0"/>
              <a:t>8</a:t>
            </a:fld>
            <a:endParaRPr lang="en-US"/>
          </a:p>
        </p:txBody>
      </p:sp>
    </p:spTree>
    <p:extLst>
      <p:ext uri="{BB962C8B-B14F-4D97-AF65-F5344CB8AC3E}">
        <p14:creationId xmlns:p14="http://schemas.microsoft.com/office/powerpoint/2010/main" val="322157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down)">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p:tgtEl>
                                          <p:spTgt spid="7"/>
                                        </p:tgtEl>
                                        <p:attrNameLst>
                                          <p:attrName>ppt_y</p:attrName>
                                        </p:attrNameLst>
                                      </p:cBhvr>
                                      <p:tavLst>
                                        <p:tav tm="0">
                                          <p:val>
                                            <p:strVal val="#ppt_y-#ppt_h*1.125000"/>
                                          </p:val>
                                        </p:tav>
                                        <p:tav tm="100000">
                                          <p:val>
                                            <p:strVal val="#ppt_y"/>
                                          </p:val>
                                        </p:tav>
                                      </p:tavLst>
                                    </p:anim>
                                    <p:animEffect transition="in" filter="wipe(down)">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083300" y="1542872"/>
            <a:ext cx="3060700" cy="2667000"/>
          </a:xfrm>
          <a:prstGeom prst="rect">
            <a:avLst/>
          </a:prstGeom>
        </p:spPr>
      </p:pic>
      <p:sp>
        <p:nvSpPr>
          <p:cNvPr id="4" name="Rectangle 3"/>
          <p:cNvSpPr/>
          <p:nvPr/>
        </p:nvSpPr>
        <p:spPr>
          <a:xfrm>
            <a:off x="269366" y="261827"/>
            <a:ext cx="8619699" cy="1569660"/>
          </a:xfrm>
          <a:prstGeom prst="rect">
            <a:avLst/>
          </a:prstGeom>
        </p:spPr>
        <p:txBody>
          <a:bodyPr wrap="square">
            <a:spAutoFit/>
          </a:bodyPr>
          <a:lstStyle/>
          <a:p>
            <a:r>
              <a:rPr lang="en-US" sz="2400" dirty="0"/>
              <a:t>Use any or all of these facts to prove that </a:t>
            </a:r>
            <a:r>
              <a:rPr lang="en-US" sz="2400" i="1" dirty="0">
                <a:solidFill>
                  <a:srgbClr val="0000FF"/>
                </a:solidFill>
              </a:rPr>
              <a:t>interior angles on the same side of the transversal are supplementary</a:t>
            </a:r>
            <a:r>
              <a:rPr lang="en-US" sz="2400" dirty="0">
                <a:solidFill>
                  <a:srgbClr val="0000FF"/>
                </a:solidFill>
              </a:rPr>
              <a:t>. </a:t>
            </a:r>
            <a:r>
              <a:rPr lang="en-US" sz="2400" dirty="0"/>
              <a:t>Add any necessary labels to the diagram below, then write out a proof including given facts and a statement of what needs to be proved. </a:t>
            </a:r>
          </a:p>
        </p:txBody>
      </p:sp>
      <p:sp>
        <p:nvSpPr>
          <p:cNvPr id="6" name="Rectangle 5"/>
          <p:cNvSpPr/>
          <p:nvPr/>
        </p:nvSpPr>
        <p:spPr>
          <a:xfrm>
            <a:off x="269366" y="2083936"/>
            <a:ext cx="4755479" cy="461665"/>
          </a:xfrm>
          <a:prstGeom prst="rect">
            <a:avLst/>
          </a:prstGeom>
        </p:spPr>
        <p:txBody>
          <a:bodyPr wrap="none">
            <a:spAutoFit/>
          </a:bodyPr>
          <a:lstStyle/>
          <a:p>
            <a:r>
              <a:rPr lang="en-US" sz="2400" b="1" dirty="0" smtClean="0"/>
              <a:t>Given: ________________________ </a:t>
            </a:r>
            <a:endParaRPr lang="en-US" sz="2400" dirty="0"/>
          </a:p>
        </p:txBody>
      </p:sp>
      <p:sp>
        <p:nvSpPr>
          <p:cNvPr id="8" name="Rectangle 7"/>
          <p:cNvSpPr/>
          <p:nvPr/>
        </p:nvSpPr>
        <p:spPr>
          <a:xfrm>
            <a:off x="269366" y="2876372"/>
            <a:ext cx="4762842" cy="461665"/>
          </a:xfrm>
          <a:prstGeom prst="rect">
            <a:avLst/>
          </a:prstGeom>
        </p:spPr>
        <p:txBody>
          <a:bodyPr wrap="none">
            <a:spAutoFit/>
          </a:bodyPr>
          <a:lstStyle/>
          <a:p>
            <a:r>
              <a:rPr lang="en-US" sz="2400" b="1" dirty="0" smtClean="0"/>
              <a:t>Prove: ________________________ </a:t>
            </a:r>
            <a:endParaRPr lang="en-US" sz="2400" dirty="0"/>
          </a:p>
        </p:txBody>
      </p:sp>
      <p:sp>
        <p:nvSpPr>
          <p:cNvPr id="9" name="Rectangle 8"/>
          <p:cNvSpPr/>
          <p:nvPr/>
        </p:nvSpPr>
        <p:spPr>
          <a:xfrm>
            <a:off x="1250084" y="1980223"/>
            <a:ext cx="3353101" cy="461665"/>
          </a:xfrm>
          <a:prstGeom prst="rect">
            <a:avLst/>
          </a:prstGeom>
        </p:spPr>
        <p:txBody>
          <a:bodyPr wrap="none">
            <a:spAutoFit/>
          </a:bodyPr>
          <a:lstStyle/>
          <a:p>
            <a:r>
              <a:rPr lang="en-US" sz="2400" dirty="0">
                <a:solidFill>
                  <a:srgbClr val="FF0000"/>
                </a:solidFill>
              </a:rPr>
              <a:t>𝑨𝑩∥𝑪𝑫</a:t>
            </a:r>
            <a:r>
              <a:rPr lang="en-US" sz="2400" i="1" dirty="0">
                <a:solidFill>
                  <a:srgbClr val="FF0000"/>
                </a:solidFill>
              </a:rPr>
              <a:t>, transversal </a:t>
            </a:r>
            <a:r>
              <a:rPr lang="en-US" sz="2400" dirty="0">
                <a:solidFill>
                  <a:srgbClr val="FF0000"/>
                </a:solidFill>
              </a:rPr>
              <a:t>𝑬𝑭 </a:t>
            </a:r>
          </a:p>
        </p:txBody>
      </p:sp>
      <p:sp>
        <p:nvSpPr>
          <p:cNvPr id="10" name="Rectangle 9"/>
          <p:cNvSpPr/>
          <p:nvPr/>
        </p:nvSpPr>
        <p:spPr>
          <a:xfrm>
            <a:off x="1250084" y="2797560"/>
            <a:ext cx="3248005" cy="461665"/>
          </a:xfrm>
          <a:prstGeom prst="rect">
            <a:avLst/>
          </a:prstGeom>
        </p:spPr>
        <p:txBody>
          <a:bodyPr wrap="none">
            <a:spAutoFit/>
          </a:bodyPr>
          <a:lstStyle/>
          <a:p>
            <a:r>
              <a:rPr lang="en-US" sz="2400" dirty="0">
                <a:solidFill>
                  <a:srgbClr val="FF0000"/>
                </a:solidFill>
                <a:sym typeface="Symbol"/>
              </a:rPr>
              <a:t></a:t>
            </a:r>
            <a:r>
              <a:rPr lang="en-US" sz="2400" dirty="0" smtClean="0">
                <a:solidFill>
                  <a:srgbClr val="FF0000"/>
                </a:solidFill>
              </a:rPr>
              <a:t>𝑩𝑮𝑯 + </a:t>
            </a:r>
            <a:r>
              <a:rPr lang="en-US" sz="2400" dirty="0">
                <a:solidFill>
                  <a:srgbClr val="FF0000"/>
                </a:solidFill>
                <a:sym typeface="Symbol"/>
              </a:rPr>
              <a:t></a:t>
            </a:r>
            <a:r>
              <a:rPr lang="en-US" sz="2400" dirty="0" smtClean="0">
                <a:solidFill>
                  <a:srgbClr val="FF0000"/>
                </a:solidFill>
              </a:rPr>
              <a:t>𝑫𝑯𝑮 = 𝟏𝟖𝟎°</a:t>
            </a:r>
            <a:endParaRPr lang="en-US" sz="2400" dirty="0">
              <a:solidFill>
                <a:srgbClr val="FF0000"/>
              </a:solidFill>
            </a:endParaRPr>
          </a:p>
        </p:txBody>
      </p:sp>
      <p:sp>
        <p:nvSpPr>
          <p:cNvPr id="11" name="Rectangle 10"/>
          <p:cNvSpPr/>
          <p:nvPr/>
        </p:nvSpPr>
        <p:spPr>
          <a:xfrm>
            <a:off x="330188" y="4404079"/>
            <a:ext cx="5498177" cy="1409617"/>
          </a:xfrm>
          <a:prstGeom prst="rect">
            <a:avLst/>
          </a:prstGeom>
        </p:spPr>
        <p:txBody>
          <a:bodyPr wrap="square">
            <a:spAutoFit/>
          </a:bodyPr>
          <a:lstStyle/>
          <a:p>
            <a:pPr>
              <a:lnSpc>
                <a:spcPct val="120000"/>
              </a:lnSpc>
            </a:pPr>
            <a:r>
              <a:rPr lang="en-US" sz="2400" dirty="0">
                <a:solidFill>
                  <a:srgbClr val="FF0000"/>
                </a:solidFill>
                <a:sym typeface="Symbol"/>
              </a:rPr>
              <a:t></a:t>
            </a:r>
            <a:r>
              <a:rPr lang="en-US" sz="2400" dirty="0" smtClean="0">
                <a:solidFill>
                  <a:srgbClr val="FF0000"/>
                </a:solidFill>
              </a:rPr>
              <a:t>𝑩𝑮𝑯 + </a:t>
            </a:r>
            <a:r>
              <a:rPr lang="en-US" sz="2400" dirty="0">
                <a:solidFill>
                  <a:srgbClr val="FF0000"/>
                </a:solidFill>
                <a:sym typeface="Symbol"/>
              </a:rPr>
              <a:t></a:t>
            </a:r>
            <a:r>
              <a:rPr lang="en-US" sz="2400" dirty="0" smtClean="0">
                <a:solidFill>
                  <a:srgbClr val="FF0000"/>
                </a:solidFill>
              </a:rPr>
              <a:t>𝑨𝑮𝑯 = 𝟏𝟖𝟎</a:t>
            </a:r>
            <a:r>
              <a:rPr lang="en-US" sz="2400" dirty="0">
                <a:solidFill>
                  <a:srgbClr val="FF0000"/>
                </a:solidFill>
              </a:rPr>
              <a:t>° </a:t>
            </a:r>
            <a:r>
              <a:rPr lang="en-US" sz="2400" dirty="0" smtClean="0">
                <a:solidFill>
                  <a:srgbClr val="FF0000"/>
                </a:solidFill>
              </a:rPr>
              <a:t>		</a:t>
            </a:r>
            <a:r>
              <a:rPr lang="en-US" sz="2400" dirty="0">
                <a:solidFill>
                  <a:srgbClr val="FF0000"/>
                </a:solidFill>
                <a:sym typeface="Symbol"/>
              </a:rPr>
              <a:t></a:t>
            </a:r>
            <a:r>
              <a:rPr lang="en-US" sz="2400" i="1" dirty="0" smtClean="0">
                <a:solidFill>
                  <a:srgbClr val="FF0000"/>
                </a:solidFill>
              </a:rPr>
              <a:t>s </a:t>
            </a:r>
            <a:r>
              <a:rPr lang="en-US" sz="2400" i="1" dirty="0">
                <a:solidFill>
                  <a:srgbClr val="FF0000"/>
                </a:solidFill>
              </a:rPr>
              <a:t>on a line </a:t>
            </a:r>
            <a:endParaRPr lang="en-US" sz="2400" dirty="0">
              <a:solidFill>
                <a:srgbClr val="FF0000"/>
              </a:solidFill>
            </a:endParaRPr>
          </a:p>
          <a:p>
            <a:pPr>
              <a:lnSpc>
                <a:spcPct val="120000"/>
              </a:lnSpc>
            </a:pPr>
            <a:r>
              <a:rPr lang="en-US" sz="2400" dirty="0">
                <a:solidFill>
                  <a:srgbClr val="FF0000"/>
                </a:solidFill>
                <a:sym typeface="Symbol"/>
              </a:rPr>
              <a:t></a:t>
            </a:r>
            <a:r>
              <a:rPr lang="hu-HU" sz="2400" dirty="0" smtClean="0">
                <a:solidFill>
                  <a:srgbClr val="FF0000"/>
                </a:solidFill>
              </a:rPr>
              <a:t>𝑨𝑮𝑯  = </a:t>
            </a:r>
            <a:r>
              <a:rPr lang="en-US" sz="2400" dirty="0">
                <a:solidFill>
                  <a:srgbClr val="FF0000"/>
                </a:solidFill>
                <a:sym typeface="Symbol"/>
              </a:rPr>
              <a:t></a:t>
            </a:r>
            <a:r>
              <a:rPr lang="hu-HU" sz="2400" dirty="0" smtClean="0">
                <a:solidFill>
                  <a:srgbClr val="FF0000"/>
                </a:solidFill>
              </a:rPr>
              <a:t>𝑫𝑯𝑮				 </a:t>
            </a:r>
            <a:r>
              <a:rPr lang="hu-HU" sz="2400" i="1" dirty="0" smtClean="0">
                <a:solidFill>
                  <a:srgbClr val="FF0000"/>
                </a:solidFill>
              </a:rPr>
              <a:t>alt</a:t>
            </a:r>
            <a:r>
              <a:rPr lang="hu-HU" sz="2400" i="1" dirty="0">
                <a:solidFill>
                  <a:srgbClr val="FF0000"/>
                </a:solidFill>
              </a:rPr>
              <a:t>. </a:t>
            </a:r>
            <a:r>
              <a:rPr lang="en-US" sz="2400" dirty="0">
                <a:solidFill>
                  <a:srgbClr val="FF0000"/>
                </a:solidFill>
                <a:sym typeface="Symbol"/>
              </a:rPr>
              <a:t></a:t>
            </a:r>
            <a:r>
              <a:rPr lang="hu-HU" sz="2400" i="1" dirty="0" smtClean="0">
                <a:solidFill>
                  <a:srgbClr val="FF0000"/>
                </a:solidFill>
              </a:rPr>
              <a:t>s </a:t>
            </a:r>
            <a:endParaRPr lang="hu-HU" sz="2400" dirty="0">
              <a:solidFill>
                <a:srgbClr val="FF0000"/>
              </a:solidFill>
            </a:endParaRPr>
          </a:p>
          <a:p>
            <a:pPr>
              <a:lnSpc>
                <a:spcPct val="120000"/>
              </a:lnSpc>
            </a:pPr>
            <a:r>
              <a:rPr lang="en-US" sz="2400" dirty="0">
                <a:solidFill>
                  <a:srgbClr val="FF0000"/>
                </a:solidFill>
                <a:sym typeface="Symbol"/>
              </a:rPr>
              <a:t></a:t>
            </a:r>
            <a:r>
              <a:rPr lang="hu-HU" sz="2400" dirty="0" smtClean="0">
                <a:solidFill>
                  <a:srgbClr val="FF0000"/>
                </a:solidFill>
              </a:rPr>
              <a:t>𝑩𝑮𝑯 + </a:t>
            </a:r>
            <a:r>
              <a:rPr lang="en-US" sz="2400" dirty="0">
                <a:solidFill>
                  <a:srgbClr val="FF0000"/>
                </a:solidFill>
                <a:sym typeface="Symbol"/>
              </a:rPr>
              <a:t></a:t>
            </a:r>
            <a:r>
              <a:rPr lang="hu-HU" sz="2400" dirty="0" smtClean="0">
                <a:solidFill>
                  <a:srgbClr val="FF0000"/>
                </a:solidFill>
              </a:rPr>
              <a:t>𝑫𝑯𝑮 = 𝟏𝟖𝟎</a:t>
            </a:r>
            <a:r>
              <a:rPr lang="hu-HU" sz="2400" dirty="0">
                <a:solidFill>
                  <a:srgbClr val="FF0000"/>
                </a:solidFill>
              </a:rPr>
              <a:t>° </a:t>
            </a:r>
            <a:r>
              <a:rPr lang="en-US" sz="2400" dirty="0" smtClean="0">
                <a:solidFill>
                  <a:srgbClr val="FF0000"/>
                </a:solidFill>
              </a:rPr>
              <a:t>		</a:t>
            </a:r>
            <a:r>
              <a:rPr lang="en-US" sz="2400" i="1" dirty="0" smtClean="0">
                <a:solidFill>
                  <a:srgbClr val="FF0000"/>
                </a:solidFill>
              </a:rPr>
              <a:t>Sub. Prop.</a:t>
            </a:r>
            <a:endParaRPr lang="en-US" sz="2400" i="1" dirty="0">
              <a:solidFill>
                <a:srgbClr val="FF0000"/>
              </a:solidFill>
            </a:endParaRPr>
          </a:p>
        </p:txBody>
      </p:sp>
      <p:sp>
        <p:nvSpPr>
          <p:cNvPr id="12" name="TextBox 11"/>
          <p:cNvSpPr txBox="1"/>
          <p:nvPr/>
        </p:nvSpPr>
        <p:spPr>
          <a:xfrm>
            <a:off x="330188" y="3839911"/>
            <a:ext cx="5498177" cy="461665"/>
          </a:xfrm>
          <a:prstGeom prst="rect">
            <a:avLst/>
          </a:prstGeom>
          <a:noFill/>
        </p:spPr>
        <p:txBody>
          <a:bodyPr wrap="square" rtlCol="0">
            <a:spAutoFit/>
          </a:bodyPr>
          <a:lstStyle/>
          <a:p>
            <a:r>
              <a:rPr lang="en-US" sz="2400" b="1" dirty="0" smtClean="0"/>
              <a:t>     	    Statement</a:t>
            </a:r>
            <a:r>
              <a:rPr lang="en-US" sz="2400" b="1" dirty="0"/>
              <a:t>	</a:t>
            </a:r>
            <a:r>
              <a:rPr lang="en-US" sz="2400" b="1" dirty="0" smtClean="0"/>
              <a:t>	     		    Reason</a:t>
            </a:r>
            <a:endParaRPr lang="en-US" sz="2400" b="1" dirty="0"/>
          </a:p>
        </p:txBody>
      </p:sp>
      <p:cxnSp>
        <p:nvCxnSpPr>
          <p:cNvPr id="13" name="Straight Connector 12"/>
          <p:cNvCxnSpPr/>
          <p:nvPr/>
        </p:nvCxnSpPr>
        <p:spPr>
          <a:xfrm>
            <a:off x="3686361" y="3839911"/>
            <a:ext cx="0" cy="261462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506131" y="4311419"/>
            <a:ext cx="5322234" cy="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B69D453C-421B-104A-AEB9-C15F975ADA18}" type="slidenum">
              <a:rPr lang="en-US" smtClean="0"/>
              <a:t>9</a:t>
            </a:fld>
            <a:endParaRPr lang="en-US"/>
          </a:p>
        </p:txBody>
      </p:sp>
    </p:spTree>
    <p:extLst>
      <p:ext uri="{BB962C8B-B14F-4D97-AF65-F5344CB8AC3E}">
        <p14:creationId xmlns:p14="http://schemas.microsoft.com/office/powerpoint/2010/main" val="76920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230</TotalTime>
  <Words>1197</Words>
  <Application>Microsoft Office PowerPoint</Application>
  <PresentationFormat>On-screen Show (4:3)</PresentationFormat>
  <Paragraphs>165</Paragraphs>
  <Slides>19</Slides>
  <Notes>1</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Custom Design</vt:lpstr>
      <vt:lpstr>Geometry- Lesson 11</vt:lpstr>
      <vt:lpstr>Essential Question</vt:lpstr>
      <vt:lpstr>Answers to Lesson 10 Problem Set</vt:lpstr>
      <vt:lpstr>Opening Exercise</vt:lpstr>
      <vt:lpstr>Opening Exercise</vt:lpstr>
      <vt:lpstr>PowerPoint Presentation</vt:lpstr>
      <vt:lpstr>Discussion</vt:lpstr>
      <vt:lpstr>PowerPoint Presentation</vt:lpstr>
      <vt:lpstr>PowerPoint Presentation</vt:lpstr>
      <vt:lpstr>PowerPoint Presentation</vt:lpstr>
      <vt:lpstr>PowerPoint Presentation</vt:lpstr>
      <vt:lpstr>PowerPoint Presentation</vt:lpstr>
      <vt:lpstr>Side Trip</vt:lpstr>
      <vt:lpstr>Example 1</vt:lpstr>
      <vt:lpstr>PowerPoint Presentation</vt:lpstr>
      <vt:lpstr>Discussion</vt:lpstr>
      <vt:lpstr>PowerPoint Presentation</vt:lpstr>
      <vt:lpstr>Example 2</vt:lpstr>
      <vt:lpstr>Exit Ticket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Geometry- Lesson 11</dc:title>
  <dc:creator>Nikki Wedgwood</dc:creator>
  <cp:lastModifiedBy>Wedgwood, Angela M</cp:lastModifiedBy>
  <cp:revision>23</cp:revision>
  <dcterms:created xsi:type="dcterms:W3CDTF">2013-09-18T02:13:59Z</dcterms:created>
  <dcterms:modified xsi:type="dcterms:W3CDTF">2014-09-28T20:05:50Z</dcterms:modified>
</cp:coreProperties>
</file>