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8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055811-9BA7-044A-9327-D9049C64F92D}" type="datetimeFigureOut">
              <a:rPr lang="en-US" smtClean="0"/>
              <a:t>9/17/13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235088-9962-2B48-8C5C-F7C09CAF3D60}" type="slidenum">
              <a:rPr lang="en-US" smtClean="0"/>
              <a:t>‹#›</a:t>
            </a:fld>
            <a:endParaRPr lang="en-US"/>
          </a:p>
        </p:txBody>
      </p:sp>
    </p:spTree>
    <p:extLst>
      <p:ext uri="{BB962C8B-B14F-4D97-AF65-F5344CB8AC3E}">
        <p14:creationId xmlns:p14="http://schemas.microsoft.com/office/powerpoint/2010/main" val="5259050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F70F25-17A2-9845-B2BE-91BDABDF4F74}" type="datetimeFigureOut">
              <a:rPr lang="en-US" smtClean="0"/>
              <a:t>9/17/13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FB17B-7CF3-CC42-9843-F6D82CE44E93}" type="slidenum">
              <a:rPr lang="en-US" smtClean="0"/>
              <a:t>‹#›</a:t>
            </a:fld>
            <a:endParaRPr lang="en-US"/>
          </a:p>
        </p:txBody>
      </p:sp>
    </p:spTree>
    <p:extLst>
      <p:ext uri="{BB962C8B-B14F-4D97-AF65-F5344CB8AC3E}">
        <p14:creationId xmlns:p14="http://schemas.microsoft.com/office/powerpoint/2010/main" val="16367877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19B3DE-BE49-FF44-8D28-2BCD1F6D0850}"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391935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C28D0-6B24-C641-90C7-156EAE933E55}"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3638400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C4845-3C36-C74C-B49E-DF065CB31ECB}"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18957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D3245-E020-B14A-AD86-4D932D4730C8}"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214331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EB0C4-87F2-0847-9756-82DAAAC4B33C}" type="datetime1">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341622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3EF550-77BF-0043-914C-04096EEA2336}" type="datetime1">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256338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7C435-709E-2349-AE41-0C3BB518CA80}" type="datetime1">
              <a:rPr lang="en-US" smtClean="0"/>
              <a:t>9/17/13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464809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C2674-5814-A148-BB60-070577B41B6A}" type="datetime1">
              <a:rPr lang="en-US" smtClean="0"/>
              <a:t>9/17/13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419787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352A7-21DA-A241-BA7B-816F5FEA4BFE}" type="datetime1">
              <a:rPr lang="en-US" smtClean="0"/>
              <a:t>9/17/13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2981117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2FCD4-EE02-F445-9057-4B8A9E3AA0CF}" type="datetime1">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288093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5F457-E104-3944-B73F-8403D8198552}" type="datetime1">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8F463-D99D-4C46-BEEF-81B03F0C6F7C}" type="slidenum">
              <a:rPr lang="en-US" smtClean="0"/>
              <a:t>‹#›</a:t>
            </a:fld>
            <a:endParaRPr lang="en-US"/>
          </a:p>
        </p:txBody>
      </p:sp>
    </p:spTree>
    <p:extLst>
      <p:ext uri="{BB962C8B-B14F-4D97-AF65-F5344CB8AC3E}">
        <p14:creationId xmlns:p14="http://schemas.microsoft.com/office/powerpoint/2010/main" val="40152148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75753-33B2-B54B-96C0-76D4EB9150A7}" type="datetime1">
              <a:rPr lang="en-US" smtClean="0"/>
              <a:t>9/17/13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4666" y="6356350"/>
            <a:ext cx="982133"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0A78F463-D99D-4C46-BEEF-81B03F0C6F7C}" type="slidenum">
              <a:rPr lang="en-US" smtClean="0"/>
              <a:pPr/>
              <a:t>‹#›</a:t>
            </a:fld>
            <a:endParaRPr lang="en-US" dirty="0"/>
          </a:p>
        </p:txBody>
      </p:sp>
    </p:spTree>
    <p:extLst>
      <p:ext uri="{BB962C8B-B14F-4D97-AF65-F5344CB8AC3E}">
        <p14:creationId xmlns:p14="http://schemas.microsoft.com/office/powerpoint/2010/main" val="244470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8-20 at 9.28.11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849"/>
            <a:ext cx="9144000" cy="6851093"/>
          </a:xfrm>
          <a:prstGeom prst="rect">
            <a:avLst/>
          </a:prstGeom>
        </p:spPr>
      </p:pic>
      <p:sp>
        <p:nvSpPr>
          <p:cNvPr id="2" name="Title 1"/>
          <p:cNvSpPr>
            <a:spLocks noGrp="1"/>
          </p:cNvSpPr>
          <p:nvPr>
            <p:ph type="ctrTitle"/>
          </p:nvPr>
        </p:nvSpPr>
        <p:spPr>
          <a:xfrm>
            <a:off x="340678" y="1723040"/>
            <a:ext cx="6106195" cy="1470025"/>
          </a:xfrm>
        </p:spPr>
        <p:txBody>
          <a:bodyPr/>
          <a:lstStyle/>
          <a:p>
            <a:r>
              <a:rPr lang="en-US" dirty="0" smtClean="0"/>
              <a:t>Geometry- Lesson 10</a:t>
            </a:r>
            <a:endParaRPr lang="en-US" dirty="0"/>
          </a:p>
        </p:txBody>
      </p:sp>
      <p:sp>
        <p:nvSpPr>
          <p:cNvPr id="5" name="Subtitle 2"/>
          <p:cNvSpPr>
            <a:spLocks noGrp="1"/>
          </p:cNvSpPr>
          <p:nvPr>
            <p:ph type="subTitle" idx="1"/>
          </p:nvPr>
        </p:nvSpPr>
        <p:spPr>
          <a:xfrm>
            <a:off x="570917" y="3193065"/>
            <a:ext cx="5461810" cy="1752600"/>
          </a:xfrm>
        </p:spPr>
        <p:txBody>
          <a:bodyPr/>
          <a:lstStyle/>
          <a:p>
            <a:r>
              <a:rPr lang="en-US" dirty="0" smtClean="0"/>
              <a:t>Unknown Angle Proofs- Proofs With Constructions</a:t>
            </a:r>
            <a:endParaRPr lang="en-US" dirty="0"/>
          </a:p>
        </p:txBody>
      </p:sp>
      <p:sp>
        <p:nvSpPr>
          <p:cNvPr id="3" name="Slide Number Placeholder 2"/>
          <p:cNvSpPr>
            <a:spLocks noGrp="1"/>
          </p:cNvSpPr>
          <p:nvPr>
            <p:ph type="sldNum" sz="quarter" idx="12"/>
          </p:nvPr>
        </p:nvSpPr>
        <p:spPr/>
        <p:txBody>
          <a:bodyPr/>
          <a:lstStyle/>
          <a:p>
            <a:fld id="{0A78F463-D99D-4C46-BEEF-81B03F0C6F7C}" type="slidenum">
              <a:rPr lang="en-US" smtClean="0"/>
              <a:t>1</a:t>
            </a:fld>
            <a:endParaRPr lang="en-US"/>
          </a:p>
        </p:txBody>
      </p:sp>
    </p:spTree>
    <p:extLst>
      <p:ext uri="{BB962C8B-B14F-4D97-AF65-F5344CB8AC3E}">
        <p14:creationId xmlns:p14="http://schemas.microsoft.com/office/powerpoint/2010/main" val="691845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521" y="506527"/>
            <a:ext cx="8745707" cy="830997"/>
          </a:xfrm>
          <a:prstGeom prst="rect">
            <a:avLst/>
          </a:prstGeom>
        </p:spPr>
        <p:txBody>
          <a:bodyPr wrap="square">
            <a:spAutoFit/>
          </a:bodyPr>
          <a:lstStyle/>
          <a:p>
            <a:r>
              <a:rPr lang="en-US" sz="2400" dirty="0"/>
              <a:t>Write a proof using the auxiliary segment drawn in this diagram. Notice how this proof differs from the one above. </a:t>
            </a:r>
          </a:p>
        </p:txBody>
      </p:sp>
      <p:sp>
        <p:nvSpPr>
          <p:cNvPr id="5" name="Rectangle 4"/>
          <p:cNvSpPr/>
          <p:nvPr/>
        </p:nvSpPr>
        <p:spPr>
          <a:xfrm>
            <a:off x="648837" y="2760644"/>
            <a:ext cx="3849528" cy="2677656"/>
          </a:xfrm>
          <a:prstGeom prst="rect">
            <a:avLst/>
          </a:prstGeom>
        </p:spPr>
        <p:txBody>
          <a:bodyPr wrap="square">
            <a:spAutoFit/>
          </a:bodyPr>
          <a:lstStyle/>
          <a:p>
            <a:r>
              <a:rPr lang="pt-BR" sz="2400" dirty="0" smtClean="0">
                <a:solidFill>
                  <a:srgbClr val="FF0000"/>
                </a:solidFill>
              </a:rPr>
              <a:t>𝒙 = 𝒗			     </a:t>
            </a:r>
            <a:r>
              <a:rPr lang="pt-BR" sz="2400" b="1" i="1" dirty="0" smtClean="0">
                <a:solidFill>
                  <a:srgbClr val="FF0000"/>
                </a:solidFill>
              </a:rPr>
              <a:t>corr</a:t>
            </a:r>
            <a:r>
              <a:rPr lang="pt-BR" sz="2400" b="1" i="1" dirty="0">
                <a:solidFill>
                  <a:srgbClr val="FF0000"/>
                </a:solidFill>
              </a:rPr>
              <a:t>. </a:t>
            </a:r>
            <a:r>
              <a:rPr lang="pt-BR" sz="2400" dirty="0">
                <a:solidFill>
                  <a:srgbClr val="FF0000"/>
                </a:solidFill>
              </a:rPr>
              <a:t></a:t>
            </a:r>
            <a:r>
              <a:rPr lang="pt-BR" sz="2400" b="1" i="1" dirty="0" err="1" smtClean="0">
                <a:solidFill>
                  <a:srgbClr val="FF0000"/>
                </a:solidFill>
              </a:rPr>
              <a:t>s</a:t>
            </a:r>
            <a:r>
              <a:rPr lang="pt-BR" sz="2400" b="1" i="1" dirty="0" smtClean="0">
                <a:solidFill>
                  <a:srgbClr val="FF0000"/>
                </a:solidFill>
              </a:rPr>
              <a:t>	</a:t>
            </a:r>
          </a:p>
          <a:p>
            <a:r>
              <a:rPr lang="pt-BR" sz="2400" b="1" i="1" dirty="0" smtClean="0">
                <a:solidFill>
                  <a:srgbClr val="FF0000"/>
                </a:solidFill>
              </a:rPr>
              <a:t> </a:t>
            </a:r>
            <a:endParaRPr lang="pt-BR" sz="2400" dirty="0">
              <a:solidFill>
                <a:srgbClr val="FF0000"/>
              </a:solidFill>
            </a:endParaRPr>
          </a:p>
          <a:p>
            <a:r>
              <a:rPr lang="pt-BR" sz="2400" dirty="0" smtClean="0">
                <a:solidFill>
                  <a:srgbClr val="FF0000"/>
                </a:solidFill>
              </a:rPr>
              <a:t>𝒚 = 𝒘			     </a:t>
            </a:r>
            <a:r>
              <a:rPr lang="pt-BR" sz="2400" b="1" i="1" dirty="0" smtClean="0">
                <a:solidFill>
                  <a:srgbClr val="FF0000"/>
                </a:solidFill>
              </a:rPr>
              <a:t>corr</a:t>
            </a:r>
            <a:r>
              <a:rPr lang="pt-BR" sz="2400" b="1" i="1" dirty="0">
                <a:solidFill>
                  <a:srgbClr val="FF0000"/>
                </a:solidFill>
              </a:rPr>
              <a:t>. </a:t>
            </a:r>
            <a:r>
              <a:rPr lang="pt-BR" sz="2400" dirty="0">
                <a:solidFill>
                  <a:srgbClr val="FF0000"/>
                </a:solidFill>
              </a:rPr>
              <a:t></a:t>
            </a:r>
            <a:r>
              <a:rPr lang="pt-BR" sz="2400" b="1" i="1" dirty="0" err="1">
                <a:solidFill>
                  <a:srgbClr val="FF0000"/>
                </a:solidFill>
              </a:rPr>
              <a:t>s</a:t>
            </a:r>
            <a:r>
              <a:rPr lang="pt-BR" sz="2400" b="1" i="1" dirty="0">
                <a:solidFill>
                  <a:srgbClr val="FF0000"/>
                </a:solidFill>
              </a:rPr>
              <a:t> </a:t>
            </a:r>
            <a:endParaRPr lang="pt-BR" sz="2400" b="1" i="1" dirty="0" smtClean="0">
              <a:solidFill>
                <a:srgbClr val="FF0000"/>
              </a:solidFill>
            </a:endParaRPr>
          </a:p>
          <a:p>
            <a:endParaRPr lang="pt-BR" sz="2400" b="1" i="1" dirty="0" smtClean="0">
              <a:solidFill>
                <a:srgbClr val="FF0000"/>
              </a:solidFill>
            </a:endParaRPr>
          </a:p>
          <a:p>
            <a:r>
              <a:rPr lang="pt-BR" sz="2400" dirty="0" smtClean="0">
                <a:solidFill>
                  <a:srgbClr val="FF0000"/>
                </a:solidFill>
              </a:rPr>
              <a:t>𝒛 = 𝒗+ 𝒘 </a:t>
            </a:r>
          </a:p>
          <a:p>
            <a:endParaRPr lang="pt-BR" sz="2400" dirty="0" smtClean="0">
              <a:solidFill>
                <a:srgbClr val="FF0000"/>
              </a:solidFill>
            </a:endParaRPr>
          </a:p>
          <a:p>
            <a:r>
              <a:rPr lang="pt-BR" sz="2400" dirty="0" smtClean="0">
                <a:solidFill>
                  <a:srgbClr val="FF0000"/>
                </a:solidFill>
              </a:rPr>
              <a:t>𝒛= 𝒙 + 𝒚</a:t>
            </a:r>
            <a:endParaRPr lang="en-US" sz="2400" dirty="0">
              <a:solidFill>
                <a:srgbClr val="FF0000"/>
              </a:solidFill>
            </a:endParaRPr>
          </a:p>
        </p:txBody>
      </p:sp>
      <p:pic>
        <p:nvPicPr>
          <p:cNvPr id="6" name="Picture 5"/>
          <p:cNvPicPr>
            <a:picLocks noChangeAspect="1"/>
          </p:cNvPicPr>
          <p:nvPr/>
        </p:nvPicPr>
        <p:blipFill>
          <a:blip r:embed="rId2"/>
          <a:stretch>
            <a:fillRect/>
          </a:stretch>
        </p:blipFill>
        <p:spPr>
          <a:xfrm>
            <a:off x="5386188" y="2256744"/>
            <a:ext cx="3390987" cy="3254354"/>
          </a:xfrm>
          <a:prstGeom prst="rect">
            <a:avLst/>
          </a:prstGeom>
          <a:ln>
            <a:solidFill>
              <a:schemeClr val="tx1"/>
            </a:solidFill>
          </a:ln>
          <a:effectLst>
            <a:outerShdw blurRad="50800" dist="38100" dir="2700000" algn="tl" rotWithShape="0">
              <a:srgbClr val="000000">
                <a:alpha val="43000"/>
              </a:srgbClr>
            </a:outerShdw>
          </a:effectLst>
        </p:spPr>
      </p:pic>
      <p:sp>
        <p:nvSpPr>
          <p:cNvPr id="7" name="TextBox 6"/>
          <p:cNvSpPr txBox="1"/>
          <p:nvPr/>
        </p:nvSpPr>
        <p:spPr>
          <a:xfrm>
            <a:off x="-226767" y="1965210"/>
            <a:ext cx="5431247" cy="523220"/>
          </a:xfrm>
          <a:prstGeom prst="rect">
            <a:avLst/>
          </a:prstGeom>
          <a:noFill/>
        </p:spPr>
        <p:txBody>
          <a:bodyPr wrap="square" rtlCol="0">
            <a:spAutoFit/>
          </a:bodyPr>
          <a:lstStyle/>
          <a:p>
            <a:r>
              <a:rPr lang="en-US" sz="2800" b="1" dirty="0" smtClean="0"/>
              <a:t>       Statement</a:t>
            </a:r>
            <a:r>
              <a:rPr lang="en-US" sz="2800" b="1" dirty="0"/>
              <a:t>	</a:t>
            </a:r>
            <a:r>
              <a:rPr lang="en-US" sz="2800" b="1" dirty="0" smtClean="0"/>
              <a:t>	     Reason</a:t>
            </a:r>
            <a:endParaRPr lang="en-US" sz="2800" b="1" dirty="0"/>
          </a:p>
        </p:txBody>
      </p:sp>
      <p:cxnSp>
        <p:nvCxnSpPr>
          <p:cNvPr id="8" name="Straight Connector 7"/>
          <p:cNvCxnSpPr/>
          <p:nvPr/>
        </p:nvCxnSpPr>
        <p:spPr>
          <a:xfrm>
            <a:off x="2295919" y="1965210"/>
            <a:ext cx="0" cy="348511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12391" y="2589977"/>
            <a:ext cx="453078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0A78F463-D99D-4C46-BEEF-81B03F0C6F7C}" type="slidenum">
              <a:rPr lang="en-US" smtClean="0"/>
              <a:t>10</a:t>
            </a:fld>
            <a:endParaRPr lang="en-US"/>
          </a:p>
        </p:txBody>
      </p:sp>
    </p:spTree>
    <p:extLst>
      <p:ext uri="{BB962C8B-B14F-4D97-AF65-F5344CB8AC3E}">
        <p14:creationId xmlns:p14="http://schemas.microsoft.com/office/powerpoint/2010/main" val="37619137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(25 min)</a:t>
            </a:r>
            <a:endParaRPr lang="en-US" dirty="0"/>
          </a:p>
        </p:txBody>
      </p:sp>
      <p:sp>
        <p:nvSpPr>
          <p:cNvPr id="3" name="Content Placeholder 2"/>
          <p:cNvSpPr>
            <a:spLocks noGrp="1"/>
          </p:cNvSpPr>
          <p:nvPr>
            <p:ph idx="1"/>
          </p:nvPr>
        </p:nvSpPr>
        <p:spPr>
          <a:xfrm>
            <a:off x="457200" y="1417638"/>
            <a:ext cx="8229600" cy="924217"/>
          </a:xfrm>
        </p:spPr>
        <p:txBody>
          <a:bodyPr>
            <a:normAutofit/>
          </a:bodyPr>
          <a:lstStyle/>
          <a:p>
            <a:pPr marL="0" indent="0">
              <a:buNone/>
            </a:pPr>
            <a:r>
              <a:rPr lang="en-US" sz="2800" dirty="0" smtClean="0">
                <a:solidFill>
                  <a:srgbClr val="0000FF"/>
                </a:solidFill>
              </a:rPr>
              <a:t>Work on the examples on your own or with a partner</a:t>
            </a:r>
            <a:endParaRPr lang="en-US" sz="2800" dirty="0">
              <a:solidFill>
                <a:srgbClr val="0000FF"/>
              </a:solidFill>
            </a:endParaRPr>
          </a:p>
        </p:txBody>
      </p:sp>
      <p:sp>
        <p:nvSpPr>
          <p:cNvPr id="4" name="Rectangle 3"/>
          <p:cNvSpPr/>
          <p:nvPr/>
        </p:nvSpPr>
        <p:spPr>
          <a:xfrm>
            <a:off x="457200" y="2171185"/>
            <a:ext cx="4572000" cy="1754327"/>
          </a:xfrm>
          <a:prstGeom prst="rect">
            <a:avLst/>
          </a:prstGeom>
        </p:spPr>
        <p:txBody>
          <a:bodyPr>
            <a:spAutoFit/>
          </a:bodyPr>
          <a:lstStyle/>
          <a:p>
            <a:pPr marL="342900" indent="-342900">
              <a:buAutoNum type="arabicPeriod"/>
            </a:pPr>
            <a:r>
              <a:rPr lang="en-US" dirty="0" smtClean="0"/>
              <a:t>In </a:t>
            </a:r>
            <a:r>
              <a:rPr lang="en-US" dirty="0"/>
              <a:t>the figure at the right, 𝑨𝑩 </a:t>
            </a:r>
            <a:r>
              <a:rPr lang="en-US" dirty="0" smtClean="0"/>
              <a:t>|</a:t>
            </a:r>
            <a:r>
              <a:rPr lang="en-US" dirty="0"/>
              <a:t>| 𝑪𝑫 </a:t>
            </a:r>
            <a:r>
              <a:rPr lang="en-US" dirty="0" smtClean="0"/>
              <a:t>and 	𝑩𝑪 |</a:t>
            </a:r>
            <a:r>
              <a:rPr lang="en-US" dirty="0"/>
              <a:t>| 𝑫𝑬. </a:t>
            </a:r>
            <a:endParaRPr lang="en-US" dirty="0" smtClean="0"/>
          </a:p>
          <a:p>
            <a:endParaRPr lang="en-US" dirty="0"/>
          </a:p>
          <a:p>
            <a:r>
              <a:rPr lang="en-US" dirty="0"/>
              <a:t>Prove that 𝑨𝑩𝑪 </a:t>
            </a:r>
            <a:r>
              <a:rPr lang="en-US" dirty="0" smtClean="0"/>
              <a:t>= </a:t>
            </a:r>
            <a:r>
              <a:rPr lang="en-US" dirty="0"/>
              <a:t>𝑪𝑫𝑬. </a:t>
            </a:r>
            <a:endParaRPr lang="en-US" dirty="0" smtClean="0"/>
          </a:p>
          <a:p>
            <a:endParaRPr lang="en-US" dirty="0"/>
          </a:p>
          <a:p>
            <a:r>
              <a:rPr lang="en-US" dirty="0">
                <a:solidFill>
                  <a:srgbClr val="3366FF"/>
                </a:solidFill>
              </a:rPr>
              <a:t>(Where will you draw an auxiliary segment?) </a:t>
            </a:r>
          </a:p>
        </p:txBody>
      </p:sp>
      <p:pic>
        <p:nvPicPr>
          <p:cNvPr id="5" name="Picture 4"/>
          <p:cNvPicPr>
            <a:picLocks noChangeAspect="1"/>
          </p:cNvPicPr>
          <p:nvPr/>
        </p:nvPicPr>
        <p:blipFill>
          <a:blip r:embed="rId2"/>
          <a:stretch>
            <a:fillRect/>
          </a:stretch>
        </p:blipFill>
        <p:spPr>
          <a:xfrm>
            <a:off x="5538351" y="3078645"/>
            <a:ext cx="2921000" cy="2870200"/>
          </a:xfrm>
          <a:prstGeom prst="rect">
            <a:avLst/>
          </a:prstGeom>
        </p:spPr>
      </p:pic>
      <p:sp>
        <p:nvSpPr>
          <p:cNvPr id="6" name="Rectangle 5"/>
          <p:cNvSpPr/>
          <p:nvPr/>
        </p:nvSpPr>
        <p:spPr>
          <a:xfrm>
            <a:off x="439158" y="4844066"/>
            <a:ext cx="4572000" cy="1364476"/>
          </a:xfrm>
          <a:prstGeom prst="rect">
            <a:avLst/>
          </a:prstGeom>
        </p:spPr>
        <p:txBody>
          <a:bodyPr>
            <a:spAutoFit/>
          </a:bodyPr>
          <a:lstStyle/>
          <a:p>
            <a:pPr>
              <a:lnSpc>
                <a:spcPct val="140000"/>
              </a:lnSpc>
            </a:pPr>
            <a:r>
              <a:rPr lang="hu-HU" sz="2000" dirty="0">
                <a:solidFill>
                  <a:srgbClr val="FF0000"/>
                </a:solidFill>
              </a:rPr>
              <a:t>𝑨𝑩𝑪 </a:t>
            </a:r>
            <a:r>
              <a:rPr lang="hu-HU" sz="2000" dirty="0" smtClean="0">
                <a:solidFill>
                  <a:srgbClr val="FF0000"/>
                </a:solidFill>
              </a:rPr>
              <a:t>= </a:t>
            </a:r>
            <a:r>
              <a:rPr lang="hu-HU" sz="2000" dirty="0">
                <a:solidFill>
                  <a:srgbClr val="FF0000"/>
                </a:solidFill>
              </a:rPr>
              <a:t>𝑩𝑪𝑫 </a:t>
            </a:r>
            <a:r>
              <a:rPr lang="hu-HU" sz="2000" dirty="0" smtClean="0">
                <a:solidFill>
                  <a:srgbClr val="FF0000"/>
                </a:solidFill>
              </a:rPr>
              <a:t>			</a:t>
            </a:r>
            <a:r>
              <a:rPr lang="hu-HU" sz="2000" i="1" dirty="0" smtClean="0">
                <a:solidFill>
                  <a:srgbClr val="FF0000"/>
                </a:solidFill>
              </a:rPr>
              <a:t>alt</a:t>
            </a:r>
            <a:r>
              <a:rPr lang="hu-HU" sz="2000" i="1" dirty="0">
                <a:solidFill>
                  <a:srgbClr val="FF0000"/>
                </a:solidFill>
              </a:rPr>
              <a:t>. </a:t>
            </a:r>
            <a:r>
              <a:rPr lang="hu-HU" sz="2000" dirty="0">
                <a:solidFill>
                  <a:srgbClr val="FF0000"/>
                </a:solidFill>
              </a:rPr>
              <a:t></a:t>
            </a:r>
            <a:r>
              <a:rPr lang="hu-HU" sz="2000" i="1" dirty="0" smtClean="0">
                <a:solidFill>
                  <a:srgbClr val="FF0000"/>
                </a:solidFill>
              </a:rPr>
              <a:t>s</a:t>
            </a:r>
            <a:endParaRPr lang="hu-HU" sz="2000" dirty="0">
              <a:solidFill>
                <a:srgbClr val="FF0000"/>
              </a:solidFill>
            </a:endParaRPr>
          </a:p>
          <a:p>
            <a:pPr>
              <a:lnSpc>
                <a:spcPct val="140000"/>
              </a:lnSpc>
            </a:pPr>
            <a:r>
              <a:rPr lang="hu-HU" sz="2000" dirty="0">
                <a:solidFill>
                  <a:srgbClr val="FF0000"/>
                </a:solidFill>
              </a:rPr>
              <a:t>𝑩𝑪𝑫 </a:t>
            </a:r>
            <a:r>
              <a:rPr lang="hu-HU" sz="2000" dirty="0" smtClean="0">
                <a:solidFill>
                  <a:srgbClr val="FF0000"/>
                </a:solidFill>
              </a:rPr>
              <a:t>= </a:t>
            </a:r>
            <a:r>
              <a:rPr lang="hu-HU" sz="2000" dirty="0">
                <a:solidFill>
                  <a:srgbClr val="FF0000"/>
                </a:solidFill>
              </a:rPr>
              <a:t>𝑪𝑫𝑬 </a:t>
            </a:r>
            <a:r>
              <a:rPr lang="hu-HU" sz="2000" dirty="0" smtClean="0">
                <a:solidFill>
                  <a:srgbClr val="FF0000"/>
                </a:solidFill>
              </a:rPr>
              <a:t>			</a:t>
            </a:r>
            <a:r>
              <a:rPr lang="hu-HU" sz="2000" i="1" dirty="0" smtClean="0">
                <a:solidFill>
                  <a:srgbClr val="FF0000"/>
                </a:solidFill>
              </a:rPr>
              <a:t>alt</a:t>
            </a:r>
            <a:r>
              <a:rPr lang="hu-HU" sz="2000" i="1" dirty="0">
                <a:solidFill>
                  <a:srgbClr val="FF0000"/>
                </a:solidFill>
              </a:rPr>
              <a:t>. </a:t>
            </a:r>
            <a:r>
              <a:rPr lang="hu-HU" sz="2000" dirty="0">
                <a:solidFill>
                  <a:srgbClr val="FF0000"/>
                </a:solidFill>
              </a:rPr>
              <a:t></a:t>
            </a:r>
            <a:r>
              <a:rPr lang="hu-HU" sz="2000" i="1" dirty="0">
                <a:solidFill>
                  <a:srgbClr val="FF0000"/>
                </a:solidFill>
              </a:rPr>
              <a:t>s </a:t>
            </a:r>
            <a:endParaRPr lang="hu-HU" sz="2000" dirty="0">
              <a:solidFill>
                <a:srgbClr val="FF0000"/>
              </a:solidFill>
            </a:endParaRPr>
          </a:p>
          <a:p>
            <a:pPr>
              <a:lnSpc>
                <a:spcPct val="140000"/>
              </a:lnSpc>
            </a:pPr>
            <a:r>
              <a:rPr lang="hu-HU" sz="2000" dirty="0">
                <a:solidFill>
                  <a:srgbClr val="FF0000"/>
                </a:solidFill>
              </a:rPr>
              <a:t>𝑨𝑩𝑪 =</a:t>
            </a:r>
            <a:r>
              <a:rPr lang="hu-HU" sz="2000" dirty="0" smtClean="0">
                <a:solidFill>
                  <a:srgbClr val="FF0000"/>
                </a:solidFill>
              </a:rPr>
              <a:t> </a:t>
            </a:r>
            <a:r>
              <a:rPr lang="hu-HU" sz="2000" dirty="0">
                <a:solidFill>
                  <a:srgbClr val="FF0000"/>
                </a:solidFill>
              </a:rPr>
              <a:t>𝑪𝑫𝑬 </a:t>
            </a:r>
            <a:endParaRPr lang="en-US" sz="2000" dirty="0">
              <a:solidFill>
                <a:srgbClr val="FF0000"/>
              </a:solidFill>
            </a:endParaRPr>
          </a:p>
        </p:txBody>
      </p:sp>
      <p:sp>
        <p:nvSpPr>
          <p:cNvPr id="7" name="TextBox 6"/>
          <p:cNvSpPr txBox="1"/>
          <p:nvPr/>
        </p:nvSpPr>
        <p:spPr>
          <a:xfrm>
            <a:off x="107104" y="4052080"/>
            <a:ext cx="5431247" cy="46166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8" name="Straight Connector 7"/>
          <p:cNvCxnSpPr/>
          <p:nvPr/>
        </p:nvCxnSpPr>
        <p:spPr>
          <a:xfrm>
            <a:off x="2522686" y="4052080"/>
            <a:ext cx="0" cy="24232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39158" y="4676847"/>
            <a:ext cx="393680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011158" y="4355164"/>
            <a:ext cx="3675642" cy="32168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036608" y="3097390"/>
            <a:ext cx="4650192" cy="42149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flipV="1">
            <a:off x="4375962" y="2876306"/>
            <a:ext cx="1572515" cy="1565462"/>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0A78F463-D99D-4C46-BEEF-81B03F0C6F7C}" type="slidenum">
              <a:rPr lang="en-US" smtClean="0"/>
              <a:t>11</a:t>
            </a:fld>
            <a:endParaRPr lang="en-US"/>
          </a:p>
        </p:txBody>
      </p:sp>
    </p:spTree>
    <p:extLst>
      <p:ext uri="{BB962C8B-B14F-4D97-AF65-F5344CB8AC3E}">
        <p14:creationId xmlns:p14="http://schemas.microsoft.com/office/powerpoint/2010/main" val="15476068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926995" y="495958"/>
            <a:ext cx="3911600" cy="2273300"/>
          </a:xfrm>
          <a:prstGeom prst="rect">
            <a:avLst/>
          </a:prstGeom>
        </p:spPr>
      </p:pic>
      <p:pic>
        <p:nvPicPr>
          <p:cNvPr id="6" name="Picture 5"/>
          <p:cNvPicPr>
            <a:picLocks noChangeAspect="1"/>
          </p:cNvPicPr>
          <p:nvPr/>
        </p:nvPicPr>
        <p:blipFill>
          <a:blip r:embed="rId3"/>
          <a:stretch>
            <a:fillRect/>
          </a:stretch>
        </p:blipFill>
        <p:spPr>
          <a:xfrm>
            <a:off x="4926995" y="3567149"/>
            <a:ext cx="4064000" cy="2832100"/>
          </a:xfrm>
          <a:prstGeom prst="rect">
            <a:avLst/>
          </a:prstGeom>
        </p:spPr>
      </p:pic>
      <p:sp>
        <p:nvSpPr>
          <p:cNvPr id="9" name="Rectangle 8"/>
          <p:cNvSpPr/>
          <p:nvPr/>
        </p:nvSpPr>
        <p:spPr>
          <a:xfrm>
            <a:off x="205123" y="320521"/>
            <a:ext cx="4920566" cy="707886"/>
          </a:xfrm>
          <a:prstGeom prst="rect">
            <a:avLst/>
          </a:prstGeom>
        </p:spPr>
        <p:txBody>
          <a:bodyPr wrap="square">
            <a:spAutoFit/>
          </a:bodyPr>
          <a:lstStyle/>
          <a:p>
            <a:pPr marL="457200" indent="-457200">
              <a:buAutoNum type="arabicPeriod" startAt="2"/>
            </a:pPr>
            <a:r>
              <a:rPr lang="en-US" sz="2000" dirty="0" smtClean="0"/>
              <a:t>In </a:t>
            </a:r>
            <a:r>
              <a:rPr lang="en-US" sz="2000" dirty="0"/>
              <a:t>the figure, 𝐴𝐵 </a:t>
            </a:r>
            <a:r>
              <a:rPr lang="en-US" sz="2000" dirty="0" smtClean="0"/>
              <a:t>|</a:t>
            </a:r>
            <a:r>
              <a:rPr lang="en-US" sz="2000" dirty="0"/>
              <a:t>| 𝐶𝐷 </a:t>
            </a:r>
            <a:r>
              <a:rPr lang="en-US" sz="2000" dirty="0" smtClean="0"/>
              <a:t>and </a:t>
            </a:r>
            <a:r>
              <a:rPr lang="en-US" sz="2000" dirty="0"/>
              <a:t>𝐵𝐶 </a:t>
            </a:r>
            <a:r>
              <a:rPr lang="en-US" sz="2000" dirty="0" smtClean="0"/>
              <a:t>|</a:t>
            </a:r>
            <a:r>
              <a:rPr lang="en-US" sz="2000" dirty="0"/>
              <a:t>| 𝐷𝐸. </a:t>
            </a:r>
          </a:p>
          <a:p>
            <a:pPr lvl="1"/>
            <a:r>
              <a:rPr lang="en-US" sz="2000" dirty="0" smtClean="0"/>
              <a:t>Prove </a:t>
            </a:r>
            <a:r>
              <a:rPr lang="en-US" sz="2000" dirty="0"/>
              <a:t>that 𝑏 </a:t>
            </a:r>
            <a:r>
              <a:rPr lang="en-US" sz="2000" dirty="0" smtClean="0"/>
              <a:t>+ 𝑑 = 180. </a:t>
            </a:r>
            <a:endParaRPr lang="en-US" sz="2000" dirty="0"/>
          </a:p>
        </p:txBody>
      </p:sp>
      <p:sp>
        <p:nvSpPr>
          <p:cNvPr id="10" name="Rectangle 9"/>
          <p:cNvSpPr/>
          <p:nvPr/>
        </p:nvSpPr>
        <p:spPr>
          <a:xfrm>
            <a:off x="205123" y="3732310"/>
            <a:ext cx="4572000" cy="400110"/>
          </a:xfrm>
          <a:prstGeom prst="rect">
            <a:avLst/>
          </a:prstGeom>
        </p:spPr>
        <p:txBody>
          <a:bodyPr>
            <a:spAutoFit/>
          </a:bodyPr>
          <a:lstStyle/>
          <a:p>
            <a:r>
              <a:rPr lang="en-US" sz="2000" dirty="0" smtClean="0"/>
              <a:t>3</a:t>
            </a:r>
            <a:r>
              <a:rPr lang="en-US" sz="2000" dirty="0"/>
              <a:t>. </a:t>
            </a:r>
            <a:r>
              <a:rPr lang="en-US" sz="2000" dirty="0" smtClean="0"/>
              <a:t>	In </a:t>
            </a:r>
            <a:r>
              <a:rPr lang="en-US" sz="2000" dirty="0"/>
              <a:t>the figure, prove that 𝑑 </a:t>
            </a:r>
            <a:r>
              <a:rPr lang="en-US" sz="2000" dirty="0" smtClean="0"/>
              <a:t>= 𝑎 + 𝑏 + 𝑐</a:t>
            </a:r>
            <a:r>
              <a:rPr lang="en-US" sz="2000" dirty="0"/>
              <a:t>. </a:t>
            </a:r>
          </a:p>
        </p:txBody>
      </p:sp>
      <p:sp>
        <p:nvSpPr>
          <p:cNvPr id="11" name="Rectangle 10"/>
          <p:cNvSpPr/>
          <p:nvPr/>
        </p:nvSpPr>
        <p:spPr>
          <a:xfrm>
            <a:off x="553689" y="1732031"/>
            <a:ext cx="4572000" cy="1677382"/>
          </a:xfrm>
          <a:prstGeom prst="rect">
            <a:avLst/>
          </a:prstGeom>
        </p:spPr>
        <p:txBody>
          <a:bodyPr>
            <a:spAutoFit/>
          </a:bodyPr>
          <a:lstStyle/>
          <a:p>
            <a:pPr>
              <a:lnSpc>
                <a:spcPct val="130000"/>
              </a:lnSpc>
            </a:pPr>
            <a:r>
              <a:rPr lang="en-US" sz="2000" i="1" dirty="0" smtClean="0">
                <a:solidFill>
                  <a:srgbClr val="FF0000"/>
                </a:solidFill>
              </a:rPr>
              <a:t>Label </a:t>
            </a:r>
            <a:r>
              <a:rPr lang="en-US" sz="2000" dirty="0" smtClean="0">
                <a:solidFill>
                  <a:srgbClr val="FF0000"/>
                </a:solidFill>
              </a:rPr>
              <a:t>𝒄</a:t>
            </a:r>
            <a:r>
              <a:rPr lang="en-US" sz="2000" i="1" dirty="0" smtClean="0">
                <a:solidFill>
                  <a:srgbClr val="FF0000"/>
                </a:solidFill>
              </a:rPr>
              <a:t>. </a:t>
            </a:r>
            <a:endParaRPr lang="en-US" sz="2000" dirty="0" smtClean="0">
              <a:solidFill>
                <a:srgbClr val="FF0000"/>
              </a:solidFill>
            </a:endParaRPr>
          </a:p>
          <a:p>
            <a:pPr>
              <a:lnSpc>
                <a:spcPct val="130000"/>
              </a:lnSpc>
            </a:pPr>
            <a:r>
              <a:rPr lang="hu-HU" sz="2000" dirty="0" smtClean="0">
                <a:solidFill>
                  <a:srgbClr val="FF0000"/>
                </a:solidFill>
              </a:rPr>
              <a:t>𝒃=𝒄 				</a:t>
            </a:r>
            <a:r>
              <a:rPr lang="hu-HU" sz="2000" i="1" dirty="0" smtClean="0">
                <a:solidFill>
                  <a:srgbClr val="FF0000"/>
                </a:solidFill>
              </a:rPr>
              <a:t>alt. </a:t>
            </a:r>
            <a:r>
              <a:rPr lang="hu-HU" sz="2000" dirty="0" smtClean="0">
                <a:solidFill>
                  <a:srgbClr val="FF0000"/>
                </a:solidFill>
              </a:rPr>
              <a:t></a:t>
            </a:r>
            <a:r>
              <a:rPr lang="hu-HU" sz="2000" i="1" dirty="0" smtClean="0">
                <a:solidFill>
                  <a:srgbClr val="FF0000"/>
                </a:solidFill>
              </a:rPr>
              <a:t>s </a:t>
            </a:r>
            <a:endParaRPr lang="hu-HU" sz="2000" dirty="0" smtClean="0">
              <a:solidFill>
                <a:srgbClr val="FF0000"/>
              </a:solidFill>
            </a:endParaRPr>
          </a:p>
          <a:p>
            <a:pPr>
              <a:lnSpc>
                <a:spcPct val="130000"/>
              </a:lnSpc>
            </a:pPr>
            <a:r>
              <a:rPr lang="hu-HU" sz="2000" dirty="0" smtClean="0">
                <a:solidFill>
                  <a:srgbClr val="FF0000"/>
                </a:solidFill>
              </a:rPr>
              <a:t>𝒄+𝒅=𝟏𝟖𝟎° 			</a:t>
            </a:r>
            <a:r>
              <a:rPr lang="hu-HU" sz="2000" i="1" dirty="0" smtClean="0">
                <a:solidFill>
                  <a:srgbClr val="FF0000"/>
                </a:solidFill>
              </a:rPr>
              <a:t>int. </a:t>
            </a:r>
            <a:r>
              <a:rPr lang="hu-HU" sz="2000" dirty="0" smtClean="0">
                <a:solidFill>
                  <a:srgbClr val="FF0000"/>
                </a:solidFill>
              </a:rPr>
              <a:t></a:t>
            </a:r>
            <a:r>
              <a:rPr lang="hu-HU" sz="2000" i="1" dirty="0" smtClean="0">
                <a:solidFill>
                  <a:srgbClr val="FF0000"/>
                </a:solidFill>
              </a:rPr>
              <a:t>s </a:t>
            </a:r>
            <a:endParaRPr lang="hu-HU" sz="2000" dirty="0" smtClean="0">
              <a:solidFill>
                <a:srgbClr val="FF0000"/>
              </a:solidFill>
            </a:endParaRPr>
          </a:p>
          <a:p>
            <a:pPr>
              <a:lnSpc>
                <a:spcPct val="130000"/>
              </a:lnSpc>
            </a:pPr>
            <a:r>
              <a:rPr lang="hu-HU" sz="2000" dirty="0" smtClean="0">
                <a:solidFill>
                  <a:srgbClr val="FF0000"/>
                </a:solidFill>
              </a:rPr>
              <a:t>𝒃+𝒅=𝟏𝟖𝟎° </a:t>
            </a:r>
            <a:endParaRPr lang="en-US" sz="2000" dirty="0">
              <a:solidFill>
                <a:srgbClr val="FF0000"/>
              </a:solidFill>
            </a:endParaRPr>
          </a:p>
        </p:txBody>
      </p:sp>
      <p:sp>
        <p:nvSpPr>
          <p:cNvPr id="12" name="TextBox 11"/>
          <p:cNvSpPr txBox="1"/>
          <p:nvPr/>
        </p:nvSpPr>
        <p:spPr>
          <a:xfrm>
            <a:off x="-1907" y="4215182"/>
            <a:ext cx="5431247" cy="46166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13" name="Straight Connector 12"/>
          <p:cNvCxnSpPr/>
          <p:nvPr/>
        </p:nvCxnSpPr>
        <p:spPr>
          <a:xfrm>
            <a:off x="2413675" y="4215182"/>
            <a:ext cx="0" cy="24232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30147" y="4839949"/>
            <a:ext cx="393680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0" y="1107264"/>
            <a:ext cx="5431247" cy="461665"/>
          </a:xfrm>
          <a:prstGeom prst="rect">
            <a:avLst/>
          </a:prstGeom>
          <a:noFill/>
        </p:spPr>
        <p:txBody>
          <a:bodyPr wrap="square" rtlCol="0">
            <a:spAutoFit/>
          </a:bodyPr>
          <a:lstStyle/>
          <a:p>
            <a:r>
              <a:rPr lang="en-US" sz="2400" b="1" dirty="0" smtClean="0"/>
              <a:t>       Statement</a:t>
            </a:r>
            <a:r>
              <a:rPr lang="en-US" sz="2400" b="1" dirty="0"/>
              <a:t>	</a:t>
            </a:r>
            <a:r>
              <a:rPr lang="en-US" sz="2400" b="1" dirty="0" smtClean="0"/>
              <a:t>	     	 Reason</a:t>
            </a:r>
            <a:endParaRPr lang="en-US" sz="2400" b="1" dirty="0"/>
          </a:p>
        </p:txBody>
      </p:sp>
      <p:cxnSp>
        <p:nvCxnSpPr>
          <p:cNvPr id="16" name="Straight Connector 15"/>
          <p:cNvCxnSpPr/>
          <p:nvPr/>
        </p:nvCxnSpPr>
        <p:spPr>
          <a:xfrm>
            <a:off x="2415582" y="1107264"/>
            <a:ext cx="0" cy="24232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2054" y="1732031"/>
            <a:ext cx="393680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53689" y="4884312"/>
            <a:ext cx="4572000" cy="1677382"/>
          </a:xfrm>
          <a:prstGeom prst="rect">
            <a:avLst/>
          </a:prstGeom>
        </p:spPr>
        <p:txBody>
          <a:bodyPr>
            <a:spAutoFit/>
          </a:bodyPr>
          <a:lstStyle/>
          <a:p>
            <a:pPr>
              <a:lnSpc>
                <a:spcPct val="130000"/>
              </a:lnSpc>
            </a:pPr>
            <a:r>
              <a:rPr lang="en-US" sz="2000" i="1" dirty="0">
                <a:solidFill>
                  <a:srgbClr val="FF0000"/>
                </a:solidFill>
              </a:rPr>
              <a:t>Label </a:t>
            </a:r>
            <a:r>
              <a:rPr lang="en-US" sz="2000" dirty="0">
                <a:solidFill>
                  <a:srgbClr val="FF0000"/>
                </a:solidFill>
              </a:rPr>
              <a:t>𝒁 </a:t>
            </a:r>
            <a:r>
              <a:rPr lang="en-US" sz="2000" i="1" dirty="0" smtClean="0">
                <a:solidFill>
                  <a:srgbClr val="FF0000"/>
                </a:solidFill>
              </a:rPr>
              <a:t>and </a:t>
            </a:r>
            <a:r>
              <a:rPr lang="en-US" sz="2000" dirty="0">
                <a:solidFill>
                  <a:srgbClr val="FF0000"/>
                </a:solidFill>
              </a:rPr>
              <a:t>𝒛</a:t>
            </a:r>
            <a:r>
              <a:rPr lang="en-US" sz="2000" i="1" dirty="0">
                <a:solidFill>
                  <a:srgbClr val="FF0000"/>
                </a:solidFill>
              </a:rPr>
              <a:t>. </a:t>
            </a:r>
            <a:endParaRPr lang="en-US" sz="2000" dirty="0">
              <a:solidFill>
                <a:srgbClr val="FF0000"/>
              </a:solidFill>
            </a:endParaRPr>
          </a:p>
          <a:p>
            <a:pPr>
              <a:lnSpc>
                <a:spcPct val="130000"/>
              </a:lnSpc>
            </a:pPr>
            <a:r>
              <a:rPr lang="en-US" sz="2000" dirty="0">
                <a:solidFill>
                  <a:srgbClr val="FF0000"/>
                </a:solidFill>
              </a:rPr>
              <a:t>𝒛</a:t>
            </a:r>
            <a:r>
              <a:rPr lang="en-US" sz="2000" dirty="0" smtClean="0">
                <a:solidFill>
                  <a:srgbClr val="FF0000"/>
                </a:solidFill>
              </a:rPr>
              <a:t>=𝒃+𝒄 			   ext</a:t>
            </a:r>
            <a:r>
              <a:rPr lang="en-US" sz="2000" dirty="0">
                <a:solidFill>
                  <a:srgbClr val="FF0000"/>
                </a:solidFill>
              </a:rPr>
              <a:t>.  </a:t>
            </a:r>
            <a:r>
              <a:rPr lang="en-US" sz="2000" dirty="0" smtClean="0">
                <a:solidFill>
                  <a:srgbClr val="FF0000"/>
                </a:solidFill>
              </a:rPr>
              <a:t>of </a:t>
            </a:r>
            <a:r>
              <a:rPr lang="en-US" sz="2000" dirty="0">
                <a:solidFill>
                  <a:srgbClr val="FF0000"/>
                </a:solidFill>
              </a:rPr>
              <a:t>a △ </a:t>
            </a:r>
          </a:p>
          <a:p>
            <a:pPr>
              <a:lnSpc>
                <a:spcPct val="130000"/>
              </a:lnSpc>
            </a:pPr>
            <a:r>
              <a:rPr lang="en-US" sz="2000" dirty="0">
                <a:solidFill>
                  <a:srgbClr val="FF0000"/>
                </a:solidFill>
              </a:rPr>
              <a:t>𝒅</a:t>
            </a:r>
            <a:r>
              <a:rPr lang="en-US" sz="2000" dirty="0" smtClean="0">
                <a:solidFill>
                  <a:srgbClr val="FF0000"/>
                </a:solidFill>
              </a:rPr>
              <a:t>=𝒛+𝒂 			   ext</a:t>
            </a:r>
            <a:r>
              <a:rPr lang="en-US" sz="2000" dirty="0">
                <a:solidFill>
                  <a:srgbClr val="FF0000"/>
                </a:solidFill>
              </a:rPr>
              <a:t>.  </a:t>
            </a:r>
            <a:r>
              <a:rPr lang="en-US" sz="2000" dirty="0" smtClean="0">
                <a:solidFill>
                  <a:srgbClr val="FF0000"/>
                </a:solidFill>
              </a:rPr>
              <a:t>of </a:t>
            </a:r>
            <a:r>
              <a:rPr lang="en-US" sz="2000" dirty="0">
                <a:solidFill>
                  <a:srgbClr val="FF0000"/>
                </a:solidFill>
              </a:rPr>
              <a:t>a △ </a:t>
            </a:r>
            <a:endParaRPr lang="en-US" sz="2000" dirty="0" smtClean="0">
              <a:solidFill>
                <a:srgbClr val="FF0000"/>
              </a:solidFill>
            </a:endParaRPr>
          </a:p>
          <a:p>
            <a:pPr>
              <a:lnSpc>
                <a:spcPct val="130000"/>
              </a:lnSpc>
            </a:pPr>
            <a:r>
              <a:rPr lang="en-US" sz="2000" dirty="0" smtClean="0">
                <a:solidFill>
                  <a:srgbClr val="FF0000"/>
                </a:solidFill>
              </a:rPr>
              <a:t>𝒅=𝒂+𝒃+𝒄 </a:t>
            </a:r>
            <a:endParaRPr lang="en-US" sz="2000" dirty="0">
              <a:solidFill>
                <a:srgbClr val="FF0000"/>
              </a:solidFill>
            </a:endParaRPr>
          </a:p>
        </p:txBody>
      </p:sp>
      <p:cxnSp>
        <p:nvCxnSpPr>
          <p:cNvPr id="20" name="Straight Arrow Connector 19"/>
          <p:cNvCxnSpPr/>
          <p:nvPr/>
        </p:nvCxnSpPr>
        <p:spPr>
          <a:xfrm flipH="1" flipV="1">
            <a:off x="5997821" y="5002936"/>
            <a:ext cx="1545357" cy="59668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004449" y="4633604"/>
            <a:ext cx="292756" cy="369332"/>
          </a:xfrm>
          <a:prstGeom prst="rect">
            <a:avLst/>
          </a:prstGeom>
          <a:noFill/>
        </p:spPr>
        <p:txBody>
          <a:bodyPr wrap="none" rtlCol="0">
            <a:spAutoFit/>
          </a:bodyPr>
          <a:lstStyle/>
          <a:p>
            <a:r>
              <a:rPr lang="en-US" b="1" dirty="0" smtClean="0">
                <a:solidFill>
                  <a:srgbClr val="FF0000"/>
                </a:solidFill>
              </a:rPr>
              <a:t>Z</a:t>
            </a:r>
            <a:endParaRPr lang="en-US" b="1" dirty="0">
              <a:solidFill>
                <a:srgbClr val="FF0000"/>
              </a:solidFill>
            </a:endParaRPr>
          </a:p>
        </p:txBody>
      </p:sp>
      <p:sp>
        <p:nvSpPr>
          <p:cNvPr id="22" name="TextBox 21"/>
          <p:cNvSpPr txBox="1"/>
          <p:nvPr/>
        </p:nvSpPr>
        <p:spPr>
          <a:xfrm>
            <a:off x="6456838" y="4818270"/>
            <a:ext cx="275849" cy="369332"/>
          </a:xfrm>
          <a:prstGeom prst="rect">
            <a:avLst/>
          </a:prstGeom>
          <a:noFill/>
        </p:spPr>
        <p:txBody>
          <a:bodyPr wrap="none" rtlCol="0">
            <a:spAutoFit/>
          </a:bodyPr>
          <a:lstStyle/>
          <a:p>
            <a:r>
              <a:rPr lang="en-US" b="1" dirty="0" smtClean="0">
                <a:solidFill>
                  <a:srgbClr val="FF0000"/>
                </a:solidFill>
              </a:rPr>
              <a:t>z</a:t>
            </a:r>
            <a:endParaRPr lang="en-US" b="1" dirty="0">
              <a:solidFill>
                <a:srgbClr val="FF0000"/>
              </a:solidFill>
            </a:endParaRPr>
          </a:p>
        </p:txBody>
      </p:sp>
      <p:sp>
        <p:nvSpPr>
          <p:cNvPr id="23" name="TextBox 22"/>
          <p:cNvSpPr txBox="1"/>
          <p:nvPr/>
        </p:nvSpPr>
        <p:spPr>
          <a:xfrm>
            <a:off x="7130062" y="827910"/>
            <a:ext cx="282274"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2" name="Slide Number Placeholder 1"/>
          <p:cNvSpPr>
            <a:spLocks noGrp="1"/>
          </p:cNvSpPr>
          <p:nvPr>
            <p:ph type="sldNum" sz="quarter" idx="12"/>
          </p:nvPr>
        </p:nvSpPr>
        <p:spPr/>
        <p:txBody>
          <a:bodyPr/>
          <a:lstStyle/>
          <a:p>
            <a:fld id="{0A78F463-D99D-4C46-BEEF-81B03F0C6F7C}" type="slidenum">
              <a:rPr lang="en-US" smtClean="0"/>
              <a:t>12</a:t>
            </a:fld>
            <a:endParaRPr lang="en-US"/>
          </a:p>
        </p:txBody>
      </p:sp>
    </p:spTree>
    <p:extLst>
      <p:ext uri="{BB962C8B-B14F-4D97-AF65-F5344CB8AC3E}">
        <p14:creationId xmlns:p14="http://schemas.microsoft.com/office/powerpoint/2010/main" val="2214705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dissolv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strVal val="#ppt_w*0.70"/>
                                          </p:val>
                                        </p:tav>
                                        <p:tav tm="100000">
                                          <p:val>
                                            <p:strVal val="#ppt_w"/>
                                          </p:val>
                                        </p:tav>
                                      </p:tavLst>
                                    </p:anim>
                                    <p:anim calcmode="lin" valueType="num">
                                      <p:cBhvr>
                                        <p:cTn id="18" dur="1000" fill="hold"/>
                                        <p:tgtEl>
                                          <p:spTgt spid="18"/>
                                        </p:tgtEl>
                                        <p:attrNameLst>
                                          <p:attrName>ppt_h</p:attrName>
                                        </p:attrNameLst>
                                      </p:cBhvr>
                                      <p:tavLst>
                                        <p:tav tm="0">
                                          <p:val>
                                            <p:strVal val="#ppt_h"/>
                                          </p:val>
                                        </p:tav>
                                        <p:tav tm="100000">
                                          <p:val>
                                            <p:strVal val="#ppt_h"/>
                                          </p:val>
                                        </p:tav>
                                      </p:tavLst>
                                    </p:anim>
                                    <p:animEffect transition="in" filter="fade">
                                      <p:cBhvr>
                                        <p:cTn id="19" dur="1000"/>
                                        <p:tgtEl>
                                          <p:spTgt spid="18"/>
                                        </p:tgtEl>
                                      </p:cBhvr>
                                    </p:animEffect>
                                  </p:childTnLst>
                                </p:cTn>
                              </p:par>
                              <p:par>
                                <p:cTn id="20" presetID="9"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dissolv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21"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14"/>
            <a:ext cx="8229600" cy="1143000"/>
          </a:xfrm>
        </p:spPr>
        <p:txBody>
          <a:bodyPr/>
          <a:lstStyle/>
          <a:p>
            <a:r>
              <a:rPr lang="en-US" dirty="0" smtClean="0"/>
              <a:t>Exit Ticket</a:t>
            </a:r>
            <a:endParaRPr lang="en-US" dirty="0"/>
          </a:p>
        </p:txBody>
      </p:sp>
      <p:pic>
        <p:nvPicPr>
          <p:cNvPr id="4" name="Picture 3"/>
          <p:cNvPicPr>
            <a:picLocks noChangeAspect="1"/>
          </p:cNvPicPr>
          <p:nvPr/>
        </p:nvPicPr>
        <p:blipFill>
          <a:blip r:embed="rId2"/>
          <a:stretch>
            <a:fillRect/>
          </a:stretch>
        </p:blipFill>
        <p:spPr>
          <a:xfrm>
            <a:off x="5369456" y="1417638"/>
            <a:ext cx="3509607" cy="1966070"/>
          </a:xfrm>
          <a:prstGeom prst="rect">
            <a:avLst/>
          </a:prstGeom>
        </p:spPr>
      </p:pic>
      <p:pic>
        <p:nvPicPr>
          <p:cNvPr id="5" name="Picture 4"/>
          <p:cNvPicPr>
            <a:picLocks noChangeAspect="1"/>
          </p:cNvPicPr>
          <p:nvPr/>
        </p:nvPicPr>
        <p:blipFill>
          <a:blip r:embed="rId3"/>
          <a:stretch>
            <a:fillRect/>
          </a:stretch>
        </p:blipFill>
        <p:spPr>
          <a:xfrm>
            <a:off x="6181428" y="3528338"/>
            <a:ext cx="2279784" cy="3188332"/>
          </a:xfrm>
          <a:prstGeom prst="rect">
            <a:avLst/>
          </a:prstGeom>
        </p:spPr>
      </p:pic>
      <p:sp>
        <p:nvSpPr>
          <p:cNvPr id="6" name="Rectangle 5"/>
          <p:cNvSpPr/>
          <p:nvPr/>
        </p:nvSpPr>
        <p:spPr>
          <a:xfrm>
            <a:off x="311041" y="1011956"/>
            <a:ext cx="4201541" cy="461665"/>
          </a:xfrm>
          <a:prstGeom prst="rect">
            <a:avLst/>
          </a:prstGeom>
        </p:spPr>
        <p:txBody>
          <a:bodyPr wrap="none">
            <a:spAutoFit/>
          </a:bodyPr>
          <a:lstStyle/>
          <a:p>
            <a:r>
              <a:rPr lang="en-US" sz="2400" dirty="0">
                <a:solidFill>
                  <a:srgbClr val="0000FF"/>
                </a:solidFill>
              </a:rPr>
              <a:t>Write a proof for each question. </a:t>
            </a:r>
          </a:p>
        </p:txBody>
      </p:sp>
      <p:sp>
        <p:nvSpPr>
          <p:cNvPr id="7" name="Rectangle 6"/>
          <p:cNvSpPr/>
          <p:nvPr/>
        </p:nvSpPr>
        <p:spPr>
          <a:xfrm>
            <a:off x="311041" y="1549351"/>
            <a:ext cx="4814648" cy="707886"/>
          </a:xfrm>
          <a:prstGeom prst="rect">
            <a:avLst/>
          </a:prstGeom>
        </p:spPr>
        <p:txBody>
          <a:bodyPr wrap="square">
            <a:spAutoFit/>
          </a:bodyPr>
          <a:lstStyle/>
          <a:p>
            <a:pPr marL="457200" indent="-457200">
              <a:buAutoNum type="arabicPeriod"/>
            </a:pPr>
            <a:r>
              <a:rPr lang="en-US" sz="2000" dirty="0" smtClean="0"/>
              <a:t>In </a:t>
            </a:r>
            <a:r>
              <a:rPr lang="en-US" sz="2000" dirty="0"/>
              <a:t>the figure at the right, </a:t>
            </a:r>
            <a:r>
              <a:rPr lang="en-US" sz="2000" dirty="0" smtClean="0"/>
              <a:t>𝐴𝐵̅̅̅̅ ∥ 𝐶𝐷̅̅̅̅</a:t>
            </a:r>
            <a:r>
              <a:rPr lang="en-US" sz="2000" dirty="0"/>
              <a:t>. </a:t>
            </a:r>
            <a:endParaRPr lang="en-US" sz="2000" dirty="0" smtClean="0"/>
          </a:p>
          <a:p>
            <a:pPr lvl="1"/>
            <a:r>
              <a:rPr lang="en-US" sz="2000" dirty="0" smtClean="0"/>
              <a:t>Prove </a:t>
            </a:r>
            <a:r>
              <a:rPr lang="en-US" sz="2000" dirty="0"/>
              <a:t>that 𝑎 </a:t>
            </a:r>
            <a:r>
              <a:rPr lang="en-US" sz="2000" dirty="0" smtClean="0"/>
              <a:t>= 𝑏</a:t>
            </a:r>
            <a:r>
              <a:rPr lang="en-US" sz="2000" dirty="0"/>
              <a:t>. </a:t>
            </a:r>
          </a:p>
        </p:txBody>
      </p:sp>
      <p:sp>
        <p:nvSpPr>
          <p:cNvPr id="8" name="Rectangle 7"/>
          <p:cNvSpPr/>
          <p:nvPr/>
        </p:nvSpPr>
        <p:spPr>
          <a:xfrm>
            <a:off x="311042" y="3932008"/>
            <a:ext cx="1938142" cy="400110"/>
          </a:xfrm>
          <a:prstGeom prst="rect">
            <a:avLst/>
          </a:prstGeom>
        </p:spPr>
        <p:txBody>
          <a:bodyPr wrap="square">
            <a:spAutoFit/>
          </a:bodyPr>
          <a:lstStyle/>
          <a:p>
            <a:r>
              <a:rPr lang="en-US" sz="2000" dirty="0" smtClean="0"/>
              <a:t>2</a:t>
            </a:r>
            <a:r>
              <a:rPr lang="en-US" sz="2000" dirty="0"/>
              <a:t>. Prove 𝑝 </a:t>
            </a:r>
            <a:r>
              <a:rPr lang="en-US" sz="2000" dirty="0" smtClean="0"/>
              <a:t>≅ 𝑟</a:t>
            </a:r>
            <a:r>
              <a:rPr lang="en-US" sz="2000" dirty="0"/>
              <a:t>. </a:t>
            </a:r>
          </a:p>
        </p:txBody>
      </p:sp>
      <p:sp>
        <p:nvSpPr>
          <p:cNvPr id="9" name="Rectangle 8"/>
          <p:cNvSpPr/>
          <p:nvPr/>
        </p:nvSpPr>
        <p:spPr>
          <a:xfrm>
            <a:off x="797456" y="2122441"/>
            <a:ext cx="4572000" cy="1772793"/>
          </a:xfrm>
          <a:prstGeom prst="rect">
            <a:avLst/>
          </a:prstGeom>
        </p:spPr>
        <p:txBody>
          <a:bodyPr>
            <a:spAutoFit/>
          </a:bodyPr>
          <a:lstStyle/>
          <a:p>
            <a:pPr>
              <a:lnSpc>
                <a:spcPct val="130000"/>
              </a:lnSpc>
            </a:pPr>
            <a:r>
              <a:rPr lang="en-US" i="1" dirty="0">
                <a:solidFill>
                  <a:srgbClr val="FF0000"/>
                </a:solidFill>
              </a:rPr>
              <a:t>Write in angles </a:t>
            </a:r>
            <a:r>
              <a:rPr lang="en-US" dirty="0">
                <a:solidFill>
                  <a:srgbClr val="FF0000"/>
                </a:solidFill>
              </a:rPr>
              <a:t>𝒄 </a:t>
            </a:r>
            <a:r>
              <a:rPr lang="en-US" i="1" dirty="0" smtClean="0">
                <a:solidFill>
                  <a:srgbClr val="FF0000"/>
                </a:solidFill>
              </a:rPr>
              <a:t>and </a:t>
            </a:r>
            <a:r>
              <a:rPr lang="en-US" dirty="0">
                <a:solidFill>
                  <a:srgbClr val="FF0000"/>
                </a:solidFill>
              </a:rPr>
              <a:t>𝒅</a:t>
            </a:r>
            <a:r>
              <a:rPr lang="en-US" i="1" dirty="0">
                <a:solidFill>
                  <a:srgbClr val="FF0000"/>
                </a:solidFill>
              </a:rPr>
              <a:t>. </a:t>
            </a:r>
            <a:endParaRPr lang="en-US" dirty="0">
              <a:solidFill>
                <a:srgbClr val="FF0000"/>
              </a:solidFill>
            </a:endParaRPr>
          </a:p>
          <a:p>
            <a:pPr>
              <a:lnSpc>
                <a:spcPct val="120000"/>
              </a:lnSpc>
            </a:pPr>
            <a:r>
              <a:rPr lang="de-DE" dirty="0">
                <a:solidFill>
                  <a:srgbClr val="FF0000"/>
                </a:solidFill>
              </a:rPr>
              <a:t>𝒂 </a:t>
            </a:r>
            <a:r>
              <a:rPr lang="de-DE" dirty="0" smtClean="0">
                <a:solidFill>
                  <a:srgbClr val="FF0000"/>
                </a:solidFill>
              </a:rPr>
              <a:t>= 𝒄			 </a:t>
            </a:r>
            <a:r>
              <a:rPr lang="de-DE" i="1" dirty="0" err="1" smtClean="0">
                <a:solidFill>
                  <a:srgbClr val="FF0000"/>
                </a:solidFill>
              </a:rPr>
              <a:t>vert</a:t>
            </a:r>
            <a:r>
              <a:rPr lang="de-DE" i="1" dirty="0">
                <a:solidFill>
                  <a:srgbClr val="FF0000"/>
                </a:solidFill>
              </a:rPr>
              <a:t>. </a:t>
            </a:r>
            <a:r>
              <a:rPr lang="de-DE" dirty="0">
                <a:solidFill>
                  <a:srgbClr val="FF0000"/>
                </a:solidFill>
              </a:rPr>
              <a:t></a:t>
            </a:r>
            <a:r>
              <a:rPr lang="de-DE" i="1" dirty="0">
                <a:solidFill>
                  <a:srgbClr val="FF0000"/>
                </a:solidFill>
              </a:rPr>
              <a:t>s </a:t>
            </a:r>
            <a:endParaRPr lang="de-DE" dirty="0">
              <a:solidFill>
                <a:srgbClr val="FF0000"/>
              </a:solidFill>
            </a:endParaRPr>
          </a:p>
          <a:p>
            <a:pPr>
              <a:lnSpc>
                <a:spcPct val="120000"/>
              </a:lnSpc>
            </a:pPr>
            <a:r>
              <a:rPr lang="hu-HU" dirty="0">
                <a:solidFill>
                  <a:srgbClr val="FF0000"/>
                </a:solidFill>
              </a:rPr>
              <a:t>𝒄 </a:t>
            </a:r>
            <a:r>
              <a:rPr lang="hu-HU" dirty="0" smtClean="0">
                <a:solidFill>
                  <a:srgbClr val="FF0000"/>
                </a:solidFill>
              </a:rPr>
              <a:t>= 𝒅			 </a:t>
            </a:r>
            <a:r>
              <a:rPr lang="hu-HU" i="1" dirty="0" smtClean="0">
                <a:solidFill>
                  <a:srgbClr val="FF0000"/>
                </a:solidFill>
              </a:rPr>
              <a:t>alt</a:t>
            </a:r>
            <a:r>
              <a:rPr lang="hu-HU" i="1" dirty="0">
                <a:solidFill>
                  <a:srgbClr val="FF0000"/>
                </a:solidFill>
              </a:rPr>
              <a:t>. </a:t>
            </a:r>
            <a:r>
              <a:rPr lang="hu-HU" dirty="0">
                <a:solidFill>
                  <a:srgbClr val="FF0000"/>
                </a:solidFill>
              </a:rPr>
              <a:t></a:t>
            </a:r>
            <a:r>
              <a:rPr lang="hu-HU" i="1" dirty="0">
                <a:solidFill>
                  <a:srgbClr val="FF0000"/>
                </a:solidFill>
              </a:rPr>
              <a:t>s </a:t>
            </a:r>
            <a:endParaRPr lang="hu-HU" dirty="0">
              <a:solidFill>
                <a:srgbClr val="FF0000"/>
              </a:solidFill>
            </a:endParaRPr>
          </a:p>
          <a:p>
            <a:pPr>
              <a:lnSpc>
                <a:spcPct val="120000"/>
              </a:lnSpc>
            </a:pPr>
            <a:r>
              <a:rPr lang="de-DE" dirty="0">
                <a:solidFill>
                  <a:srgbClr val="FF0000"/>
                </a:solidFill>
              </a:rPr>
              <a:t>𝒅 </a:t>
            </a:r>
            <a:r>
              <a:rPr lang="de-DE" dirty="0" smtClean="0">
                <a:solidFill>
                  <a:srgbClr val="FF0000"/>
                </a:solidFill>
              </a:rPr>
              <a:t>= 𝒃 			</a:t>
            </a:r>
            <a:r>
              <a:rPr lang="de-DE" i="1" dirty="0" err="1" smtClean="0">
                <a:solidFill>
                  <a:srgbClr val="FF0000"/>
                </a:solidFill>
              </a:rPr>
              <a:t>vert</a:t>
            </a:r>
            <a:r>
              <a:rPr lang="de-DE" i="1" dirty="0">
                <a:solidFill>
                  <a:srgbClr val="FF0000"/>
                </a:solidFill>
              </a:rPr>
              <a:t>. </a:t>
            </a:r>
            <a:r>
              <a:rPr lang="de-DE" dirty="0">
                <a:solidFill>
                  <a:srgbClr val="FF0000"/>
                </a:solidFill>
              </a:rPr>
              <a:t></a:t>
            </a:r>
            <a:r>
              <a:rPr lang="de-DE" i="1" dirty="0">
                <a:solidFill>
                  <a:srgbClr val="FF0000"/>
                </a:solidFill>
              </a:rPr>
              <a:t>s </a:t>
            </a:r>
            <a:endParaRPr lang="de-DE" i="1" dirty="0" smtClean="0">
              <a:solidFill>
                <a:srgbClr val="FF0000"/>
              </a:solidFill>
            </a:endParaRPr>
          </a:p>
          <a:p>
            <a:pPr>
              <a:lnSpc>
                <a:spcPct val="120000"/>
              </a:lnSpc>
            </a:pPr>
            <a:r>
              <a:rPr lang="de-DE" dirty="0" smtClean="0">
                <a:solidFill>
                  <a:srgbClr val="FF0000"/>
                </a:solidFill>
              </a:rPr>
              <a:t>𝒂 = 𝒃 </a:t>
            </a:r>
            <a:endParaRPr lang="en-US" dirty="0">
              <a:solidFill>
                <a:srgbClr val="FF0000"/>
              </a:solidFill>
            </a:endParaRPr>
          </a:p>
        </p:txBody>
      </p:sp>
      <p:sp>
        <p:nvSpPr>
          <p:cNvPr id="10" name="Rectangle 9"/>
          <p:cNvSpPr/>
          <p:nvPr/>
        </p:nvSpPr>
        <p:spPr>
          <a:xfrm>
            <a:off x="694742" y="4371329"/>
            <a:ext cx="4572000" cy="2363724"/>
          </a:xfrm>
          <a:prstGeom prst="rect">
            <a:avLst/>
          </a:prstGeom>
        </p:spPr>
        <p:txBody>
          <a:bodyPr>
            <a:spAutoFit/>
          </a:bodyPr>
          <a:lstStyle/>
          <a:p>
            <a:r>
              <a:rPr lang="en-US" i="1" dirty="0">
                <a:solidFill>
                  <a:srgbClr val="FF0000"/>
                </a:solidFill>
              </a:rPr>
              <a:t>Mark angles a, b, c, and d. </a:t>
            </a:r>
            <a:endParaRPr lang="en-US" dirty="0">
              <a:solidFill>
                <a:srgbClr val="FF0000"/>
              </a:solidFill>
            </a:endParaRPr>
          </a:p>
          <a:p>
            <a:pPr>
              <a:lnSpc>
                <a:spcPct val="120000"/>
              </a:lnSpc>
            </a:pPr>
            <a:r>
              <a:rPr lang="hu-HU" dirty="0">
                <a:solidFill>
                  <a:srgbClr val="FF0000"/>
                </a:solidFill>
              </a:rPr>
              <a:t>𝒑 </a:t>
            </a:r>
            <a:r>
              <a:rPr lang="hu-HU" dirty="0" smtClean="0">
                <a:solidFill>
                  <a:srgbClr val="FF0000"/>
                </a:solidFill>
              </a:rPr>
              <a:t>+ 𝒅 ≅ 𝒄 + 𝒒		 </a:t>
            </a:r>
            <a:r>
              <a:rPr lang="hu-HU" i="1" dirty="0" smtClean="0">
                <a:solidFill>
                  <a:srgbClr val="FF0000"/>
                </a:solidFill>
              </a:rPr>
              <a:t>alt</a:t>
            </a:r>
            <a:r>
              <a:rPr lang="hu-HU" i="1" dirty="0">
                <a:solidFill>
                  <a:srgbClr val="FF0000"/>
                </a:solidFill>
              </a:rPr>
              <a:t>. </a:t>
            </a:r>
            <a:r>
              <a:rPr lang="hu-HU" dirty="0">
                <a:solidFill>
                  <a:srgbClr val="FF0000"/>
                </a:solidFill>
              </a:rPr>
              <a:t></a:t>
            </a:r>
            <a:r>
              <a:rPr lang="hu-HU" i="1" dirty="0">
                <a:solidFill>
                  <a:srgbClr val="FF0000"/>
                </a:solidFill>
              </a:rPr>
              <a:t>s </a:t>
            </a:r>
            <a:endParaRPr lang="hu-HU" dirty="0">
              <a:solidFill>
                <a:srgbClr val="FF0000"/>
              </a:solidFill>
            </a:endParaRPr>
          </a:p>
          <a:p>
            <a:r>
              <a:rPr lang="hu-HU" dirty="0">
                <a:solidFill>
                  <a:srgbClr val="FF0000"/>
                </a:solidFill>
              </a:rPr>
              <a:t>𝒅 </a:t>
            </a:r>
            <a:r>
              <a:rPr lang="hu-HU" dirty="0" smtClean="0">
                <a:solidFill>
                  <a:srgbClr val="FF0000"/>
                </a:solidFill>
              </a:rPr>
              <a:t>≅ 𝒄 			</a:t>
            </a:r>
            <a:r>
              <a:rPr lang="hu-HU" i="1" dirty="0" smtClean="0">
                <a:solidFill>
                  <a:srgbClr val="FF0000"/>
                </a:solidFill>
              </a:rPr>
              <a:t>alt</a:t>
            </a:r>
            <a:r>
              <a:rPr lang="hu-HU" i="1" dirty="0">
                <a:solidFill>
                  <a:srgbClr val="FF0000"/>
                </a:solidFill>
              </a:rPr>
              <a:t>. </a:t>
            </a:r>
            <a:r>
              <a:rPr lang="hu-HU" dirty="0">
                <a:solidFill>
                  <a:srgbClr val="FF0000"/>
                </a:solidFill>
              </a:rPr>
              <a:t></a:t>
            </a:r>
            <a:r>
              <a:rPr lang="hu-HU" i="1" dirty="0">
                <a:solidFill>
                  <a:srgbClr val="FF0000"/>
                </a:solidFill>
              </a:rPr>
              <a:t>s </a:t>
            </a:r>
            <a:endParaRPr lang="hu-HU" dirty="0">
              <a:solidFill>
                <a:srgbClr val="FF0000"/>
              </a:solidFill>
            </a:endParaRPr>
          </a:p>
          <a:p>
            <a:r>
              <a:rPr lang="hu-HU" dirty="0">
                <a:solidFill>
                  <a:srgbClr val="FF0000"/>
                </a:solidFill>
              </a:rPr>
              <a:t>𝒑 </a:t>
            </a:r>
            <a:r>
              <a:rPr lang="hu-HU" dirty="0" smtClean="0">
                <a:solidFill>
                  <a:srgbClr val="FF0000"/>
                </a:solidFill>
              </a:rPr>
              <a:t>≅ 𝒒 </a:t>
            </a:r>
            <a:endParaRPr lang="hu-HU" dirty="0">
              <a:solidFill>
                <a:srgbClr val="FF0000"/>
              </a:solidFill>
            </a:endParaRPr>
          </a:p>
          <a:p>
            <a:r>
              <a:rPr lang="hu-HU" dirty="0">
                <a:solidFill>
                  <a:srgbClr val="FF0000"/>
                </a:solidFill>
              </a:rPr>
              <a:t>𝒒 </a:t>
            </a:r>
            <a:r>
              <a:rPr lang="hu-HU" dirty="0" smtClean="0">
                <a:solidFill>
                  <a:srgbClr val="FF0000"/>
                </a:solidFill>
              </a:rPr>
              <a:t>+ 𝒃 ≅ 𝒂 + 𝒓		 </a:t>
            </a:r>
            <a:r>
              <a:rPr lang="hu-HU" i="1" dirty="0" smtClean="0">
                <a:solidFill>
                  <a:srgbClr val="FF0000"/>
                </a:solidFill>
              </a:rPr>
              <a:t>alt</a:t>
            </a:r>
            <a:r>
              <a:rPr lang="hu-HU" i="1" dirty="0">
                <a:solidFill>
                  <a:srgbClr val="FF0000"/>
                </a:solidFill>
              </a:rPr>
              <a:t>. </a:t>
            </a:r>
            <a:r>
              <a:rPr lang="hu-HU" dirty="0">
                <a:solidFill>
                  <a:srgbClr val="FF0000"/>
                </a:solidFill>
              </a:rPr>
              <a:t></a:t>
            </a:r>
            <a:r>
              <a:rPr lang="hu-HU" i="1" dirty="0">
                <a:solidFill>
                  <a:srgbClr val="FF0000"/>
                </a:solidFill>
              </a:rPr>
              <a:t>s </a:t>
            </a:r>
            <a:endParaRPr lang="hu-HU" dirty="0">
              <a:solidFill>
                <a:srgbClr val="FF0000"/>
              </a:solidFill>
            </a:endParaRPr>
          </a:p>
          <a:p>
            <a:r>
              <a:rPr lang="hu-HU" dirty="0">
                <a:solidFill>
                  <a:srgbClr val="FF0000"/>
                </a:solidFill>
              </a:rPr>
              <a:t>𝒂 </a:t>
            </a:r>
            <a:r>
              <a:rPr lang="hu-HU" dirty="0" smtClean="0">
                <a:solidFill>
                  <a:srgbClr val="FF0000"/>
                </a:solidFill>
              </a:rPr>
              <a:t>≅ 𝒃 			</a:t>
            </a:r>
            <a:r>
              <a:rPr lang="hu-HU" i="1" dirty="0" smtClean="0">
                <a:solidFill>
                  <a:srgbClr val="FF0000"/>
                </a:solidFill>
              </a:rPr>
              <a:t>alt</a:t>
            </a:r>
            <a:r>
              <a:rPr lang="hu-HU" i="1" dirty="0">
                <a:solidFill>
                  <a:srgbClr val="FF0000"/>
                </a:solidFill>
              </a:rPr>
              <a:t>. </a:t>
            </a:r>
            <a:r>
              <a:rPr lang="hu-HU" dirty="0">
                <a:solidFill>
                  <a:srgbClr val="FF0000"/>
                </a:solidFill>
              </a:rPr>
              <a:t></a:t>
            </a:r>
            <a:r>
              <a:rPr lang="hu-HU" i="1" dirty="0">
                <a:solidFill>
                  <a:srgbClr val="FF0000"/>
                </a:solidFill>
              </a:rPr>
              <a:t>s </a:t>
            </a:r>
            <a:endParaRPr lang="hu-HU" dirty="0">
              <a:solidFill>
                <a:srgbClr val="FF0000"/>
              </a:solidFill>
            </a:endParaRPr>
          </a:p>
          <a:p>
            <a:r>
              <a:rPr lang="hu-HU" dirty="0">
                <a:solidFill>
                  <a:srgbClr val="FF0000"/>
                </a:solidFill>
              </a:rPr>
              <a:t>𝒒 </a:t>
            </a:r>
            <a:r>
              <a:rPr lang="hu-HU" dirty="0" smtClean="0">
                <a:solidFill>
                  <a:srgbClr val="FF0000"/>
                </a:solidFill>
              </a:rPr>
              <a:t>≅ 𝒓</a:t>
            </a:r>
            <a:endParaRPr lang="hu-HU" dirty="0">
              <a:solidFill>
                <a:srgbClr val="FF0000"/>
              </a:solidFill>
            </a:endParaRPr>
          </a:p>
          <a:p>
            <a:r>
              <a:rPr lang="hu-HU" dirty="0" smtClean="0">
                <a:solidFill>
                  <a:srgbClr val="FF0000"/>
                </a:solidFill>
              </a:rPr>
              <a:t>𝒑 ≅ 𝒓 </a:t>
            </a:r>
            <a:endParaRPr lang="en-US" dirty="0">
              <a:solidFill>
                <a:srgbClr val="FF0000"/>
              </a:solidFill>
            </a:endParaRPr>
          </a:p>
        </p:txBody>
      </p:sp>
      <p:pic>
        <p:nvPicPr>
          <p:cNvPr id="11" name="Picture 10"/>
          <p:cNvPicPr>
            <a:picLocks noChangeAspect="1"/>
          </p:cNvPicPr>
          <p:nvPr/>
        </p:nvPicPr>
        <p:blipFill>
          <a:blip r:embed="rId4"/>
          <a:stretch>
            <a:fillRect/>
          </a:stretch>
        </p:blipFill>
        <p:spPr>
          <a:xfrm>
            <a:off x="6226012" y="3547353"/>
            <a:ext cx="2235200" cy="3187700"/>
          </a:xfrm>
          <a:prstGeom prst="rect">
            <a:avLst/>
          </a:prstGeom>
        </p:spPr>
      </p:pic>
      <p:sp>
        <p:nvSpPr>
          <p:cNvPr id="3" name="Slide Number Placeholder 2"/>
          <p:cNvSpPr>
            <a:spLocks noGrp="1"/>
          </p:cNvSpPr>
          <p:nvPr>
            <p:ph type="sldNum" sz="quarter" idx="12"/>
          </p:nvPr>
        </p:nvSpPr>
        <p:spPr/>
        <p:txBody>
          <a:bodyPr/>
          <a:lstStyle/>
          <a:p>
            <a:fld id="{0A78F463-D99D-4C46-BEEF-81B03F0C6F7C}" type="slidenum">
              <a:rPr lang="en-US" smtClean="0"/>
              <a:t>13</a:t>
            </a:fld>
            <a:endParaRPr lang="en-US"/>
          </a:p>
        </p:txBody>
      </p:sp>
    </p:spTree>
    <p:extLst>
      <p:ext uri="{BB962C8B-B14F-4D97-AF65-F5344CB8AC3E}">
        <p14:creationId xmlns:p14="http://schemas.microsoft.com/office/powerpoint/2010/main" val="1531945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55"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strVal val="#ppt_w*0.70"/>
                                          </p:val>
                                        </p:tav>
                                        <p:tav tm="100000">
                                          <p:val>
                                            <p:strVal val="#ppt_w"/>
                                          </p:val>
                                        </p:tav>
                                      </p:tavLst>
                                    </p:anim>
                                    <p:anim calcmode="lin" valueType="num">
                                      <p:cBhvr>
                                        <p:cTn id="20" dur="1000" fill="hold"/>
                                        <p:tgtEl>
                                          <p:spTgt spid="11"/>
                                        </p:tgtEl>
                                        <p:attrNameLst>
                                          <p:attrName>ppt_h</p:attrName>
                                        </p:attrNameLst>
                                      </p:cBhvr>
                                      <p:tavLst>
                                        <p:tav tm="0">
                                          <p:val>
                                            <p:strVal val="#ppt_h"/>
                                          </p:val>
                                        </p:tav>
                                        <p:tav tm="100000">
                                          <p:val>
                                            <p:strVal val="#ppt_h"/>
                                          </p:val>
                                        </p:tav>
                                      </p:tavLst>
                                    </p:anim>
                                    <p:animEffect transition="in" filter="fade">
                                      <p:cBhvr>
                                        <p:cTn id="2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Write unknown </a:t>
            </a:r>
            <a:r>
              <a:rPr lang="en-US" dirty="0"/>
              <a:t>angle proofs involving auxiliary lines. </a:t>
            </a:r>
          </a:p>
          <a:p>
            <a:endParaRPr lang="en-US" dirty="0"/>
          </a:p>
          <a:p>
            <a:endParaRPr lang="en-US" dirty="0"/>
          </a:p>
        </p:txBody>
      </p:sp>
      <p:sp>
        <p:nvSpPr>
          <p:cNvPr id="4" name="Slide Number Placeholder 3"/>
          <p:cNvSpPr>
            <a:spLocks noGrp="1"/>
          </p:cNvSpPr>
          <p:nvPr>
            <p:ph type="sldNum" sz="quarter" idx="12"/>
          </p:nvPr>
        </p:nvSpPr>
        <p:spPr/>
        <p:txBody>
          <a:bodyPr/>
          <a:lstStyle/>
          <a:p>
            <a:fld id="{0A78F463-D99D-4C46-BEEF-81B03F0C6F7C}" type="slidenum">
              <a:rPr lang="en-US" smtClean="0"/>
              <a:t>2</a:t>
            </a:fld>
            <a:endParaRPr lang="en-US" dirty="0"/>
          </a:p>
        </p:txBody>
      </p:sp>
    </p:spTree>
    <p:extLst>
      <p:ext uri="{BB962C8B-B14F-4D97-AF65-F5344CB8AC3E}">
        <p14:creationId xmlns:p14="http://schemas.microsoft.com/office/powerpoint/2010/main" val="40167205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1143000"/>
          </a:xfrm>
        </p:spPr>
        <p:txBody>
          <a:bodyPr/>
          <a:lstStyle/>
          <a:p>
            <a:r>
              <a:rPr lang="en-US" dirty="0" smtClean="0"/>
              <a:t>Answers to Problem Set 9</a:t>
            </a:r>
            <a:endParaRPr lang="en-US" dirty="0"/>
          </a:p>
        </p:txBody>
      </p:sp>
      <p:sp>
        <p:nvSpPr>
          <p:cNvPr id="3" name="Content Placeholder 2"/>
          <p:cNvSpPr>
            <a:spLocks noGrp="1"/>
          </p:cNvSpPr>
          <p:nvPr>
            <p:ph idx="1"/>
          </p:nvPr>
        </p:nvSpPr>
        <p:spPr>
          <a:xfrm>
            <a:off x="275410" y="1223613"/>
            <a:ext cx="8868590" cy="5508166"/>
          </a:xfrm>
        </p:spPr>
        <p:txBody>
          <a:bodyPr>
            <a:noAutofit/>
          </a:bodyPr>
          <a:lstStyle/>
          <a:p>
            <a:pPr marL="0" indent="0">
              <a:buNone/>
            </a:pPr>
            <a:r>
              <a:rPr lang="en-US" sz="1800" dirty="0" smtClean="0"/>
              <a:t>1.	 </a:t>
            </a:r>
            <a:r>
              <a:rPr lang="en-US" sz="1800" dirty="0"/>
              <a:t>In the figure at the right, prove that 𝒎</a:t>
            </a:r>
            <a:r>
              <a:rPr lang="en-US" sz="1800" i="1" dirty="0"/>
              <a:t>║</a:t>
            </a:r>
            <a:r>
              <a:rPr lang="en-US" sz="1800" dirty="0"/>
              <a:t>𝒏. </a:t>
            </a:r>
          </a:p>
          <a:p>
            <a:pPr marL="0" indent="0">
              <a:buNone/>
            </a:pPr>
            <a:r>
              <a:rPr lang="en-US" sz="1800" dirty="0" smtClean="0">
                <a:solidFill>
                  <a:srgbClr val="FF0000"/>
                </a:solidFill>
              </a:rPr>
              <a:t>	𝒂 </a:t>
            </a:r>
            <a:r>
              <a:rPr lang="en-US" sz="1800" dirty="0">
                <a:solidFill>
                  <a:srgbClr val="FF0000"/>
                </a:solidFill>
              </a:rPr>
              <a:t>+</a:t>
            </a:r>
            <a:r>
              <a:rPr lang="en-US" sz="1800" dirty="0" smtClean="0">
                <a:solidFill>
                  <a:srgbClr val="FF0000"/>
                </a:solidFill>
              </a:rPr>
              <a:t> 𝟏𝟑𝟖</a:t>
            </a:r>
            <a:r>
              <a:rPr lang="en-US" sz="1800" dirty="0">
                <a:solidFill>
                  <a:srgbClr val="FF0000"/>
                </a:solidFill>
              </a:rPr>
              <a:t>° </a:t>
            </a:r>
            <a:r>
              <a:rPr lang="en-US" sz="1800" dirty="0" smtClean="0">
                <a:solidFill>
                  <a:srgbClr val="FF0000"/>
                </a:solidFill>
              </a:rPr>
              <a:t>= 𝟏𝟖𝟎</a:t>
            </a:r>
            <a:r>
              <a:rPr lang="en-US" sz="1800" dirty="0">
                <a:solidFill>
                  <a:srgbClr val="FF0000"/>
                </a:solidFill>
              </a:rPr>
              <a:t>° </a:t>
            </a:r>
            <a:r>
              <a:rPr lang="en-US" sz="1800" dirty="0" smtClean="0">
                <a:solidFill>
                  <a:srgbClr val="FF0000"/>
                </a:solidFill>
              </a:rPr>
              <a:t></a:t>
            </a:r>
            <a:r>
              <a:rPr lang="en-US" sz="1800" i="1" dirty="0">
                <a:solidFill>
                  <a:srgbClr val="FF0000"/>
                </a:solidFill>
              </a:rPr>
              <a:t>s on a line </a:t>
            </a:r>
            <a:endParaRPr lang="en-US" sz="1800" dirty="0">
              <a:solidFill>
                <a:srgbClr val="FF0000"/>
              </a:solidFill>
            </a:endParaRPr>
          </a:p>
          <a:p>
            <a:pPr marL="0" indent="0">
              <a:buNone/>
            </a:pPr>
            <a:r>
              <a:rPr lang="en-US" sz="1800" dirty="0" smtClean="0">
                <a:solidFill>
                  <a:srgbClr val="FF0000"/>
                </a:solidFill>
              </a:rPr>
              <a:t>	𝒂 = 𝟒𝟐</a:t>
            </a:r>
            <a:r>
              <a:rPr lang="en-US" sz="1800" dirty="0">
                <a:solidFill>
                  <a:srgbClr val="FF0000"/>
                </a:solidFill>
              </a:rPr>
              <a:t>° </a:t>
            </a:r>
          </a:p>
          <a:p>
            <a:pPr marL="0" indent="0">
              <a:buNone/>
            </a:pPr>
            <a:r>
              <a:rPr lang="en-US" sz="1800" dirty="0" smtClean="0">
                <a:solidFill>
                  <a:srgbClr val="FF0000"/>
                </a:solidFill>
              </a:rPr>
              <a:t>	𝒂 = 𝒃 </a:t>
            </a:r>
            <a:endParaRPr lang="en-US" sz="1800" dirty="0">
              <a:solidFill>
                <a:srgbClr val="FF0000"/>
              </a:solidFill>
            </a:endParaRPr>
          </a:p>
          <a:p>
            <a:pPr marL="0" indent="0">
              <a:buNone/>
            </a:pPr>
            <a:r>
              <a:rPr lang="pt-BR" sz="1800" dirty="0" smtClean="0">
                <a:solidFill>
                  <a:srgbClr val="FF0000"/>
                </a:solidFill>
              </a:rPr>
              <a:t>	∴ 𝒎</a:t>
            </a:r>
            <a:r>
              <a:rPr lang="pt-BR" sz="1800" i="1" dirty="0">
                <a:solidFill>
                  <a:srgbClr val="FF0000"/>
                </a:solidFill>
              </a:rPr>
              <a:t>║</a:t>
            </a:r>
            <a:r>
              <a:rPr lang="pt-BR" sz="1800" dirty="0">
                <a:solidFill>
                  <a:srgbClr val="FF0000"/>
                </a:solidFill>
              </a:rPr>
              <a:t>𝒏 </a:t>
            </a:r>
            <a:r>
              <a:rPr lang="pt-BR" sz="1800" i="1" dirty="0" smtClean="0">
                <a:solidFill>
                  <a:srgbClr val="FF0000"/>
                </a:solidFill>
              </a:rPr>
              <a:t>corr</a:t>
            </a:r>
            <a:r>
              <a:rPr lang="pt-BR" sz="1800" i="1" dirty="0">
                <a:solidFill>
                  <a:srgbClr val="FF0000"/>
                </a:solidFill>
              </a:rPr>
              <a:t>. </a:t>
            </a:r>
            <a:r>
              <a:rPr lang="pt-BR" sz="1800" dirty="0">
                <a:solidFill>
                  <a:srgbClr val="FF0000"/>
                </a:solidFill>
              </a:rPr>
              <a:t></a:t>
            </a:r>
            <a:r>
              <a:rPr lang="pt-BR" sz="1800" i="1" dirty="0" err="1">
                <a:solidFill>
                  <a:srgbClr val="FF0000"/>
                </a:solidFill>
              </a:rPr>
              <a:t>s</a:t>
            </a:r>
            <a:r>
              <a:rPr lang="pt-BR" sz="1800" i="1" dirty="0">
                <a:solidFill>
                  <a:srgbClr val="FF0000"/>
                </a:solidFill>
              </a:rPr>
              <a:t> </a:t>
            </a:r>
            <a:r>
              <a:rPr lang="pt-BR" sz="1800" i="1" dirty="0" smtClean="0">
                <a:solidFill>
                  <a:srgbClr val="FF0000"/>
                </a:solidFill>
              </a:rPr>
              <a:t>converse</a:t>
            </a:r>
          </a:p>
          <a:p>
            <a:pPr marL="0" indent="0">
              <a:buNone/>
            </a:pPr>
            <a:endParaRPr lang="en-US" sz="1400" dirty="0"/>
          </a:p>
          <a:p>
            <a:pPr marL="0" indent="0">
              <a:buNone/>
            </a:pPr>
            <a:r>
              <a:rPr lang="en-US" sz="1800" dirty="0"/>
              <a:t>2. </a:t>
            </a:r>
            <a:r>
              <a:rPr lang="en-US" sz="1800" dirty="0" smtClean="0"/>
              <a:t>	In </a:t>
            </a:r>
            <a:r>
              <a:rPr lang="en-US" sz="1800" dirty="0"/>
              <a:t>the diagram at the right, prove that the sum of the angles marked by arrows is 𝟑𝟔𝟎°. </a:t>
            </a:r>
          </a:p>
          <a:p>
            <a:pPr marL="0" indent="0">
              <a:buNone/>
            </a:pPr>
            <a:r>
              <a:rPr lang="en-US" sz="1800" dirty="0" smtClean="0">
                <a:solidFill>
                  <a:srgbClr val="FF0000"/>
                </a:solidFill>
              </a:rPr>
              <a:t>	𝒂 + 𝒃 = 𝟏𝟖𝟎</a:t>
            </a:r>
            <a:r>
              <a:rPr lang="en-US" sz="1800" dirty="0">
                <a:solidFill>
                  <a:srgbClr val="FF0000"/>
                </a:solidFill>
              </a:rPr>
              <a:t>° </a:t>
            </a:r>
            <a:r>
              <a:rPr lang="en-US" sz="1800" dirty="0" smtClean="0">
                <a:solidFill>
                  <a:srgbClr val="FF0000"/>
                </a:solidFill>
              </a:rPr>
              <a:t></a:t>
            </a:r>
            <a:r>
              <a:rPr lang="en-US" sz="1800" i="1" dirty="0">
                <a:solidFill>
                  <a:srgbClr val="FF0000"/>
                </a:solidFill>
              </a:rPr>
              <a:t>s on a line </a:t>
            </a:r>
            <a:endParaRPr lang="en-US" sz="1800" dirty="0">
              <a:solidFill>
                <a:srgbClr val="FF0000"/>
              </a:solidFill>
            </a:endParaRPr>
          </a:p>
          <a:p>
            <a:pPr marL="0" indent="0">
              <a:buNone/>
            </a:pPr>
            <a:r>
              <a:rPr lang="en-US" sz="1800" dirty="0" smtClean="0">
                <a:solidFill>
                  <a:srgbClr val="FF0000"/>
                </a:solidFill>
              </a:rPr>
              <a:t>	𝒄 + 𝒅 = 𝟏𝟖𝟎</a:t>
            </a:r>
            <a:r>
              <a:rPr lang="en-US" sz="1800" dirty="0">
                <a:solidFill>
                  <a:srgbClr val="FF0000"/>
                </a:solidFill>
              </a:rPr>
              <a:t>° </a:t>
            </a:r>
            <a:r>
              <a:rPr lang="en-US" sz="1800" dirty="0" smtClean="0">
                <a:solidFill>
                  <a:srgbClr val="FF0000"/>
                </a:solidFill>
              </a:rPr>
              <a:t></a:t>
            </a:r>
            <a:r>
              <a:rPr lang="en-US" sz="1800" i="1" dirty="0">
                <a:solidFill>
                  <a:srgbClr val="FF0000"/>
                </a:solidFill>
              </a:rPr>
              <a:t>s on a line </a:t>
            </a:r>
            <a:endParaRPr lang="en-US" sz="1800" dirty="0">
              <a:solidFill>
                <a:srgbClr val="FF0000"/>
              </a:solidFill>
            </a:endParaRPr>
          </a:p>
          <a:p>
            <a:pPr marL="0" indent="0">
              <a:buNone/>
            </a:pPr>
            <a:r>
              <a:rPr lang="en-US" sz="1800" dirty="0" smtClean="0">
                <a:solidFill>
                  <a:srgbClr val="FF0000"/>
                </a:solidFill>
              </a:rPr>
              <a:t>	𝒆 + 𝒇 = 𝟏𝟖𝟎</a:t>
            </a:r>
            <a:r>
              <a:rPr lang="en-US" sz="1800" dirty="0">
                <a:solidFill>
                  <a:srgbClr val="FF0000"/>
                </a:solidFill>
              </a:rPr>
              <a:t>° </a:t>
            </a:r>
            <a:r>
              <a:rPr lang="en-US" sz="1800" dirty="0" smtClean="0">
                <a:solidFill>
                  <a:srgbClr val="FF0000"/>
                </a:solidFill>
              </a:rPr>
              <a:t></a:t>
            </a:r>
            <a:r>
              <a:rPr lang="en-US" sz="1800" i="1" dirty="0">
                <a:solidFill>
                  <a:srgbClr val="FF0000"/>
                </a:solidFill>
              </a:rPr>
              <a:t>s on a line </a:t>
            </a:r>
            <a:r>
              <a:rPr lang="en-US" sz="1800" dirty="0">
                <a:solidFill>
                  <a:srgbClr val="FF0000"/>
                </a:solidFill>
              </a:rPr>
              <a:t>𝒂 </a:t>
            </a:r>
            <a:r>
              <a:rPr lang="en-US" sz="1800" dirty="0" smtClean="0">
                <a:solidFill>
                  <a:srgbClr val="FF0000"/>
                </a:solidFill>
              </a:rPr>
              <a:t>+ 𝒃 + 𝒄 + 𝒅 + 𝒆 + 𝒇 = 𝟓𝟒𝟎°</a:t>
            </a:r>
            <a:endParaRPr lang="en-US" sz="1800" dirty="0">
              <a:solidFill>
                <a:srgbClr val="FF0000"/>
              </a:solidFill>
            </a:endParaRPr>
          </a:p>
          <a:p>
            <a:pPr marL="0" indent="0">
              <a:buNone/>
            </a:pPr>
            <a:r>
              <a:rPr lang="en-US" sz="1800" dirty="0" smtClean="0">
                <a:solidFill>
                  <a:srgbClr val="FF0000"/>
                </a:solidFill>
              </a:rPr>
              <a:t>	𝒃 + 𝒅 + 𝒇 = 𝟏𝟖𝟎</a:t>
            </a:r>
            <a:r>
              <a:rPr lang="en-US" sz="1800" dirty="0">
                <a:solidFill>
                  <a:srgbClr val="FF0000"/>
                </a:solidFill>
              </a:rPr>
              <a:t>° </a:t>
            </a:r>
            <a:r>
              <a:rPr lang="en-US" sz="1800" dirty="0" smtClean="0">
                <a:solidFill>
                  <a:srgbClr val="FF0000"/>
                </a:solidFill>
              </a:rPr>
              <a:t> </a:t>
            </a:r>
            <a:r>
              <a:rPr lang="en-US" sz="1800" i="1" dirty="0" smtClean="0">
                <a:solidFill>
                  <a:srgbClr val="FF0000"/>
                </a:solidFill>
              </a:rPr>
              <a:t>sum </a:t>
            </a:r>
            <a:r>
              <a:rPr lang="en-US" sz="1800" i="1" dirty="0">
                <a:solidFill>
                  <a:srgbClr val="FF0000"/>
                </a:solidFill>
              </a:rPr>
              <a:t>of a </a:t>
            </a:r>
            <a:r>
              <a:rPr lang="en-US" sz="1800" dirty="0">
                <a:solidFill>
                  <a:srgbClr val="FF0000"/>
                </a:solidFill>
              </a:rPr>
              <a:t>△ </a:t>
            </a:r>
          </a:p>
          <a:p>
            <a:pPr marL="0" indent="0">
              <a:buNone/>
            </a:pPr>
            <a:r>
              <a:rPr lang="en-US" sz="1800" dirty="0" smtClean="0">
                <a:solidFill>
                  <a:srgbClr val="FF0000"/>
                </a:solidFill>
              </a:rPr>
              <a:t>	∴ 𝒂 + 𝒄 + 𝒆 = 𝟑𝟔𝟎</a:t>
            </a:r>
            <a:r>
              <a:rPr lang="en-US" sz="1800" dirty="0">
                <a:solidFill>
                  <a:srgbClr val="FF0000"/>
                </a:solidFill>
              </a:rPr>
              <a:t>° </a:t>
            </a:r>
            <a:r>
              <a:rPr lang="pt-BR" sz="1800" i="1" dirty="0" smtClean="0">
                <a:solidFill>
                  <a:srgbClr val="FF0000"/>
                </a:solidFill>
              </a:rPr>
              <a:t> </a:t>
            </a:r>
          </a:p>
          <a:p>
            <a:pPr marL="0" indent="0">
              <a:buNone/>
            </a:pPr>
            <a:endParaRPr lang="en-US" sz="1800" dirty="0"/>
          </a:p>
          <a:p>
            <a:pPr marL="0" indent="0">
              <a:buNone/>
            </a:pPr>
            <a:r>
              <a:rPr lang="en-US" sz="1800" dirty="0" smtClean="0"/>
              <a:t>3. 	In the diagram at th</a:t>
            </a:r>
            <a:r>
              <a:rPr lang="en-US" sz="1800" dirty="0"/>
              <a:t>e</a:t>
            </a:r>
            <a:r>
              <a:rPr lang="en-US" sz="1800" dirty="0" smtClean="0"/>
              <a:t> right, prove that </a:t>
            </a:r>
            <a:r>
              <a:rPr lang="en-US" sz="1800" dirty="0"/>
              <a:t>𝒂 </a:t>
            </a:r>
            <a:r>
              <a:rPr lang="en-US" sz="1800" dirty="0" smtClean="0"/>
              <a:t>+ </a:t>
            </a:r>
            <a:r>
              <a:rPr lang="en-US" sz="1800" dirty="0"/>
              <a:t>𝒅 </a:t>
            </a:r>
            <a:r>
              <a:rPr lang="en-US" sz="1800" dirty="0" smtClean="0"/>
              <a:t>−</a:t>
            </a:r>
            <a:r>
              <a:rPr lang="en-US" sz="1800" dirty="0"/>
              <a:t>𝒃 </a:t>
            </a:r>
            <a:r>
              <a:rPr lang="en-US" sz="1800" dirty="0" smtClean="0"/>
              <a:t>= 𝟏𝟖𝟎</a:t>
            </a:r>
            <a:r>
              <a:rPr lang="en-US" sz="1800" dirty="0"/>
              <a:t>°</a:t>
            </a:r>
            <a:r>
              <a:rPr lang="en-US" sz="1800" dirty="0" smtClean="0"/>
              <a:t>.</a:t>
            </a:r>
            <a:endParaRPr lang="en-US" sz="1800" dirty="0"/>
          </a:p>
          <a:p>
            <a:pPr marL="0" indent="0">
              <a:buNone/>
            </a:pPr>
            <a:r>
              <a:rPr lang="en-US" sz="1800" dirty="0" smtClean="0">
                <a:solidFill>
                  <a:srgbClr val="FF0000"/>
                </a:solidFill>
              </a:rPr>
              <a:t>	</a:t>
            </a:r>
            <a:r>
              <a:rPr lang="en-US" sz="1800" dirty="0">
                <a:solidFill>
                  <a:srgbClr val="FF0000"/>
                </a:solidFill>
              </a:rPr>
              <a:t>𝒂 </a:t>
            </a:r>
            <a:r>
              <a:rPr lang="en-US" sz="1800" dirty="0" smtClean="0">
                <a:solidFill>
                  <a:srgbClr val="FF0000"/>
                </a:solidFill>
              </a:rPr>
              <a:t>= </a:t>
            </a:r>
            <a:r>
              <a:rPr lang="en-US" sz="1800" dirty="0">
                <a:solidFill>
                  <a:srgbClr val="FF0000"/>
                </a:solidFill>
              </a:rPr>
              <a:t>𝒃 </a:t>
            </a:r>
            <a:r>
              <a:rPr lang="en-US" sz="1800" dirty="0" smtClean="0">
                <a:solidFill>
                  <a:srgbClr val="FF0000"/>
                </a:solidFill>
              </a:rPr>
              <a:t>+ </a:t>
            </a:r>
            <a:r>
              <a:rPr lang="en-US" sz="1800" dirty="0">
                <a:solidFill>
                  <a:srgbClr val="FF0000"/>
                </a:solidFill>
              </a:rPr>
              <a:t>𝒄 </a:t>
            </a:r>
            <a:r>
              <a:rPr lang="en-US" sz="1800" i="1" dirty="0" smtClean="0">
                <a:solidFill>
                  <a:srgbClr val="FF0000"/>
                </a:solidFill>
              </a:rPr>
              <a:t>alt</a:t>
            </a:r>
            <a:r>
              <a:rPr lang="en-US" sz="1800" i="1" dirty="0">
                <a:solidFill>
                  <a:srgbClr val="FF0000"/>
                </a:solidFill>
              </a:rPr>
              <a:t>. int. </a:t>
            </a:r>
            <a:r>
              <a:rPr lang="en-US" sz="1800" dirty="0">
                <a:solidFill>
                  <a:srgbClr val="FF0000"/>
                </a:solidFill>
              </a:rPr>
              <a:t></a:t>
            </a:r>
            <a:r>
              <a:rPr lang="en-US" sz="1800" i="1" dirty="0">
                <a:solidFill>
                  <a:srgbClr val="FF0000"/>
                </a:solidFill>
              </a:rPr>
              <a:t>s, </a:t>
            </a:r>
            <a:r>
              <a:rPr lang="en-US" sz="1800" dirty="0">
                <a:solidFill>
                  <a:srgbClr val="FF0000"/>
                </a:solidFill>
              </a:rPr>
              <a:t></a:t>
            </a:r>
            <a:r>
              <a:rPr lang="en-US" sz="1800" i="1" dirty="0">
                <a:solidFill>
                  <a:srgbClr val="FF0000"/>
                </a:solidFill>
              </a:rPr>
              <a:t>s add </a:t>
            </a:r>
            <a:endParaRPr lang="en-US" sz="1800" dirty="0">
              <a:solidFill>
                <a:srgbClr val="FF0000"/>
              </a:solidFill>
            </a:endParaRPr>
          </a:p>
          <a:p>
            <a:pPr marL="0" indent="0">
              <a:buNone/>
            </a:pPr>
            <a:r>
              <a:rPr lang="en-US" sz="1800" dirty="0" smtClean="0">
                <a:solidFill>
                  <a:srgbClr val="FF0000"/>
                </a:solidFill>
              </a:rPr>
              <a:t>	</a:t>
            </a:r>
            <a:r>
              <a:rPr lang="en-US" sz="1800" dirty="0">
                <a:solidFill>
                  <a:srgbClr val="FF0000"/>
                </a:solidFill>
              </a:rPr>
              <a:t>𝒄 </a:t>
            </a:r>
            <a:r>
              <a:rPr lang="en-US" sz="1800" dirty="0" smtClean="0">
                <a:solidFill>
                  <a:srgbClr val="FF0000"/>
                </a:solidFill>
              </a:rPr>
              <a:t>+ </a:t>
            </a:r>
            <a:r>
              <a:rPr lang="en-US" sz="1800" dirty="0">
                <a:solidFill>
                  <a:srgbClr val="FF0000"/>
                </a:solidFill>
              </a:rPr>
              <a:t>𝒅 </a:t>
            </a:r>
            <a:r>
              <a:rPr lang="en-US" sz="1800" dirty="0" smtClean="0">
                <a:solidFill>
                  <a:srgbClr val="FF0000"/>
                </a:solidFill>
              </a:rPr>
              <a:t>= 𝟏𝟖𝟎</a:t>
            </a:r>
            <a:r>
              <a:rPr lang="en-US" sz="1800" dirty="0">
                <a:solidFill>
                  <a:srgbClr val="FF0000"/>
                </a:solidFill>
              </a:rPr>
              <a:t>° </a:t>
            </a:r>
            <a:r>
              <a:rPr lang="en-US" sz="1800" i="1" dirty="0" smtClean="0">
                <a:solidFill>
                  <a:srgbClr val="FF0000"/>
                </a:solidFill>
              </a:rPr>
              <a:t>int</a:t>
            </a:r>
            <a:r>
              <a:rPr lang="en-US" sz="1800" i="1" dirty="0">
                <a:solidFill>
                  <a:srgbClr val="FF0000"/>
                </a:solidFill>
              </a:rPr>
              <a:t>. </a:t>
            </a:r>
            <a:r>
              <a:rPr lang="en-US" sz="1800" dirty="0">
                <a:solidFill>
                  <a:srgbClr val="FF0000"/>
                </a:solidFill>
              </a:rPr>
              <a:t></a:t>
            </a:r>
            <a:r>
              <a:rPr lang="en-US" sz="1800" i="1" dirty="0">
                <a:solidFill>
                  <a:srgbClr val="FF0000"/>
                </a:solidFill>
              </a:rPr>
              <a:t>s </a:t>
            </a:r>
            <a:endParaRPr lang="en-US" sz="1800" dirty="0">
              <a:solidFill>
                <a:srgbClr val="FF0000"/>
              </a:solidFill>
            </a:endParaRPr>
          </a:p>
          <a:p>
            <a:pPr marL="0" indent="0">
              <a:buNone/>
            </a:pPr>
            <a:r>
              <a:rPr lang="en-US" sz="1800" dirty="0" smtClean="0">
                <a:solidFill>
                  <a:srgbClr val="FF0000"/>
                </a:solidFill>
              </a:rPr>
              <a:t>	</a:t>
            </a:r>
            <a:r>
              <a:rPr lang="en-US" sz="1800" dirty="0">
                <a:solidFill>
                  <a:srgbClr val="FF0000"/>
                </a:solidFill>
              </a:rPr>
              <a:t>𝒂 </a:t>
            </a:r>
            <a:r>
              <a:rPr lang="en-US" sz="1800" dirty="0" smtClean="0">
                <a:solidFill>
                  <a:srgbClr val="FF0000"/>
                </a:solidFill>
              </a:rPr>
              <a:t>+ </a:t>
            </a:r>
            <a:r>
              <a:rPr lang="en-US" sz="1800" dirty="0">
                <a:solidFill>
                  <a:srgbClr val="FF0000"/>
                </a:solidFill>
              </a:rPr>
              <a:t>𝒅 </a:t>
            </a:r>
            <a:r>
              <a:rPr lang="en-US" sz="1800" dirty="0" smtClean="0">
                <a:solidFill>
                  <a:srgbClr val="FF0000"/>
                </a:solidFill>
              </a:rPr>
              <a:t>− </a:t>
            </a:r>
            <a:r>
              <a:rPr lang="en-US" sz="1800" dirty="0">
                <a:solidFill>
                  <a:srgbClr val="FF0000"/>
                </a:solidFill>
              </a:rPr>
              <a:t>𝒃 </a:t>
            </a:r>
            <a:r>
              <a:rPr lang="en-US" sz="1800" dirty="0" smtClean="0">
                <a:solidFill>
                  <a:srgbClr val="FF0000"/>
                </a:solidFill>
              </a:rPr>
              <a:t>= 𝟏𝟖𝟎</a:t>
            </a:r>
            <a:r>
              <a:rPr lang="en-US" sz="1800" dirty="0">
                <a:solidFill>
                  <a:srgbClr val="FF0000"/>
                </a:solidFill>
              </a:rPr>
              <a:t>° </a:t>
            </a:r>
          </a:p>
        </p:txBody>
      </p:sp>
      <p:sp>
        <p:nvSpPr>
          <p:cNvPr id="4" name="Slide Number Placeholder 3"/>
          <p:cNvSpPr>
            <a:spLocks noGrp="1"/>
          </p:cNvSpPr>
          <p:nvPr>
            <p:ph type="sldNum" sz="quarter" idx="12"/>
          </p:nvPr>
        </p:nvSpPr>
        <p:spPr/>
        <p:txBody>
          <a:bodyPr/>
          <a:lstStyle/>
          <a:p>
            <a:fld id="{0A78F463-D99D-4C46-BEEF-81B03F0C6F7C}" type="slidenum">
              <a:rPr lang="en-US" smtClean="0"/>
              <a:t>3</a:t>
            </a:fld>
            <a:endParaRPr lang="en-US"/>
          </a:p>
        </p:txBody>
      </p:sp>
    </p:spTree>
    <p:extLst>
      <p:ext uri="{BB962C8B-B14F-4D97-AF65-F5344CB8AC3E}">
        <p14:creationId xmlns:p14="http://schemas.microsoft.com/office/powerpoint/2010/main" val="178054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sp>
        <p:nvSpPr>
          <p:cNvPr id="3" name="Content Placeholder 2"/>
          <p:cNvSpPr>
            <a:spLocks noGrp="1"/>
          </p:cNvSpPr>
          <p:nvPr>
            <p:ph idx="1"/>
          </p:nvPr>
        </p:nvSpPr>
        <p:spPr>
          <a:xfrm>
            <a:off x="434507" y="1575966"/>
            <a:ext cx="7759203" cy="1177944"/>
          </a:xfrm>
        </p:spPr>
        <p:txBody>
          <a:bodyPr>
            <a:normAutofit/>
          </a:bodyPr>
          <a:lstStyle/>
          <a:p>
            <a:pPr marL="0" indent="0">
              <a:buNone/>
            </a:pPr>
            <a:r>
              <a:rPr lang="en-US" sz="2400" dirty="0" smtClean="0"/>
              <a:t>In </a:t>
            </a:r>
            <a:r>
              <a:rPr lang="en-US" sz="2400" dirty="0"/>
              <a:t>the figure to the right, 𝑨𝑩 </a:t>
            </a:r>
            <a:r>
              <a:rPr lang="en-US" sz="2400" dirty="0" smtClean="0"/>
              <a:t>|</a:t>
            </a:r>
            <a:r>
              <a:rPr lang="en-US" sz="2400" dirty="0"/>
              <a:t>| 𝑫𝑬 </a:t>
            </a:r>
            <a:r>
              <a:rPr lang="en-US" sz="2400" dirty="0" smtClean="0"/>
              <a:t>and </a:t>
            </a:r>
            <a:r>
              <a:rPr lang="en-US" sz="2400" dirty="0"/>
              <a:t>𝑩𝑪 </a:t>
            </a:r>
            <a:r>
              <a:rPr lang="en-US" sz="2400" dirty="0" smtClean="0"/>
              <a:t>|</a:t>
            </a:r>
            <a:r>
              <a:rPr lang="en-US" sz="2400" dirty="0"/>
              <a:t>| 𝑬𝑭. Prove that 𝒃</a:t>
            </a:r>
            <a:r>
              <a:rPr lang="en-US" sz="2400" dirty="0" smtClean="0"/>
              <a:t>=𝒆</a:t>
            </a:r>
            <a:r>
              <a:rPr lang="en-US" sz="2400" dirty="0"/>
              <a:t>. (Hint: Extend 𝑩𝑪 </a:t>
            </a:r>
            <a:r>
              <a:rPr lang="en-US" sz="2400" dirty="0" smtClean="0"/>
              <a:t>and </a:t>
            </a:r>
            <a:r>
              <a:rPr lang="en-US" sz="2400" dirty="0"/>
              <a:t>𝑬𝑫.) </a:t>
            </a:r>
          </a:p>
        </p:txBody>
      </p:sp>
      <p:pic>
        <p:nvPicPr>
          <p:cNvPr id="4" name="Picture 3"/>
          <p:cNvPicPr>
            <a:picLocks noChangeAspect="1"/>
          </p:cNvPicPr>
          <p:nvPr/>
        </p:nvPicPr>
        <p:blipFill>
          <a:blip r:embed="rId2"/>
          <a:stretch>
            <a:fillRect/>
          </a:stretch>
        </p:blipFill>
        <p:spPr>
          <a:xfrm>
            <a:off x="4858187" y="3705231"/>
            <a:ext cx="4140200" cy="2565400"/>
          </a:xfrm>
          <a:prstGeom prst="rect">
            <a:avLst/>
          </a:prstGeom>
        </p:spPr>
      </p:pic>
      <p:cxnSp>
        <p:nvCxnSpPr>
          <p:cNvPr id="5" name="Straight Connector 4"/>
          <p:cNvCxnSpPr/>
          <p:nvPr/>
        </p:nvCxnSpPr>
        <p:spPr>
          <a:xfrm>
            <a:off x="3696506" y="1626086"/>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515696" y="1626086"/>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5577870" y="1610669"/>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388800" y="1626086"/>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506006" y="2013697"/>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77187" y="2038460"/>
            <a:ext cx="381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6502740" y="2629896"/>
            <a:ext cx="866291" cy="14075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369031" y="2629896"/>
            <a:ext cx="0" cy="1407554"/>
          </a:xfrm>
          <a:prstGeom prst="line">
            <a:avLst/>
          </a:prstGeom>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57200" y="3318456"/>
            <a:ext cx="3819050" cy="1938992"/>
          </a:xfrm>
          <a:prstGeom prst="rect">
            <a:avLst/>
          </a:prstGeom>
        </p:spPr>
        <p:txBody>
          <a:bodyPr wrap="square">
            <a:spAutoFit/>
          </a:bodyPr>
          <a:lstStyle/>
          <a:p>
            <a:r>
              <a:rPr lang="hu-HU" sz="2400" dirty="0" smtClean="0">
                <a:solidFill>
                  <a:srgbClr val="FF0000"/>
                </a:solidFill>
              </a:rPr>
              <a:t>𝒃=𝒛		 </a:t>
            </a:r>
            <a:r>
              <a:rPr lang="hu-HU" sz="2400" b="1" i="1" dirty="0" smtClean="0">
                <a:solidFill>
                  <a:srgbClr val="FF0000"/>
                </a:solidFill>
              </a:rPr>
              <a:t>alt</a:t>
            </a:r>
            <a:r>
              <a:rPr lang="hu-HU" sz="2400" b="1" i="1" dirty="0">
                <a:solidFill>
                  <a:srgbClr val="FF0000"/>
                </a:solidFill>
              </a:rPr>
              <a:t>. </a:t>
            </a:r>
            <a:r>
              <a:rPr lang="hu-HU" sz="2400" dirty="0">
                <a:solidFill>
                  <a:srgbClr val="FF0000"/>
                </a:solidFill>
              </a:rPr>
              <a:t></a:t>
            </a:r>
            <a:r>
              <a:rPr lang="hu-HU" sz="2400" b="1" i="1" dirty="0">
                <a:solidFill>
                  <a:srgbClr val="FF0000"/>
                </a:solidFill>
              </a:rPr>
              <a:t>s </a:t>
            </a:r>
            <a:endParaRPr lang="hu-HU" sz="2400" b="1" i="1" dirty="0" smtClean="0">
              <a:solidFill>
                <a:srgbClr val="FF0000"/>
              </a:solidFill>
            </a:endParaRPr>
          </a:p>
          <a:p>
            <a:endParaRPr lang="hu-HU" sz="2400" dirty="0">
              <a:solidFill>
                <a:srgbClr val="FF0000"/>
              </a:solidFill>
            </a:endParaRPr>
          </a:p>
          <a:p>
            <a:r>
              <a:rPr lang="hu-HU" sz="2400" dirty="0">
                <a:solidFill>
                  <a:srgbClr val="FF0000"/>
                </a:solidFill>
              </a:rPr>
              <a:t>𝒛</a:t>
            </a:r>
            <a:r>
              <a:rPr lang="hu-HU" sz="2400" dirty="0" smtClean="0">
                <a:solidFill>
                  <a:srgbClr val="FF0000"/>
                </a:solidFill>
              </a:rPr>
              <a:t>=𝒆 		</a:t>
            </a:r>
            <a:r>
              <a:rPr lang="hu-HU" sz="2400" b="1" i="1" dirty="0" smtClean="0">
                <a:solidFill>
                  <a:srgbClr val="FF0000"/>
                </a:solidFill>
              </a:rPr>
              <a:t>alt</a:t>
            </a:r>
            <a:r>
              <a:rPr lang="hu-HU" sz="2400" b="1" i="1" dirty="0">
                <a:solidFill>
                  <a:srgbClr val="FF0000"/>
                </a:solidFill>
              </a:rPr>
              <a:t>. </a:t>
            </a:r>
            <a:r>
              <a:rPr lang="hu-HU" sz="2400" dirty="0" smtClean="0">
                <a:solidFill>
                  <a:srgbClr val="FF0000"/>
                </a:solidFill>
              </a:rPr>
              <a:t></a:t>
            </a:r>
            <a:r>
              <a:rPr lang="hu-HU" sz="2400" b="1" i="1" dirty="0">
                <a:solidFill>
                  <a:srgbClr val="FF0000"/>
                </a:solidFill>
              </a:rPr>
              <a:t>s </a:t>
            </a:r>
            <a:endParaRPr lang="hu-HU" sz="2400" b="1" i="1" dirty="0" smtClean="0">
              <a:solidFill>
                <a:srgbClr val="FF0000"/>
              </a:solidFill>
            </a:endParaRPr>
          </a:p>
          <a:p>
            <a:endParaRPr lang="hu-HU" sz="2400" b="1" i="1" dirty="0">
              <a:solidFill>
                <a:srgbClr val="FF0000"/>
              </a:solidFill>
            </a:endParaRPr>
          </a:p>
          <a:p>
            <a:r>
              <a:rPr lang="hu-HU" sz="2400" dirty="0" smtClean="0">
                <a:solidFill>
                  <a:srgbClr val="FF0000"/>
                </a:solidFill>
              </a:rPr>
              <a:t>𝒃=𝒆 </a:t>
            </a:r>
            <a:endParaRPr lang="en-US" sz="2400" dirty="0">
              <a:solidFill>
                <a:srgbClr val="FF0000"/>
              </a:solidFill>
            </a:endParaRPr>
          </a:p>
        </p:txBody>
      </p:sp>
      <p:sp>
        <p:nvSpPr>
          <p:cNvPr id="22" name="TextBox 21"/>
          <p:cNvSpPr txBox="1"/>
          <p:nvPr/>
        </p:nvSpPr>
        <p:spPr>
          <a:xfrm>
            <a:off x="7093182" y="3041911"/>
            <a:ext cx="285981" cy="400110"/>
          </a:xfrm>
          <a:prstGeom prst="rect">
            <a:avLst/>
          </a:prstGeom>
          <a:noFill/>
        </p:spPr>
        <p:txBody>
          <a:bodyPr wrap="none" rtlCol="0">
            <a:spAutoFit/>
          </a:bodyPr>
          <a:lstStyle/>
          <a:p>
            <a:r>
              <a:rPr lang="en-US" sz="2000" b="1" dirty="0"/>
              <a:t>z</a:t>
            </a:r>
            <a:endParaRPr lang="en-US" b="1" dirty="0"/>
          </a:p>
        </p:txBody>
      </p:sp>
      <p:sp>
        <p:nvSpPr>
          <p:cNvPr id="11" name="Slide Number Placeholder 10"/>
          <p:cNvSpPr>
            <a:spLocks noGrp="1"/>
          </p:cNvSpPr>
          <p:nvPr>
            <p:ph type="sldNum" sz="quarter" idx="12"/>
          </p:nvPr>
        </p:nvSpPr>
        <p:spPr/>
        <p:txBody>
          <a:bodyPr/>
          <a:lstStyle/>
          <a:p>
            <a:fld id="{0A78F463-D99D-4C46-BEEF-81B03F0C6F7C}" type="slidenum">
              <a:rPr lang="en-US" smtClean="0"/>
              <a:t>4</a:t>
            </a:fld>
            <a:endParaRPr lang="en-US"/>
          </a:p>
        </p:txBody>
      </p:sp>
    </p:spTree>
    <p:extLst>
      <p:ext uri="{BB962C8B-B14F-4D97-AF65-F5344CB8AC3E}">
        <p14:creationId xmlns:p14="http://schemas.microsoft.com/office/powerpoint/2010/main" val="4094373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p:tgtEl>
                                          <p:spTgt spid="21"/>
                                        </p:tgtEl>
                                        <p:attrNameLst>
                                          <p:attrName>ppt_y</p:attrName>
                                        </p:attrNameLst>
                                      </p:cBhvr>
                                      <p:tavLst>
                                        <p:tav tm="0">
                                          <p:val>
                                            <p:strVal val="#ppt_y+#ppt_h*1.125000"/>
                                          </p:val>
                                        </p:tav>
                                        <p:tav tm="100000">
                                          <p:val>
                                            <p:strVal val="#ppt_y"/>
                                          </p:val>
                                        </p:tav>
                                      </p:tavLst>
                                    </p:anim>
                                    <p:animEffect transition="in" filter="wipe(up)">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4376"/>
            <a:ext cx="8229600" cy="5391787"/>
          </a:xfrm>
        </p:spPr>
        <p:txBody>
          <a:bodyPr>
            <a:normAutofit fontScale="85000" lnSpcReduction="20000"/>
          </a:bodyPr>
          <a:lstStyle/>
          <a:p>
            <a:pPr marL="0" indent="0">
              <a:buNone/>
            </a:pPr>
            <a:r>
              <a:rPr lang="en-US" dirty="0" smtClean="0"/>
              <a:t> </a:t>
            </a:r>
            <a:r>
              <a:rPr lang="en-US" b="1" i="1" dirty="0"/>
              <a:t>Proof: </a:t>
            </a:r>
            <a:endParaRPr lang="en-US" b="1" i="1" dirty="0" smtClean="0"/>
          </a:p>
          <a:p>
            <a:pPr marL="0" indent="0">
              <a:buNone/>
            </a:pPr>
            <a:endParaRPr lang="en-US" dirty="0"/>
          </a:p>
          <a:p>
            <a:r>
              <a:rPr lang="en-US" dirty="0"/>
              <a:t>In the previous lesson, you used deductive reasoning with labeled diagrams to prove specific conjectures. What is different about the proof above? </a:t>
            </a:r>
            <a:endParaRPr lang="en-US" dirty="0" smtClean="0"/>
          </a:p>
          <a:p>
            <a:endParaRPr lang="en-US" dirty="0"/>
          </a:p>
          <a:p>
            <a:r>
              <a:rPr lang="en-US" dirty="0"/>
              <a:t>Adding or extending segments, lines, or rays (referred to as auxiliary lines) is frequently useful in demonstrating steps in the deductive reasoning process. Once 𝑩𝑪 </a:t>
            </a:r>
            <a:r>
              <a:rPr lang="en-US" dirty="0" smtClean="0"/>
              <a:t>and </a:t>
            </a:r>
            <a:r>
              <a:rPr lang="en-US" dirty="0"/>
              <a:t>𝑬𝑫 </a:t>
            </a:r>
            <a:r>
              <a:rPr lang="en-US" dirty="0" smtClean="0"/>
              <a:t>were </a:t>
            </a:r>
            <a:r>
              <a:rPr lang="en-US" dirty="0"/>
              <a:t>extended, it was relatively simple to prove the two angles congruent based on our knowledge of alternate interior angles. Sometimes there are several possible extensions or additional lines that would work equally well. </a:t>
            </a:r>
          </a:p>
        </p:txBody>
      </p:sp>
      <p:sp>
        <p:nvSpPr>
          <p:cNvPr id="2" name="Slide Number Placeholder 1"/>
          <p:cNvSpPr>
            <a:spLocks noGrp="1"/>
          </p:cNvSpPr>
          <p:nvPr>
            <p:ph type="sldNum" sz="quarter" idx="12"/>
          </p:nvPr>
        </p:nvSpPr>
        <p:spPr/>
        <p:txBody>
          <a:bodyPr/>
          <a:lstStyle/>
          <a:p>
            <a:fld id="{0A78F463-D99D-4C46-BEEF-81B03F0C6F7C}" type="slidenum">
              <a:rPr lang="en-US" smtClean="0"/>
              <a:t>5</a:t>
            </a:fld>
            <a:endParaRPr lang="en-US"/>
          </a:p>
        </p:txBody>
      </p:sp>
    </p:spTree>
    <p:extLst>
      <p:ext uri="{BB962C8B-B14F-4D97-AF65-F5344CB8AC3E}">
        <p14:creationId xmlns:p14="http://schemas.microsoft.com/office/powerpoint/2010/main" val="27850788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49678" y="2215428"/>
            <a:ext cx="3733800" cy="3035300"/>
          </a:xfrm>
          <a:prstGeom prst="rect">
            <a:avLst/>
          </a:prstGeom>
        </p:spPr>
      </p:pic>
      <p:sp>
        <p:nvSpPr>
          <p:cNvPr id="5" name="Rectangle 4"/>
          <p:cNvSpPr/>
          <p:nvPr/>
        </p:nvSpPr>
        <p:spPr>
          <a:xfrm>
            <a:off x="244577" y="259324"/>
            <a:ext cx="8507345" cy="830997"/>
          </a:xfrm>
          <a:prstGeom prst="rect">
            <a:avLst/>
          </a:prstGeom>
        </p:spPr>
        <p:txBody>
          <a:bodyPr wrap="square">
            <a:spAutoFit/>
          </a:bodyPr>
          <a:lstStyle/>
          <a:p>
            <a:r>
              <a:rPr lang="en-US" sz="2400" dirty="0" smtClean="0"/>
              <a:t>For example, in this diagram, there are at least two possibilities for auxiliary lines. Can you spot them both? </a:t>
            </a:r>
            <a:endParaRPr lang="en-US" sz="2400" dirty="0"/>
          </a:p>
        </p:txBody>
      </p:sp>
      <p:sp>
        <p:nvSpPr>
          <p:cNvPr id="6" name="Rectangle 5"/>
          <p:cNvSpPr/>
          <p:nvPr/>
        </p:nvSpPr>
        <p:spPr>
          <a:xfrm>
            <a:off x="244577" y="1162799"/>
            <a:ext cx="4572000" cy="769441"/>
          </a:xfrm>
          <a:prstGeom prst="rect">
            <a:avLst/>
          </a:prstGeom>
        </p:spPr>
        <p:txBody>
          <a:bodyPr>
            <a:spAutoFit/>
          </a:bodyPr>
          <a:lstStyle/>
          <a:p>
            <a:r>
              <a:rPr lang="en-US" sz="2200" dirty="0" smtClean="0"/>
              <a:t>Given: 𝑨𝑩 || 𝑪𝑫. </a:t>
            </a:r>
            <a:endParaRPr lang="en-US" sz="2200" dirty="0"/>
          </a:p>
          <a:p>
            <a:r>
              <a:rPr lang="en-US" sz="2200" dirty="0"/>
              <a:t>Prove: 𝒛 </a:t>
            </a:r>
            <a:r>
              <a:rPr lang="en-US" sz="2200" dirty="0" smtClean="0"/>
              <a:t>= 𝒙 + 𝒚</a:t>
            </a:r>
            <a:r>
              <a:rPr lang="en-US" sz="2200" b="1" i="1" dirty="0"/>
              <a:t>. </a:t>
            </a:r>
            <a:endParaRPr lang="en-US" sz="2200" dirty="0"/>
          </a:p>
        </p:txBody>
      </p:sp>
      <p:cxnSp>
        <p:nvCxnSpPr>
          <p:cNvPr id="8" name="Straight Connector 7"/>
          <p:cNvCxnSpPr/>
          <p:nvPr/>
        </p:nvCxnSpPr>
        <p:spPr>
          <a:xfrm flipH="1">
            <a:off x="2949677" y="3953148"/>
            <a:ext cx="1349551" cy="165234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flipV="1">
            <a:off x="2707969" y="2820986"/>
            <a:ext cx="1591259" cy="1132162"/>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0A78F463-D99D-4C46-BEEF-81B03F0C6F7C}" type="slidenum">
              <a:rPr lang="en-US" smtClean="0"/>
              <a:t>6</a:t>
            </a:fld>
            <a:endParaRPr lang="en-US"/>
          </a:p>
        </p:txBody>
      </p:sp>
    </p:spTree>
    <p:extLst>
      <p:ext uri="{BB962C8B-B14F-4D97-AF65-F5344CB8AC3E}">
        <p14:creationId xmlns:p14="http://schemas.microsoft.com/office/powerpoint/2010/main" val="20448812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(7 min)</a:t>
            </a:r>
            <a:endParaRPr lang="en-US" dirty="0"/>
          </a:p>
        </p:txBody>
      </p:sp>
      <p:pic>
        <p:nvPicPr>
          <p:cNvPr id="4" name="Picture 3"/>
          <p:cNvPicPr>
            <a:picLocks noChangeAspect="1"/>
          </p:cNvPicPr>
          <p:nvPr/>
        </p:nvPicPr>
        <p:blipFill>
          <a:blip r:embed="rId2"/>
          <a:stretch>
            <a:fillRect/>
          </a:stretch>
        </p:blipFill>
        <p:spPr>
          <a:xfrm>
            <a:off x="4936478" y="1417638"/>
            <a:ext cx="4102100" cy="3543300"/>
          </a:xfrm>
          <a:prstGeom prst="rect">
            <a:avLst/>
          </a:prstGeom>
          <a:ln>
            <a:solidFill>
              <a:schemeClr val="tx1"/>
            </a:solidFill>
          </a:ln>
          <a:effectLst>
            <a:outerShdw blurRad="50800" dist="38100" dir="2700000" algn="tl" rotWithShape="0">
              <a:srgbClr val="000000">
                <a:alpha val="43000"/>
              </a:srgbClr>
            </a:outerShdw>
          </a:effectLst>
        </p:spPr>
      </p:pic>
      <p:sp>
        <p:nvSpPr>
          <p:cNvPr id="5" name="Rectangle 4"/>
          <p:cNvSpPr/>
          <p:nvPr/>
        </p:nvSpPr>
        <p:spPr>
          <a:xfrm>
            <a:off x="252984" y="1417638"/>
            <a:ext cx="4321885" cy="2862322"/>
          </a:xfrm>
          <a:prstGeom prst="rect">
            <a:avLst/>
          </a:prstGeom>
        </p:spPr>
        <p:txBody>
          <a:bodyPr wrap="square">
            <a:spAutoFit/>
          </a:bodyPr>
          <a:lstStyle/>
          <a:p>
            <a:r>
              <a:rPr lang="en-US" sz="2400" i="1" dirty="0"/>
              <a:t>Here is one possibility: </a:t>
            </a:r>
            <a:endParaRPr lang="en-US" sz="2400" i="1" dirty="0" smtClean="0"/>
          </a:p>
          <a:p>
            <a:endParaRPr lang="en-US" sz="2400" dirty="0"/>
          </a:p>
          <a:p>
            <a:r>
              <a:rPr lang="en-US" sz="2300" dirty="0"/>
              <a:t>Given: 𝑨𝑩 </a:t>
            </a:r>
            <a:r>
              <a:rPr lang="en-US" sz="2300" dirty="0" smtClean="0"/>
              <a:t>|</a:t>
            </a:r>
            <a:r>
              <a:rPr lang="en-US" sz="2300" dirty="0"/>
              <a:t>| 𝑪𝑫. </a:t>
            </a:r>
          </a:p>
          <a:p>
            <a:r>
              <a:rPr lang="en-US" sz="2300" dirty="0"/>
              <a:t>Prove: 𝒛 </a:t>
            </a:r>
            <a:r>
              <a:rPr lang="en-US" sz="2300" dirty="0" smtClean="0"/>
              <a:t>= 𝒙 + 𝒚</a:t>
            </a:r>
            <a:r>
              <a:rPr lang="en-US" sz="2300" dirty="0"/>
              <a:t>. </a:t>
            </a:r>
            <a:endParaRPr lang="en-US" sz="2300" dirty="0" smtClean="0"/>
          </a:p>
          <a:p>
            <a:endParaRPr lang="en-US" sz="2300" dirty="0"/>
          </a:p>
          <a:p>
            <a:pPr marL="342900" indent="-342900">
              <a:buFont typeface="Arial"/>
              <a:buChar char="•"/>
            </a:pPr>
            <a:r>
              <a:rPr lang="en-US" sz="2100" dirty="0">
                <a:solidFill>
                  <a:srgbClr val="0000FF"/>
                </a:solidFill>
              </a:rPr>
              <a:t>Extend the transversal as shown by the dotted line in the diagram</a:t>
            </a:r>
            <a:r>
              <a:rPr lang="en-US" sz="2100" dirty="0" smtClean="0">
                <a:solidFill>
                  <a:srgbClr val="0000FF"/>
                </a:solidFill>
              </a:rPr>
              <a:t>.</a:t>
            </a:r>
          </a:p>
          <a:p>
            <a:pPr marL="342900" indent="-342900">
              <a:buFont typeface="Arial"/>
              <a:buChar char="•"/>
            </a:pPr>
            <a:r>
              <a:rPr lang="en-US" sz="2100" dirty="0" smtClean="0">
                <a:solidFill>
                  <a:srgbClr val="0000FF"/>
                </a:solidFill>
              </a:rPr>
              <a:t>Label </a:t>
            </a:r>
            <a:r>
              <a:rPr lang="en-US" sz="2100" dirty="0">
                <a:solidFill>
                  <a:srgbClr val="0000FF"/>
                </a:solidFill>
              </a:rPr>
              <a:t>angles 𝒗 </a:t>
            </a:r>
            <a:r>
              <a:rPr lang="en-US" sz="2100" dirty="0" smtClean="0">
                <a:solidFill>
                  <a:srgbClr val="0000FF"/>
                </a:solidFill>
              </a:rPr>
              <a:t>and </a:t>
            </a:r>
            <a:r>
              <a:rPr lang="en-US" sz="2100" dirty="0">
                <a:solidFill>
                  <a:srgbClr val="0000FF"/>
                </a:solidFill>
              </a:rPr>
              <a:t>𝒘, as shown. </a:t>
            </a:r>
          </a:p>
        </p:txBody>
      </p:sp>
      <p:sp>
        <p:nvSpPr>
          <p:cNvPr id="6" name="Rectangle 5"/>
          <p:cNvSpPr/>
          <p:nvPr/>
        </p:nvSpPr>
        <p:spPr>
          <a:xfrm>
            <a:off x="252984" y="4556811"/>
            <a:ext cx="4403770" cy="461665"/>
          </a:xfrm>
          <a:prstGeom prst="rect">
            <a:avLst/>
          </a:prstGeom>
        </p:spPr>
        <p:txBody>
          <a:bodyPr wrap="none">
            <a:spAutoFit/>
          </a:bodyPr>
          <a:lstStyle/>
          <a:p>
            <a:r>
              <a:rPr lang="en-US" sz="2400" dirty="0"/>
              <a:t>What do you know about 𝒗 </a:t>
            </a:r>
            <a:r>
              <a:rPr lang="en-US" sz="2400" dirty="0" smtClean="0"/>
              <a:t>and 𝒙 </a:t>
            </a:r>
            <a:endParaRPr lang="en-US" sz="2400" dirty="0"/>
          </a:p>
        </p:txBody>
      </p:sp>
      <p:sp>
        <p:nvSpPr>
          <p:cNvPr id="7" name="Rectangle 6"/>
          <p:cNvSpPr/>
          <p:nvPr/>
        </p:nvSpPr>
        <p:spPr>
          <a:xfrm>
            <a:off x="252985" y="5196049"/>
            <a:ext cx="8433816" cy="461665"/>
          </a:xfrm>
          <a:prstGeom prst="rect">
            <a:avLst/>
          </a:prstGeom>
        </p:spPr>
        <p:txBody>
          <a:bodyPr wrap="square">
            <a:spAutoFit/>
          </a:bodyPr>
          <a:lstStyle/>
          <a:p>
            <a:r>
              <a:rPr lang="en-US" sz="2400" dirty="0"/>
              <a:t>About angles 𝒘 </a:t>
            </a:r>
            <a:r>
              <a:rPr lang="en-US" sz="2400" dirty="0" smtClean="0"/>
              <a:t>and 𝒚 </a:t>
            </a:r>
            <a:r>
              <a:rPr lang="en-US" sz="2400" dirty="0"/>
              <a:t>How does this help you? </a:t>
            </a:r>
          </a:p>
        </p:txBody>
      </p:sp>
      <p:sp>
        <p:nvSpPr>
          <p:cNvPr id="8" name="Rectangle 7"/>
          <p:cNvSpPr/>
          <p:nvPr/>
        </p:nvSpPr>
        <p:spPr>
          <a:xfrm>
            <a:off x="252984" y="5796170"/>
            <a:ext cx="8606043" cy="830997"/>
          </a:xfrm>
          <a:prstGeom prst="rect">
            <a:avLst/>
          </a:prstGeom>
        </p:spPr>
        <p:txBody>
          <a:bodyPr wrap="square">
            <a:spAutoFit/>
          </a:bodyPr>
          <a:lstStyle/>
          <a:p>
            <a:r>
              <a:rPr lang="en-US" sz="2400" dirty="0"/>
              <a:t>Write a proof using the auxiliary segment drawn in the diagram to the right. </a:t>
            </a:r>
          </a:p>
        </p:txBody>
      </p:sp>
      <p:sp>
        <p:nvSpPr>
          <p:cNvPr id="3" name="Slide Number Placeholder 2"/>
          <p:cNvSpPr>
            <a:spLocks noGrp="1"/>
          </p:cNvSpPr>
          <p:nvPr>
            <p:ph type="sldNum" sz="quarter" idx="12"/>
          </p:nvPr>
        </p:nvSpPr>
        <p:spPr/>
        <p:txBody>
          <a:bodyPr/>
          <a:lstStyle/>
          <a:p>
            <a:fld id="{0A78F463-D99D-4C46-BEEF-81B03F0C6F7C}" type="slidenum">
              <a:rPr lang="en-US" smtClean="0"/>
              <a:t>7</a:t>
            </a:fld>
            <a:endParaRPr lang="en-US"/>
          </a:p>
        </p:txBody>
      </p:sp>
    </p:spTree>
    <p:extLst>
      <p:ext uri="{BB962C8B-B14F-4D97-AF65-F5344CB8AC3E}">
        <p14:creationId xmlns:p14="http://schemas.microsoft.com/office/powerpoint/2010/main" val="28264703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91" y="299743"/>
            <a:ext cx="1440070" cy="465232"/>
          </a:xfrm>
        </p:spPr>
        <p:txBody>
          <a:bodyPr>
            <a:noAutofit/>
          </a:bodyPr>
          <a:lstStyle/>
          <a:p>
            <a:pPr marL="0" indent="0">
              <a:buNone/>
            </a:pPr>
            <a:r>
              <a:rPr lang="en-US" sz="2800" b="1" dirty="0" smtClean="0"/>
              <a:t>Proof:</a:t>
            </a:r>
            <a:endParaRPr lang="en-US" sz="2800" b="1" dirty="0"/>
          </a:p>
        </p:txBody>
      </p:sp>
      <p:sp>
        <p:nvSpPr>
          <p:cNvPr id="4" name="Rectangle 3"/>
          <p:cNvSpPr/>
          <p:nvPr/>
        </p:nvSpPr>
        <p:spPr>
          <a:xfrm>
            <a:off x="472501" y="2095926"/>
            <a:ext cx="4463977" cy="2677656"/>
          </a:xfrm>
          <a:prstGeom prst="rect">
            <a:avLst/>
          </a:prstGeom>
        </p:spPr>
        <p:txBody>
          <a:bodyPr wrap="square">
            <a:spAutoFit/>
          </a:bodyPr>
          <a:lstStyle/>
          <a:p>
            <a:r>
              <a:rPr lang="en-US" sz="2400" dirty="0" smtClean="0">
                <a:solidFill>
                  <a:srgbClr val="FF0000"/>
                </a:solidFill>
              </a:rPr>
              <a:t>𝒛 = 𝒗 + 𝒘 			</a:t>
            </a:r>
            <a:r>
              <a:rPr lang="en-US" sz="2400" b="1" dirty="0" smtClean="0">
                <a:solidFill>
                  <a:srgbClr val="FF0000"/>
                </a:solidFill>
              </a:rPr>
              <a:t>ext</a:t>
            </a:r>
            <a:r>
              <a:rPr lang="en-US" sz="2400" b="1" dirty="0">
                <a:solidFill>
                  <a:srgbClr val="FF0000"/>
                </a:solidFill>
              </a:rPr>
              <a:t>. </a:t>
            </a:r>
            <a:r>
              <a:rPr lang="en-US" sz="2400" dirty="0">
                <a:solidFill>
                  <a:srgbClr val="FF0000"/>
                </a:solidFill>
              </a:rPr>
              <a:t> </a:t>
            </a:r>
            <a:r>
              <a:rPr lang="en-US" sz="2400" b="1" dirty="0" smtClean="0">
                <a:solidFill>
                  <a:srgbClr val="FF0000"/>
                </a:solidFill>
              </a:rPr>
              <a:t>of </a:t>
            </a:r>
            <a:r>
              <a:rPr lang="en-US" sz="2400" b="1" dirty="0">
                <a:solidFill>
                  <a:srgbClr val="FF0000"/>
                </a:solidFill>
              </a:rPr>
              <a:t>a </a:t>
            </a:r>
            <a:r>
              <a:rPr lang="en-US" sz="2400" dirty="0" smtClean="0">
                <a:solidFill>
                  <a:srgbClr val="FF0000"/>
                </a:solidFill>
              </a:rPr>
              <a:t>△</a:t>
            </a:r>
          </a:p>
          <a:p>
            <a:r>
              <a:rPr lang="en-US" sz="2400" dirty="0" smtClean="0">
                <a:solidFill>
                  <a:srgbClr val="FF0000"/>
                </a:solidFill>
              </a:rPr>
              <a:t> </a:t>
            </a:r>
            <a:endParaRPr lang="en-US" sz="2400" dirty="0">
              <a:solidFill>
                <a:srgbClr val="FF0000"/>
              </a:solidFill>
            </a:endParaRPr>
          </a:p>
          <a:p>
            <a:r>
              <a:rPr lang="pt-BR" sz="2400" dirty="0" smtClean="0">
                <a:solidFill>
                  <a:srgbClr val="FF0000"/>
                </a:solidFill>
              </a:rPr>
              <a:t>𝒙 = 𝒗 				</a:t>
            </a:r>
            <a:r>
              <a:rPr lang="pt-BR" sz="2400" b="1" i="1" dirty="0" smtClean="0">
                <a:solidFill>
                  <a:srgbClr val="FF0000"/>
                </a:solidFill>
              </a:rPr>
              <a:t>corr</a:t>
            </a:r>
            <a:r>
              <a:rPr lang="pt-BR" sz="2400" b="1" i="1" dirty="0">
                <a:solidFill>
                  <a:srgbClr val="FF0000"/>
                </a:solidFill>
              </a:rPr>
              <a:t>. </a:t>
            </a:r>
            <a:r>
              <a:rPr lang="pt-BR" sz="2400" dirty="0">
                <a:solidFill>
                  <a:srgbClr val="FF0000"/>
                </a:solidFill>
              </a:rPr>
              <a:t></a:t>
            </a:r>
            <a:r>
              <a:rPr lang="pt-BR" sz="2400" b="1" i="1" dirty="0" err="1">
                <a:solidFill>
                  <a:srgbClr val="FF0000"/>
                </a:solidFill>
              </a:rPr>
              <a:t>s</a:t>
            </a:r>
            <a:r>
              <a:rPr lang="pt-BR" sz="2400" b="1" i="1" dirty="0">
                <a:solidFill>
                  <a:srgbClr val="FF0000"/>
                </a:solidFill>
              </a:rPr>
              <a:t> </a:t>
            </a:r>
            <a:endParaRPr lang="pt-BR" sz="2400" b="1" i="1" dirty="0" smtClean="0">
              <a:solidFill>
                <a:srgbClr val="FF0000"/>
              </a:solidFill>
            </a:endParaRPr>
          </a:p>
          <a:p>
            <a:endParaRPr lang="pt-BR" sz="2400" dirty="0">
              <a:solidFill>
                <a:srgbClr val="FF0000"/>
              </a:solidFill>
            </a:endParaRPr>
          </a:p>
          <a:p>
            <a:r>
              <a:rPr lang="de-DE" sz="2400" dirty="0" smtClean="0">
                <a:solidFill>
                  <a:srgbClr val="FF0000"/>
                </a:solidFill>
              </a:rPr>
              <a:t>𝒚 = 𝒘 				</a:t>
            </a:r>
            <a:r>
              <a:rPr lang="de-DE" sz="2400" b="1" i="1" dirty="0" err="1" smtClean="0">
                <a:solidFill>
                  <a:srgbClr val="FF0000"/>
                </a:solidFill>
              </a:rPr>
              <a:t>vert</a:t>
            </a:r>
            <a:r>
              <a:rPr lang="de-DE" sz="2400" b="1" i="1" dirty="0">
                <a:solidFill>
                  <a:srgbClr val="FF0000"/>
                </a:solidFill>
              </a:rPr>
              <a:t>. </a:t>
            </a:r>
            <a:r>
              <a:rPr lang="de-DE" sz="2400" dirty="0">
                <a:solidFill>
                  <a:srgbClr val="FF0000"/>
                </a:solidFill>
              </a:rPr>
              <a:t></a:t>
            </a:r>
            <a:r>
              <a:rPr lang="de-DE" sz="2400" b="1" i="1" dirty="0">
                <a:solidFill>
                  <a:srgbClr val="FF0000"/>
                </a:solidFill>
              </a:rPr>
              <a:t>s </a:t>
            </a:r>
            <a:endParaRPr lang="de-DE" sz="2400" b="1" i="1" dirty="0" smtClean="0">
              <a:solidFill>
                <a:srgbClr val="FF0000"/>
              </a:solidFill>
            </a:endParaRPr>
          </a:p>
          <a:p>
            <a:endParaRPr lang="de-DE" sz="2400" b="1" i="1" dirty="0">
              <a:solidFill>
                <a:srgbClr val="FF0000"/>
              </a:solidFill>
            </a:endParaRPr>
          </a:p>
          <a:p>
            <a:r>
              <a:rPr lang="de-DE" sz="2400" dirty="0" smtClean="0">
                <a:solidFill>
                  <a:srgbClr val="FF0000"/>
                </a:solidFill>
              </a:rPr>
              <a:t>𝒛 = 𝒙 + 𝒚 </a:t>
            </a:r>
            <a:endParaRPr lang="en-US" sz="2400" dirty="0">
              <a:solidFill>
                <a:srgbClr val="FF0000"/>
              </a:solidFill>
            </a:endParaRPr>
          </a:p>
        </p:txBody>
      </p:sp>
      <p:pic>
        <p:nvPicPr>
          <p:cNvPr id="5" name="Picture 4"/>
          <p:cNvPicPr>
            <a:picLocks noChangeAspect="1"/>
          </p:cNvPicPr>
          <p:nvPr/>
        </p:nvPicPr>
        <p:blipFill>
          <a:blip r:embed="rId2"/>
          <a:stretch>
            <a:fillRect/>
          </a:stretch>
        </p:blipFill>
        <p:spPr>
          <a:xfrm>
            <a:off x="4936478" y="1647131"/>
            <a:ext cx="4102100" cy="3543300"/>
          </a:xfrm>
          <a:prstGeom prst="rect">
            <a:avLst/>
          </a:prstGeom>
          <a:ln>
            <a:solidFill>
              <a:schemeClr val="tx1"/>
            </a:solidFill>
          </a:ln>
          <a:effectLst>
            <a:outerShdw blurRad="50800" dist="38100" dir="2700000" algn="tl" rotWithShape="0">
              <a:srgbClr val="000000">
                <a:alpha val="43000"/>
              </a:srgbClr>
            </a:outerShdw>
          </a:effectLst>
        </p:spPr>
      </p:pic>
      <p:sp>
        <p:nvSpPr>
          <p:cNvPr id="6" name="TextBox 5"/>
          <p:cNvSpPr txBox="1"/>
          <p:nvPr/>
        </p:nvSpPr>
        <p:spPr>
          <a:xfrm>
            <a:off x="-226767" y="1426028"/>
            <a:ext cx="5431247" cy="523220"/>
          </a:xfrm>
          <a:prstGeom prst="rect">
            <a:avLst/>
          </a:prstGeom>
          <a:noFill/>
        </p:spPr>
        <p:txBody>
          <a:bodyPr wrap="square" rtlCol="0">
            <a:spAutoFit/>
          </a:bodyPr>
          <a:lstStyle/>
          <a:p>
            <a:r>
              <a:rPr lang="en-US" sz="2800" b="1" dirty="0" smtClean="0"/>
              <a:t>       Statement</a:t>
            </a:r>
            <a:r>
              <a:rPr lang="en-US" sz="2800" b="1" dirty="0"/>
              <a:t>	</a:t>
            </a:r>
            <a:r>
              <a:rPr lang="en-US" sz="2800" b="1" dirty="0" smtClean="0"/>
              <a:t>	     Reason</a:t>
            </a:r>
            <a:endParaRPr lang="en-US" sz="2800" b="1" dirty="0"/>
          </a:p>
        </p:txBody>
      </p:sp>
      <p:cxnSp>
        <p:nvCxnSpPr>
          <p:cNvPr id="7" name="Straight Connector 6"/>
          <p:cNvCxnSpPr/>
          <p:nvPr/>
        </p:nvCxnSpPr>
        <p:spPr>
          <a:xfrm>
            <a:off x="2295919" y="1426028"/>
            <a:ext cx="0" cy="348511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12391" y="2050795"/>
            <a:ext cx="453078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0A78F463-D99D-4C46-BEEF-81B03F0C6F7C}" type="slidenum">
              <a:rPr lang="en-US" smtClean="0"/>
              <a:t>8</a:t>
            </a:fld>
            <a:endParaRPr lang="en-US"/>
          </a:p>
        </p:txBody>
      </p:sp>
    </p:spTree>
    <p:extLst>
      <p:ext uri="{BB962C8B-B14F-4D97-AF65-F5344CB8AC3E}">
        <p14:creationId xmlns:p14="http://schemas.microsoft.com/office/powerpoint/2010/main" val="799033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86188" y="195714"/>
            <a:ext cx="3390987" cy="3254354"/>
          </a:xfrm>
          <a:prstGeom prst="rect">
            <a:avLst/>
          </a:prstGeom>
          <a:ln>
            <a:solidFill>
              <a:schemeClr val="tx1"/>
            </a:solidFill>
          </a:ln>
          <a:effectLst>
            <a:outerShdw blurRad="50800" dist="38100" dir="2700000" algn="tl" rotWithShape="0">
              <a:srgbClr val="000000">
                <a:alpha val="43000"/>
              </a:srgbClr>
            </a:outerShdw>
          </a:effectLst>
        </p:spPr>
      </p:pic>
      <p:sp>
        <p:nvSpPr>
          <p:cNvPr id="5" name="Rectangle 4"/>
          <p:cNvSpPr/>
          <p:nvPr/>
        </p:nvSpPr>
        <p:spPr>
          <a:xfrm>
            <a:off x="220422" y="195714"/>
            <a:ext cx="5532589" cy="4001095"/>
          </a:xfrm>
          <a:prstGeom prst="rect">
            <a:avLst/>
          </a:prstGeom>
        </p:spPr>
        <p:txBody>
          <a:bodyPr wrap="square">
            <a:spAutoFit/>
          </a:bodyPr>
          <a:lstStyle/>
          <a:p>
            <a:r>
              <a:rPr lang="en-US" sz="2400" b="1" i="1" dirty="0"/>
              <a:t>Another possibility appears here: </a:t>
            </a:r>
            <a:endParaRPr lang="en-US" sz="2400" b="1" i="1" dirty="0" smtClean="0"/>
          </a:p>
          <a:p>
            <a:endParaRPr lang="en-US" dirty="0"/>
          </a:p>
          <a:p>
            <a:r>
              <a:rPr lang="en-US" sz="2400" dirty="0"/>
              <a:t>Given: 𝑨𝑩 </a:t>
            </a:r>
            <a:r>
              <a:rPr lang="en-US" sz="2400" dirty="0" smtClean="0"/>
              <a:t>|</a:t>
            </a:r>
            <a:r>
              <a:rPr lang="en-US" sz="2400" dirty="0"/>
              <a:t>| 𝑪𝑫. </a:t>
            </a:r>
            <a:endParaRPr lang="en-US" sz="2400" dirty="0" smtClean="0"/>
          </a:p>
          <a:p>
            <a:r>
              <a:rPr lang="en-US" sz="2400" dirty="0" smtClean="0"/>
              <a:t>Prove</a:t>
            </a:r>
            <a:r>
              <a:rPr lang="en-US" sz="2400" dirty="0"/>
              <a:t>: 𝒛</a:t>
            </a:r>
            <a:r>
              <a:rPr lang="en-US" sz="2400" dirty="0" smtClean="0"/>
              <a:t>=𝒙+𝒚</a:t>
            </a:r>
            <a:r>
              <a:rPr lang="en-US" sz="2400" dirty="0"/>
              <a:t>. </a:t>
            </a:r>
            <a:endParaRPr lang="en-US" sz="2400" dirty="0" smtClean="0"/>
          </a:p>
          <a:p>
            <a:endParaRPr lang="en-US" sz="2000" dirty="0" smtClean="0"/>
          </a:p>
          <a:p>
            <a:endParaRPr lang="en-US" sz="2000" dirty="0"/>
          </a:p>
          <a:p>
            <a:r>
              <a:rPr lang="en-US" sz="2000" dirty="0"/>
              <a:t>Draw a segment parallel to 𝑨𝑩 </a:t>
            </a:r>
            <a:r>
              <a:rPr lang="en-US" sz="2000" dirty="0" smtClean="0"/>
              <a:t>through </a:t>
            </a:r>
          </a:p>
          <a:p>
            <a:r>
              <a:rPr lang="en-US" sz="2000" dirty="0" smtClean="0"/>
              <a:t>the </a:t>
            </a:r>
            <a:r>
              <a:rPr lang="en-US" sz="2000" dirty="0"/>
              <a:t>vertex of angle 𝒛. This divides 𝒛 </a:t>
            </a:r>
            <a:endParaRPr lang="en-US" sz="2000" dirty="0" smtClean="0"/>
          </a:p>
          <a:p>
            <a:r>
              <a:rPr lang="en-US" sz="2000" dirty="0" smtClean="0"/>
              <a:t>Into angles </a:t>
            </a:r>
            <a:r>
              <a:rPr lang="en-US" sz="2000" dirty="0"/>
              <a:t>𝒗 </a:t>
            </a:r>
            <a:r>
              <a:rPr lang="en-US" sz="2000" dirty="0" smtClean="0"/>
              <a:t>and </a:t>
            </a:r>
            <a:r>
              <a:rPr lang="en-US" sz="2000" dirty="0"/>
              <a:t>𝒘, as shown. </a:t>
            </a:r>
          </a:p>
          <a:p>
            <a:endParaRPr lang="en-US" sz="2000" dirty="0" smtClean="0"/>
          </a:p>
          <a:p>
            <a:endParaRPr lang="en-US" sz="2000" dirty="0" smtClean="0"/>
          </a:p>
          <a:p>
            <a:r>
              <a:rPr lang="en-US" sz="2400" dirty="0" smtClean="0"/>
              <a:t>What </a:t>
            </a:r>
            <a:r>
              <a:rPr lang="en-US" sz="2400" dirty="0"/>
              <a:t>do you know about angles 𝒗 </a:t>
            </a:r>
            <a:r>
              <a:rPr lang="en-US" sz="2400" dirty="0" smtClean="0"/>
              <a:t>and </a:t>
            </a:r>
            <a:r>
              <a:rPr lang="en-US" sz="2400" dirty="0"/>
              <a:t>𝒙? </a:t>
            </a:r>
          </a:p>
        </p:txBody>
      </p:sp>
      <p:sp>
        <p:nvSpPr>
          <p:cNvPr id="6" name="Rectangle 5"/>
          <p:cNvSpPr/>
          <p:nvPr/>
        </p:nvSpPr>
        <p:spPr>
          <a:xfrm>
            <a:off x="388730" y="4196809"/>
            <a:ext cx="7842975" cy="707886"/>
          </a:xfrm>
          <a:prstGeom prst="rect">
            <a:avLst/>
          </a:prstGeom>
        </p:spPr>
        <p:txBody>
          <a:bodyPr wrap="square">
            <a:spAutoFit/>
          </a:bodyPr>
          <a:lstStyle/>
          <a:p>
            <a:r>
              <a:rPr lang="en-US" sz="2000" i="1" dirty="0">
                <a:solidFill>
                  <a:srgbClr val="FF0000"/>
                </a:solidFill>
              </a:rPr>
              <a:t>They are equal in measure since they are corresponding angles of parallel lines crossed by a transversal. </a:t>
            </a:r>
            <a:endParaRPr lang="en-US" sz="2000" dirty="0">
              <a:solidFill>
                <a:srgbClr val="FF0000"/>
              </a:solidFill>
            </a:endParaRPr>
          </a:p>
        </p:txBody>
      </p:sp>
      <p:sp>
        <p:nvSpPr>
          <p:cNvPr id="7" name="Rectangle 6"/>
          <p:cNvSpPr/>
          <p:nvPr/>
        </p:nvSpPr>
        <p:spPr>
          <a:xfrm>
            <a:off x="220422" y="5084209"/>
            <a:ext cx="8011282" cy="461665"/>
          </a:xfrm>
          <a:prstGeom prst="rect">
            <a:avLst/>
          </a:prstGeom>
        </p:spPr>
        <p:txBody>
          <a:bodyPr wrap="square">
            <a:spAutoFit/>
          </a:bodyPr>
          <a:lstStyle/>
          <a:p>
            <a:r>
              <a:rPr lang="en-US" sz="2400" dirty="0"/>
              <a:t>About angles 𝒘 </a:t>
            </a:r>
            <a:r>
              <a:rPr lang="en-US" sz="2400" dirty="0" smtClean="0"/>
              <a:t>and 𝒚 </a:t>
            </a:r>
            <a:r>
              <a:rPr lang="en-US" sz="2400" dirty="0"/>
              <a:t>How does this help you? </a:t>
            </a:r>
          </a:p>
        </p:txBody>
      </p:sp>
      <p:sp>
        <p:nvSpPr>
          <p:cNvPr id="8" name="Rectangle 7"/>
          <p:cNvSpPr/>
          <p:nvPr/>
        </p:nvSpPr>
        <p:spPr>
          <a:xfrm>
            <a:off x="388730" y="5629448"/>
            <a:ext cx="7842974" cy="707886"/>
          </a:xfrm>
          <a:prstGeom prst="rect">
            <a:avLst/>
          </a:prstGeom>
        </p:spPr>
        <p:txBody>
          <a:bodyPr wrap="square">
            <a:spAutoFit/>
          </a:bodyPr>
          <a:lstStyle/>
          <a:p>
            <a:r>
              <a:rPr lang="en-US" sz="2000" i="1" dirty="0">
                <a:solidFill>
                  <a:srgbClr val="FF0000"/>
                </a:solidFill>
              </a:rPr>
              <a:t>They are also equal in measure since they are corresponding angles of parallel lines crossed by a transversal. </a:t>
            </a:r>
            <a:endParaRPr lang="en-US" sz="2000" dirty="0">
              <a:solidFill>
                <a:srgbClr val="FF0000"/>
              </a:solidFill>
            </a:endParaRPr>
          </a:p>
        </p:txBody>
      </p:sp>
      <p:sp>
        <p:nvSpPr>
          <p:cNvPr id="2" name="Slide Number Placeholder 1"/>
          <p:cNvSpPr>
            <a:spLocks noGrp="1"/>
          </p:cNvSpPr>
          <p:nvPr>
            <p:ph type="sldNum" sz="quarter" idx="12"/>
          </p:nvPr>
        </p:nvSpPr>
        <p:spPr/>
        <p:txBody>
          <a:bodyPr/>
          <a:lstStyle/>
          <a:p>
            <a:fld id="{0A78F463-D99D-4C46-BEEF-81B03F0C6F7C}" type="slidenum">
              <a:rPr lang="en-US" smtClean="0"/>
              <a:t>9</a:t>
            </a:fld>
            <a:endParaRPr lang="en-US"/>
          </a:p>
        </p:txBody>
      </p:sp>
    </p:spTree>
    <p:extLst>
      <p:ext uri="{BB962C8B-B14F-4D97-AF65-F5344CB8AC3E}">
        <p14:creationId xmlns:p14="http://schemas.microsoft.com/office/powerpoint/2010/main" val="688973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578</Words>
  <Application>Microsoft Macintosh PowerPoint</Application>
  <PresentationFormat>On-screen Show (4:3)</PresentationFormat>
  <Paragraphs>140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Geometry- Lesson 10</vt:lpstr>
      <vt:lpstr>Essential Question</vt:lpstr>
      <vt:lpstr>Answers to Problem Set 9</vt:lpstr>
      <vt:lpstr>Opening Exercise</vt:lpstr>
      <vt:lpstr>PowerPoint Presentation</vt:lpstr>
      <vt:lpstr>PowerPoint Presentation</vt:lpstr>
      <vt:lpstr>Discussion (7 min)</vt:lpstr>
      <vt:lpstr>PowerPoint Presentation</vt:lpstr>
      <vt:lpstr>PowerPoint Presentation</vt:lpstr>
      <vt:lpstr>PowerPoint Presentation</vt:lpstr>
      <vt:lpstr>Examples (25 min)</vt:lpstr>
      <vt:lpstr>PowerPoint Presentation</vt:lpstr>
      <vt:lpstr>Exit Ticket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Lesson 10</dc:title>
  <dc:creator>Nikki Wedgwood</dc:creator>
  <cp:lastModifiedBy>Nikki Wedgwood</cp:lastModifiedBy>
  <cp:revision>15</cp:revision>
  <dcterms:created xsi:type="dcterms:W3CDTF">2013-09-17T02:26:49Z</dcterms:created>
  <dcterms:modified xsi:type="dcterms:W3CDTF">2013-09-17T21:18:12Z</dcterms:modified>
</cp:coreProperties>
</file>