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0016"/>
    <a:srgbClr val="9A012A"/>
    <a:srgbClr val="BC1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95A4C-983E-654E-B6F2-A0FBA88F7680}" type="datetimeFigureOut">
              <a:rPr lang="en-US" smtClean="0"/>
              <a:t>9/17/13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55CA3-BE2B-0949-A6E9-DD70B3143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89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68FA7-B56A-E54E-B4B7-DF6A264DF51F}" type="datetimeFigureOut">
              <a:rPr lang="en-US" smtClean="0"/>
              <a:t>9/17/13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28681-5CB7-164E-BF9D-704778334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06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A20F-EEE8-6B41-AD12-134E6322E836}" type="datetime1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1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7155-DC4B-FB4D-ADB0-AF2DB3C05C73}" type="datetime1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8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D2BD-5F4E-6E48-8DF5-C84EB5EB4D6A}" type="datetime1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1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D5A2-D544-3942-B5AA-494618AF5773}" type="datetime1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7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EB6A-F05F-8540-ADA8-A31EDDA5A547}" type="datetime1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09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63A1-4318-EE4B-80AE-08940B43873B}" type="datetime1">
              <a:rPr lang="en-US" smtClean="0"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D459-F5E9-8A49-881B-2285184E19D5}" type="datetime1">
              <a:rPr lang="en-US" smtClean="0"/>
              <a:t>9/17/13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8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F175-C3A0-DC44-8E22-8CBED2198B07}" type="datetime1">
              <a:rPr lang="en-US" smtClean="0"/>
              <a:t>9/17/13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09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89618-2881-4747-A508-C00B77935DA3}" type="datetime1">
              <a:rPr lang="en-US" smtClean="0"/>
              <a:t>9/17/13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4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180F-B059-5F4D-AC25-968A6A3CF8FE}" type="datetime1">
              <a:rPr lang="en-US" smtClean="0"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5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4A32-F4D2-594A-B082-FDACDE2A64CC}" type="datetime1">
              <a:rPr lang="en-US" smtClean="0"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5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7BC07-A8C1-B14E-9278-2F44B607A7DF}" type="datetime1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2149C-556E-334C-A293-BFA53A793D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3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08-20 at 9.28.11 PM.png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849"/>
            <a:ext cx="9144000" cy="68510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8210" y="1882508"/>
            <a:ext cx="5343292" cy="1470025"/>
          </a:xfrm>
        </p:spPr>
        <p:txBody>
          <a:bodyPr/>
          <a:lstStyle/>
          <a:p>
            <a:r>
              <a:rPr lang="en-US" dirty="0" smtClean="0"/>
              <a:t>Geometry- Lesson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8568" y="3321998"/>
            <a:ext cx="4656852" cy="1752600"/>
          </a:xfrm>
        </p:spPr>
        <p:txBody>
          <a:bodyPr/>
          <a:lstStyle/>
          <a:p>
            <a:r>
              <a:rPr lang="en-US" dirty="0" smtClean="0"/>
              <a:t>Points of Concurrency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06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2547" y="580550"/>
            <a:ext cx="82772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4. How </a:t>
            </a:r>
            <a:r>
              <a:rPr lang="en-US" sz="2400" dirty="0"/>
              <a:t>can you use what you have learned in Problem 3 to find the center of a circle if the center is not shown? </a:t>
            </a:r>
          </a:p>
        </p:txBody>
      </p:sp>
      <p:sp>
        <p:nvSpPr>
          <p:cNvPr id="5" name="Rectangle 4"/>
          <p:cNvSpPr/>
          <p:nvPr/>
        </p:nvSpPr>
        <p:spPr>
          <a:xfrm>
            <a:off x="467146" y="1835857"/>
            <a:ext cx="8262628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Inscribe a triangle into the circle and construct the perpendicular bisectors of at least two sides. Where the bisectors intersect is the center of the circle.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79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Exit Ticket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268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9A012A"/>
                </a:solidFill>
              </a:rPr>
              <a:t>There is going to be a topic </a:t>
            </a:r>
            <a:r>
              <a:rPr lang="en-US" dirty="0">
                <a:solidFill>
                  <a:srgbClr val="9A012A"/>
                </a:solidFill>
              </a:rPr>
              <a:t>shift to </a:t>
            </a:r>
            <a:r>
              <a:rPr lang="en-US" i="1" dirty="0">
                <a:solidFill>
                  <a:srgbClr val="9A012A"/>
                </a:solidFill>
              </a:rPr>
              <a:t>unknown angle problems and proofs </a:t>
            </a:r>
            <a:r>
              <a:rPr lang="en-US" dirty="0">
                <a:solidFill>
                  <a:srgbClr val="9A012A"/>
                </a:solidFill>
              </a:rPr>
              <a:t>for the next six lessons. </a:t>
            </a:r>
            <a:endParaRPr lang="en-US" dirty="0" smtClean="0">
              <a:solidFill>
                <a:srgbClr val="9A012A"/>
              </a:solidFill>
            </a:endParaRPr>
          </a:p>
          <a:p>
            <a:r>
              <a:rPr lang="en-US" dirty="0" smtClean="0">
                <a:solidFill>
                  <a:srgbClr val="9A012A"/>
                </a:solidFill>
              </a:rPr>
              <a:t>The </a:t>
            </a:r>
            <a:r>
              <a:rPr lang="en-US" dirty="0">
                <a:solidFill>
                  <a:srgbClr val="9A012A"/>
                </a:solidFill>
              </a:rPr>
              <a:t>Lesson 5 </a:t>
            </a:r>
            <a:r>
              <a:rPr lang="en-US" i="1" dirty="0">
                <a:solidFill>
                  <a:srgbClr val="9A012A"/>
                </a:solidFill>
              </a:rPr>
              <a:t>Problem Set </a:t>
            </a:r>
            <a:r>
              <a:rPr lang="en-US" dirty="0">
                <a:solidFill>
                  <a:srgbClr val="9A012A"/>
                </a:solidFill>
              </a:rPr>
              <a:t>is a preview for Lessons 6–11, but is based on previously taught geometry facts.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65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53599" cy="2049614"/>
          </a:xfrm>
        </p:spPr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ecome </a:t>
            </a:r>
            <a:r>
              <a:rPr lang="en-US" dirty="0"/>
              <a:t>familiar with vocabulary regarding two points of concurrencies </a:t>
            </a:r>
          </a:p>
          <a:p>
            <a:r>
              <a:rPr lang="en-US" dirty="0"/>
              <a:t>U</a:t>
            </a:r>
            <a:r>
              <a:rPr lang="en-US" dirty="0" smtClean="0"/>
              <a:t>nderstand </a:t>
            </a:r>
            <a:r>
              <a:rPr lang="en-US" dirty="0"/>
              <a:t>why the points are concurrent.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49831" y="5868641"/>
            <a:ext cx="469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*Incorporate geometry software?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4196318"/>
            <a:ext cx="7065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4F81BD"/>
                </a:solidFill>
              </a:rPr>
              <a:t>*Materials needed: String, Pencil and Straightedge</a:t>
            </a:r>
            <a:endParaRPr lang="en-US" sz="2400" b="1" dirty="0">
              <a:solidFill>
                <a:srgbClr val="4F81B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56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Exercise (7 min)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628" y="1455719"/>
            <a:ext cx="8686800" cy="26043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4F81BD"/>
                </a:solidFill>
              </a:rPr>
              <a:t>* </a:t>
            </a:r>
            <a:r>
              <a:rPr lang="en-US" sz="2400" i="1" dirty="0" smtClean="0">
                <a:solidFill>
                  <a:srgbClr val="4F81BD"/>
                </a:solidFill>
              </a:rPr>
              <a:t>You </a:t>
            </a:r>
            <a:r>
              <a:rPr lang="en-US" sz="2400" i="1" dirty="0">
                <a:solidFill>
                  <a:srgbClr val="4F81BD"/>
                </a:solidFill>
              </a:rPr>
              <a:t>will need </a:t>
            </a:r>
            <a:r>
              <a:rPr lang="en-US" sz="2400" dirty="0">
                <a:solidFill>
                  <a:srgbClr val="4F81BD"/>
                </a:solidFill>
              </a:rPr>
              <a:t>a make-shift compass made from string and </a:t>
            </a:r>
            <a:r>
              <a:rPr lang="en-US" sz="2400" dirty="0" smtClean="0">
                <a:solidFill>
                  <a:srgbClr val="4F81BD"/>
                </a:solidFill>
              </a:rPr>
              <a:t>pencil</a:t>
            </a:r>
          </a:p>
          <a:p>
            <a:pPr marL="0" indent="0">
              <a:buNone/>
            </a:pPr>
            <a:endParaRPr lang="en-US" sz="2400" dirty="0" smtClean="0">
              <a:solidFill>
                <a:srgbClr val="4F81BD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Use </a:t>
            </a:r>
            <a:r>
              <a:rPr lang="en-US" sz="2400" dirty="0"/>
              <a:t>these materials to construct the perpendicular bisectors of the three sides of the triangle below (like you did with Problem Set # 2).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700" y="3516341"/>
            <a:ext cx="5448300" cy="25019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3628" y="3709917"/>
            <a:ext cx="40244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How </a:t>
            </a:r>
            <a:r>
              <a:rPr lang="en-US" sz="2400" dirty="0">
                <a:solidFill>
                  <a:srgbClr val="0000FF"/>
                </a:solidFill>
              </a:rPr>
              <a:t>did using this tool differ from using a compass and straightedge? Compare your construction with that of your partner. Did you obtain the same results?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(38 min)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9829" y="1697587"/>
            <a:ext cx="8356971" cy="130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/>
              <a:t> </a:t>
            </a:r>
            <a:r>
              <a:rPr lang="en-US" sz="2400" dirty="0"/>
              <a:t>When three or more lines intersect in a single point, they are </a:t>
            </a:r>
            <a:r>
              <a:rPr lang="en-US" sz="2400" dirty="0" smtClean="0"/>
              <a:t>_____________</a:t>
            </a:r>
            <a:r>
              <a:rPr lang="en-US" sz="2400" dirty="0"/>
              <a:t>, and the point of intersection is the </a:t>
            </a:r>
            <a:r>
              <a:rPr lang="en-US" sz="2400" dirty="0" smtClean="0"/>
              <a:t>_____________________</a:t>
            </a:r>
            <a:r>
              <a:rPr lang="en-US" sz="2400" dirty="0"/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329829" y="4705034"/>
            <a:ext cx="8229600" cy="898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/>
              <a:t>The </a:t>
            </a:r>
            <a:r>
              <a:rPr lang="en-US" sz="2400" dirty="0"/>
              <a:t>point of concurrency of the three perpendicular bisectors is the </a:t>
            </a:r>
            <a:r>
              <a:rPr lang="en-US" sz="2400" dirty="0" smtClean="0"/>
              <a:t>__________________________</a:t>
            </a:r>
            <a:r>
              <a:rPr lang="en-US" sz="2400" dirty="0"/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199" y="3198765"/>
            <a:ext cx="8102229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9A012A"/>
                </a:solidFill>
              </a:rPr>
              <a:t>You saw an example of a point of concurrency in yesterday’s problem set (and in the Opening Exercise above) when all three perpendicular bisectors passed through a common point.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69445" y="2061795"/>
            <a:ext cx="15850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concurrent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9905" y="2523460"/>
            <a:ext cx="28692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point of concurrency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30441" y="5081306"/>
            <a:ext cx="37223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circumcenter of the triangle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9445" y="6030968"/>
            <a:ext cx="75289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9A012A"/>
                </a:solidFill>
              </a:rPr>
              <a:t>The circumcenter of △𝑨𝑩𝑪 </a:t>
            </a:r>
            <a:r>
              <a:rPr lang="en-US" sz="2400" dirty="0" smtClean="0">
                <a:solidFill>
                  <a:srgbClr val="9A012A"/>
                </a:solidFill>
              </a:rPr>
              <a:t>is </a:t>
            </a:r>
            <a:r>
              <a:rPr lang="en-US" sz="2400" dirty="0">
                <a:solidFill>
                  <a:srgbClr val="9A012A"/>
                </a:solidFill>
              </a:rPr>
              <a:t>shown </a:t>
            </a:r>
            <a:r>
              <a:rPr lang="en-US" sz="2400" dirty="0" smtClean="0">
                <a:solidFill>
                  <a:srgbClr val="9A012A"/>
                </a:solidFill>
              </a:rPr>
              <a:t>next </a:t>
            </a:r>
            <a:r>
              <a:rPr lang="en-US" sz="2400" dirty="0">
                <a:solidFill>
                  <a:srgbClr val="9A012A"/>
                </a:solidFill>
              </a:rPr>
              <a:t>as point 𝑷.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68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827" r="6210"/>
          <a:stretch/>
        </p:blipFill>
        <p:spPr>
          <a:xfrm>
            <a:off x="5102352" y="4088629"/>
            <a:ext cx="4041648" cy="27693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336988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Mark </a:t>
            </a:r>
            <a:r>
              <a:rPr lang="en-US" sz="2400" b="1" dirty="0">
                <a:solidFill>
                  <a:srgbClr val="0000FF"/>
                </a:solidFill>
              </a:rPr>
              <a:t>the right angles and congruent segments (defined by midpoints) on the triangle.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199" y="1806888"/>
            <a:ext cx="8053599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question that arises here is WHY are the three perpendicular bisectors concurrent? Will these bisectors be concurrent in all triangles? 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1" y="3384403"/>
            <a:ext cx="4645152" cy="764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 dirty="0" smtClean="0"/>
              <a:t>𝑃 is </a:t>
            </a:r>
            <a:r>
              <a:rPr lang="en-US" sz="2000" dirty="0"/>
              <a:t>equidistant from 𝐴 </a:t>
            </a:r>
            <a:r>
              <a:rPr lang="en-US" sz="2000" dirty="0" smtClean="0"/>
              <a:t>and </a:t>
            </a:r>
            <a:r>
              <a:rPr lang="en-US" sz="2000" dirty="0"/>
              <a:t>𝐵 </a:t>
            </a:r>
            <a:r>
              <a:rPr lang="en-US" sz="2000" dirty="0" smtClean="0"/>
              <a:t>since </a:t>
            </a:r>
            <a:r>
              <a:rPr lang="en-US" sz="2000" dirty="0"/>
              <a:t>it lies on the </a:t>
            </a:r>
            <a:r>
              <a:rPr lang="en-US" sz="2000" dirty="0" smtClean="0"/>
              <a:t>_____________________ </a:t>
            </a:r>
            <a:r>
              <a:rPr lang="en-US" sz="2000" dirty="0"/>
              <a:t>of 𝐴𝐵.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0352" y="4422900"/>
            <a:ext cx="4572000" cy="7643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 dirty="0" smtClean="0"/>
              <a:t>𝑃 is </a:t>
            </a:r>
            <a:r>
              <a:rPr lang="en-US" sz="2000" dirty="0"/>
              <a:t>also </a:t>
            </a:r>
            <a:r>
              <a:rPr lang="en-US" sz="2000" dirty="0" smtClean="0"/>
              <a:t>___________ </a:t>
            </a:r>
            <a:r>
              <a:rPr lang="en-US" sz="2000" dirty="0"/>
              <a:t>from 𝐵 </a:t>
            </a:r>
            <a:r>
              <a:rPr lang="en-US" sz="2000" dirty="0" smtClean="0"/>
              <a:t>and </a:t>
            </a:r>
            <a:r>
              <a:rPr lang="en-US" sz="2000" dirty="0"/>
              <a:t>𝐶 </a:t>
            </a:r>
            <a:r>
              <a:rPr lang="en-US" sz="2000" dirty="0" smtClean="0"/>
              <a:t>since </a:t>
            </a:r>
            <a:r>
              <a:rPr lang="en-US" sz="2000" dirty="0"/>
              <a:t>it lies on the perpendicular bisector of 𝐵𝐶. </a:t>
            </a:r>
          </a:p>
        </p:txBody>
      </p:sp>
      <p:sp>
        <p:nvSpPr>
          <p:cNvPr id="9" name="Rectangle 8"/>
          <p:cNvSpPr/>
          <p:nvPr/>
        </p:nvSpPr>
        <p:spPr>
          <a:xfrm>
            <a:off x="530352" y="5406201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/>
              <a:t>Therefore</a:t>
            </a:r>
            <a:r>
              <a:rPr lang="en-US" sz="2000" dirty="0"/>
              <a:t>, 𝑃 </a:t>
            </a:r>
            <a:r>
              <a:rPr lang="en-US" sz="2000" dirty="0" smtClean="0"/>
              <a:t>must </a:t>
            </a:r>
            <a:r>
              <a:rPr lang="en-US" sz="2000" dirty="0"/>
              <a:t>also be equidistant from 𝐴 </a:t>
            </a:r>
            <a:r>
              <a:rPr lang="en-US" sz="2000" dirty="0" smtClean="0"/>
              <a:t>and </a:t>
            </a:r>
            <a:r>
              <a:rPr lang="en-US" sz="2000" dirty="0"/>
              <a:t>𝐶.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81358" y="3688519"/>
            <a:ext cx="26742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perpendicular </a:t>
            </a:r>
            <a:r>
              <a:rPr lang="en-US" sz="2000" i="1" dirty="0">
                <a:solidFill>
                  <a:srgbClr val="FF0000"/>
                </a:solidFill>
              </a:rPr>
              <a:t>bisector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41487" y="4451868"/>
            <a:ext cx="14365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equidistant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flipH="1">
            <a:off x="180793" y="3395171"/>
            <a:ext cx="552811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</a:t>
            </a:r>
          </a:p>
          <a:p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r>
              <a:rPr lang="en-US" sz="2000" dirty="0" smtClean="0"/>
              <a:t>2.</a:t>
            </a:r>
          </a:p>
          <a:p>
            <a:endParaRPr lang="en-US" sz="2000" dirty="0" smtClean="0"/>
          </a:p>
          <a:p>
            <a:pPr>
              <a:lnSpc>
                <a:spcPct val="110000"/>
              </a:lnSpc>
            </a:pPr>
            <a:endParaRPr lang="en-US" sz="2000" dirty="0"/>
          </a:p>
          <a:p>
            <a:r>
              <a:rPr lang="en-US" sz="2000" dirty="0" smtClean="0"/>
              <a:t>3.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23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50" y="3829094"/>
            <a:ext cx="4487587" cy="305826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48802" y="514383"/>
            <a:ext cx="8297757" cy="764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 dirty="0"/>
              <a:t>Hence, 𝐴𝑃=𝐵𝑃=𝐶𝑃, which suggests that 𝑃 </a:t>
            </a:r>
            <a:r>
              <a:rPr lang="en-US" sz="2000" dirty="0" smtClean="0"/>
              <a:t>is </a:t>
            </a:r>
            <a:r>
              <a:rPr lang="en-US" sz="2000" dirty="0"/>
              <a:t>the point of </a:t>
            </a:r>
            <a:r>
              <a:rPr lang="en-US" sz="2000" dirty="0" smtClean="0"/>
              <a:t>_____________ </a:t>
            </a:r>
            <a:r>
              <a:rPr lang="en-US" sz="2000" dirty="0"/>
              <a:t>of all three perpendicular bisectors. </a:t>
            </a:r>
          </a:p>
        </p:txBody>
      </p:sp>
      <p:sp>
        <p:nvSpPr>
          <p:cNvPr id="5" name="Rectangle 4"/>
          <p:cNvSpPr/>
          <p:nvPr/>
        </p:nvSpPr>
        <p:spPr>
          <a:xfrm>
            <a:off x="548802" y="1635044"/>
            <a:ext cx="8297757" cy="1102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 dirty="0"/>
              <a:t>You have also worked with angles bisectors. The construction of the three angle bisectors of a triangle also results in a point of concurrency, which we call the </a:t>
            </a:r>
            <a:r>
              <a:rPr lang="en-US" sz="2000" dirty="0" smtClean="0"/>
              <a:t>___________</a:t>
            </a:r>
            <a:r>
              <a:rPr lang="en-US" sz="2000" dirty="0"/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6621688" y="514383"/>
            <a:ext cx="1531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concurrency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21898" y="2302520"/>
            <a:ext cx="11165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incenter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8801" y="3121208"/>
            <a:ext cx="81225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/>
              <a:t>Use the triangle </a:t>
            </a:r>
            <a:r>
              <a:rPr lang="fr-FR" sz="2000" b="1" dirty="0" err="1" smtClean="0"/>
              <a:t>below</a:t>
            </a:r>
            <a:r>
              <a:rPr lang="fr-FR" sz="2000" b="1" dirty="0" smtClean="0"/>
              <a:t> to </a:t>
            </a:r>
            <a:r>
              <a:rPr lang="fr-FR" sz="2000" b="1" dirty="0" err="1" smtClean="0"/>
              <a:t>construct</a:t>
            </a:r>
            <a:r>
              <a:rPr lang="fr-FR" sz="2000" b="1" dirty="0" smtClean="0"/>
              <a:t> the angle </a:t>
            </a:r>
            <a:r>
              <a:rPr lang="fr-FR" sz="2000" b="1" dirty="0" err="1" smtClean="0"/>
              <a:t>bisectors</a:t>
            </a:r>
            <a:r>
              <a:rPr lang="fr-FR" sz="2000" b="1" dirty="0" smtClean="0"/>
              <a:t> of </a:t>
            </a:r>
            <a:r>
              <a:rPr lang="fr-FR" sz="2000" b="1" dirty="0" err="1" smtClean="0"/>
              <a:t>each</a:t>
            </a:r>
            <a:r>
              <a:rPr lang="fr-FR" sz="2000" b="1" dirty="0" smtClean="0"/>
              <a:t> angle in the </a:t>
            </a:r>
            <a:r>
              <a:rPr lang="fr-FR" sz="2000" b="1" dirty="0" err="1" smtClean="0"/>
              <a:t>triangel</a:t>
            </a:r>
            <a:r>
              <a:rPr lang="fr-FR" sz="2000" b="1" dirty="0" smtClean="0"/>
              <a:t> to </a:t>
            </a:r>
            <a:r>
              <a:rPr lang="fr-FR" sz="2000" b="1" dirty="0" err="1" smtClean="0"/>
              <a:t>locate</a:t>
            </a:r>
            <a:r>
              <a:rPr lang="fr-FR" sz="2000" b="1" dirty="0" smtClean="0"/>
              <a:t> the </a:t>
            </a:r>
            <a:r>
              <a:rPr lang="fr-FR" sz="2000" b="1" dirty="0" err="1" smtClean="0"/>
              <a:t>triangle’s</a:t>
            </a:r>
            <a:endParaRPr lang="en-US" sz="2000" b="1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862647" y="4087791"/>
            <a:ext cx="1036479" cy="2770209"/>
          </a:xfrm>
          <a:prstGeom prst="line">
            <a:avLst/>
          </a:prstGeom>
          <a:ln w="127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972152" y="4627964"/>
            <a:ext cx="3240819" cy="1868705"/>
          </a:xfrm>
          <a:prstGeom prst="line">
            <a:avLst/>
          </a:prstGeom>
          <a:ln w="127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767776" y="4949147"/>
            <a:ext cx="3824750" cy="1547522"/>
          </a:xfrm>
          <a:prstGeom prst="line">
            <a:avLst/>
          </a:prstGeom>
          <a:ln w="127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96219" y="5124339"/>
            <a:ext cx="861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Q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335688" y="360245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</a:rPr>
              <a:t>* label </a:t>
            </a:r>
            <a:r>
              <a:rPr lang="en-US" sz="2000" b="1" dirty="0">
                <a:solidFill>
                  <a:srgbClr val="0000FF"/>
                </a:solidFill>
              </a:rPr>
              <a:t>the congruent angles formed by the angle bisectors.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3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413" y="3682801"/>
            <a:ext cx="4487587" cy="3058267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5938310" y="3941498"/>
            <a:ext cx="1036479" cy="2770209"/>
          </a:xfrm>
          <a:prstGeom prst="line">
            <a:avLst/>
          </a:prstGeom>
          <a:ln w="127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5047815" y="4481671"/>
            <a:ext cx="3240819" cy="1868705"/>
          </a:xfrm>
          <a:prstGeom prst="line">
            <a:avLst/>
          </a:prstGeom>
          <a:ln w="127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4843439" y="4802854"/>
            <a:ext cx="3824750" cy="1547522"/>
          </a:xfrm>
          <a:prstGeom prst="line">
            <a:avLst/>
          </a:prstGeom>
          <a:ln w="127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71882" y="4978046"/>
            <a:ext cx="861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Q</a:t>
            </a:r>
          </a:p>
        </p:txBody>
      </p:sp>
      <p:sp>
        <p:nvSpPr>
          <p:cNvPr id="9" name="Rectangle 8"/>
          <p:cNvSpPr/>
          <p:nvPr/>
        </p:nvSpPr>
        <p:spPr>
          <a:xfrm>
            <a:off x="373625" y="368668"/>
            <a:ext cx="7173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1. State </a:t>
            </a:r>
            <a:r>
              <a:rPr lang="en-US" sz="2400" dirty="0"/>
              <a:t>precisely the steps in your </a:t>
            </a:r>
            <a:r>
              <a:rPr lang="en-US" sz="2400" dirty="0" smtClean="0"/>
              <a:t>construction: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 flipH="1">
            <a:off x="457198" y="2184154"/>
            <a:ext cx="55281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1.</a:t>
            </a:r>
          </a:p>
          <a:p>
            <a:pPr>
              <a:lnSpc>
                <a:spcPct val="200000"/>
              </a:lnSpc>
            </a:pPr>
            <a:endParaRPr lang="en-US" sz="2400" dirty="0"/>
          </a:p>
          <a:p>
            <a:r>
              <a:rPr lang="en-US" sz="2400" dirty="0" smtClean="0"/>
              <a:t>2.</a:t>
            </a:r>
          </a:p>
          <a:p>
            <a:endParaRPr lang="en-US" sz="2400" dirty="0" smtClean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02355" y="2184154"/>
            <a:ext cx="53019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Construct </a:t>
            </a:r>
            <a:r>
              <a:rPr lang="en-US" sz="2400" i="1" dirty="0">
                <a:solidFill>
                  <a:srgbClr val="FF0000"/>
                </a:solidFill>
              </a:rPr>
              <a:t>the angle </a:t>
            </a:r>
            <a:r>
              <a:rPr lang="en-US" sz="2400" i="1" dirty="0" smtClean="0">
                <a:solidFill>
                  <a:srgbClr val="FF0000"/>
                </a:solidFill>
              </a:rPr>
              <a:t>bisectors </a:t>
            </a:r>
            <a:r>
              <a:rPr lang="en-US" sz="2400" i="1" dirty="0">
                <a:solidFill>
                  <a:srgbClr val="FF0000"/>
                </a:solidFill>
              </a:rPr>
              <a:t>of </a:t>
            </a:r>
            <a:r>
              <a:rPr lang="en-US" sz="2400" dirty="0">
                <a:solidFill>
                  <a:srgbClr val="FF0000"/>
                </a:solidFill>
              </a:rPr>
              <a:t> </a:t>
            </a:r>
            <a:r>
              <a:rPr lang="en-US" sz="2400" dirty="0" smtClean="0">
                <a:solidFill>
                  <a:srgbClr val="FF0000"/>
                </a:solidFill>
              </a:rPr>
              <a:t>𝑨</a:t>
            </a:r>
            <a:r>
              <a:rPr lang="en-US" sz="2400" i="1" dirty="0">
                <a:solidFill>
                  <a:srgbClr val="FF0000"/>
                </a:solidFill>
              </a:rPr>
              <a:t>, </a:t>
            </a:r>
            <a:r>
              <a:rPr lang="en-US" sz="2400" dirty="0">
                <a:solidFill>
                  <a:srgbClr val="FF0000"/>
                </a:solidFill>
              </a:rPr>
              <a:t>𝑩</a:t>
            </a:r>
            <a:r>
              <a:rPr lang="en-US" sz="2400" i="1" dirty="0">
                <a:solidFill>
                  <a:srgbClr val="FF0000"/>
                </a:solidFill>
              </a:rPr>
              <a:t>, and </a:t>
            </a:r>
            <a:r>
              <a:rPr lang="en-US" sz="2400" dirty="0">
                <a:solidFill>
                  <a:srgbClr val="FF0000"/>
                </a:solidFill>
              </a:rPr>
              <a:t> </a:t>
            </a:r>
            <a:r>
              <a:rPr lang="en-US" sz="2400" dirty="0" smtClean="0">
                <a:solidFill>
                  <a:srgbClr val="FF0000"/>
                </a:solidFill>
              </a:rPr>
              <a:t>𝑪</a:t>
            </a:r>
            <a:r>
              <a:rPr lang="en-US" sz="2400" i="1" dirty="0">
                <a:solidFill>
                  <a:srgbClr val="FF0000"/>
                </a:solidFill>
              </a:rPr>
              <a:t>.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0009" y="325687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Label </a:t>
            </a:r>
            <a:r>
              <a:rPr lang="en-US" sz="2400" i="1" dirty="0">
                <a:solidFill>
                  <a:srgbClr val="FF0000"/>
                </a:solidFill>
              </a:rPr>
              <a:t>the point of intersection </a:t>
            </a:r>
            <a:r>
              <a:rPr lang="en-US" sz="2400" dirty="0">
                <a:solidFill>
                  <a:srgbClr val="FF0000"/>
                </a:solidFill>
              </a:rPr>
              <a:t>𝑸</a:t>
            </a:r>
            <a:r>
              <a:rPr lang="en-US" sz="2400" i="1" dirty="0">
                <a:solidFill>
                  <a:srgbClr val="FF0000"/>
                </a:solidFill>
              </a:rPr>
              <a:t>.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2894" y="761311"/>
            <a:ext cx="77470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* Note: You do </a:t>
            </a:r>
            <a:r>
              <a:rPr lang="en-US" sz="2400" dirty="0">
                <a:solidFill>
                  <a:schemeClr val="accent1"/>
                </a:solidFill>
              </a:rPr>
              <a:t>not need to re-explain constructions </a:t>
            </a:r>
            <a:r>
              <a:rPr lang="en-US" sz="2400" dirty="0" smtClean="0">
                <a:solidFill>
                  <a:schemeClr val="accent1"/>
                </a:solidFill>
              </a:rPr>
              <a:t>you </a:t>
            </a:r>
            <a:r>
              <a:rPr lang="en-US" sz="2400" dirty="0">
                <a:solidFill>
                  <a:schemeClr val="accent1"/>
                </a:solidFill>
              </a:rPr>
              <a:t>have established </a:t>
            </a:r>
            <a:r>
              <a:rPr lang="en-US" sz="2400" dirty="0" smtClean="0">
                <a:solidFill>
                  <a:schemeClr val="accent1"/>
                </a:solidFill>
              </a:rPr>
              <a:t>before this </a:t>
            </a:r>
            <a:r>
              <a:rPr lang="en-US" sz="2400" dirty="0">
                <a:solidFill>
                  <a:schemeClr val="accent1"/>
                </a:solidFill>
              </a:rPr>
              <a:t>current construction.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65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5761" y="434945"/>
            <a:ext cx="86335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2. Earlier </a:t>
            </a:r>
            <a:r>
              <a:rPr lang="en-US" sz="2400" dirty="0"/>
              <a:t>in this lesson, we explained why the perpendicular bisectors are always concurrent. Using similar reasoning, explain clearly why the angle bisectors are always concurrent at the incenter. </a:t>
            </a:r>
          </a:p>
        </p:txBody>
      </p:sp>
      <p:sp>
        <p:nvSpPr>
          <p:cNvPr id="5" name="Rectangle 4"/>
          <p:cNvSpPr/>
          <p:nvPr/>
        </p:nvSpPr>
        <p:spPr>
          <a:xfrm>
            <a:off x="327094" y="2327676"/>
            <a:ext cx="8490270" cy="293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i="1" dirty="0">
                <a:solidFill>
                  <a:srgbClr val="FF0000"/>
                </a:solidFill>
              </a:rPr>
              <a:t>Any point on the angle bisector is equidistant from the rays forming the angle. Therefore, since point </a:t>
            </a:r>
            <a:r>
              <a:rPr lang="en-US" sz="2400" dirty="0">
                <a:solidFill>
                  <a:srgbClr val="FF0000"/>
                </a:solidFill>
              </a:rPr>
              <a:t>𝑸 </a:t>
            </a:r>
            <a:r>
              <a:rPr lang="en-US" sz="2400" i="1" dirty="0" smtClean="0">
                <a:solidFill>
                  <a:srgbClr val="FF0000"/>
                </a:solidFill>
              </a:rPr>
              <a:t>is </a:t>
            </a:r>
            <a:r>
              <a:rPr lang="en-US" sz="2400" i="1" dirty="0">
                <a:solidFill>
                  <a:srgbClr val="FF0000"/>
                </a:solidFill>
              </a:rPr>
              <a:t>on the angle bisector of </a:t>
            </a:r>
            <a:r>
              <a:rPr lang="en-US" sz="2400" dirty="0">
                <a:solidFill>
                  <a:srgbClr val="FF0000"/>
                </a:solidFill>
              </a:rPr>
              <a:t> </a:t>
            </a:r>
            <a:r>
              <a:rPr lang="en-US" sz="2400" dirty="0" smtClean="0">
                <a:solidFill>
                  <a:srgbClr val="FF0000"/>
                </a:solidFill>
              </a:rPr>
              <a:t>𝑨𝑩𝑪</a:t>
            </a:r>
            <a:r>
              <a:rPr lang="en-US" sz="2400" i="1" dirty="0">
                <a:solidFill>
                  <a:srgbClr val="FF0000"/>
                </a:solidFill>
              </a:rPr>
              <a:t>, it is equidistant from </a:t>
            </a:r>
            <a:r>
              <a:rPr lang="en-US" sz="2400" dirty="0">
                <a:solidFill>
                  <a:srgbClr val="FF0000"/>
                </a:solidFill>
              </a:rPr>
              <a:t>𝑩𝑨 </a:t>
            </a:r>
            <a:r>
              <a:rPr lang="en-US" sz="2400" i="1" dirty="0" smtClean="0">
                <a:solidFill>
                  <a:srgbClr val="FF0000"/>
                </a:solidFill>
              </a:rPr>
              <a:t>and </a:t>
            </a:r>
            <a:r>
              <a:rPr lang="en-US" sz="2400" dirty="0">
                <a:solidFill>
                  <a:srgbClr val="FF0000"/>
                </a:solidFill>
              </a:rPr>
              <a:t>𝑩𝑪</a:t>
            </a:r>
            <a:r>
              <a:rPr lang="en-US" sz="2400" i="1" dirty="0">
                <a:solidFill>
                  <a:srgbClr val="FF0000"/>
                </a:solidFill>
              </a:rPr>
              <a:t>. Similarly, since point </a:t>
            </a:r>
            <a:r>
              <a:rPr lang="en-US" sz="2400" dirty="0">
                <a:solidFill>
                  <a:srgbClr val="FF0000"/>
                </a:solidFill>
              </a:rPr>
              <a:t>𝑸 </a:t>
            </a:r>
            <a:r>
              <a:rPr lang="en-US" sz="2400" i="1" dirty="0" smtClean="0">
                <a:solidFill>
                  <a:srgbClr val="FF0000"/>
                </a:solidFill>
              </a:rPr>
              <a:t>is </a:t>
            </a:r>
            <a:r>
              <a:rPr lang="en-US" sz="2400" i="1" dirty="0">
                <a:solidFill>
                  <a:srgbClr val="FF0000"/>
                </a:solidFill>
              </a:rPr>
              <a:t>on the angle bisector of </a:t>
            </a:r>
            <a:r>
              <a:rPr lang="en-US" sz="2400" dirty="0">
                <a:solidFill>
                  <a:srgbClr val="FF0000"/>
                </a:solidFill>
              </a:rPr>
              <a:t> </a:t>
            </a:r>
            <a:r>
              <a:rPr lang="en-US" sz="2400" dirty="0" smtClean="0">
                <a:solidFill>
                  <a:srgbClr val="FF0000"/>
                </a:solidFill>
              </a:rPr>
              <a:t>𝑩𝑪𝑨</a:t>
            </a:r>
            <a:r>
              <a:rPr lang="en-US" sz="2400" i="1" dirty="0">
                <a:solidFill>
                  <a:srgbClr val="FF0000"/>
                </a:solidFill>
              </a:rPr>
              <a:t>, it is equidistant from </a:t>
            </a:r>
            <a:r>
              <a:rPr lang="en-US" sz="2400" dirty="0">
                <a:solidFill>
                  <a:srgbClr val="FF0000"/>
                </a:solidFill>
              </a:rPr>
              <a:t>𝑪𝑩 </a:t>
            </a:r>
            <a:r>
              <a:rPr lang="en-US" sz="2400" i="1" dirty="0" smtClean="0">
                <a:solidFill>
                  <a:srgbClr val="FF0000"/>
                </a:solidFill>
              </a:rPr>
              <a:t>and </a:t>
            </a:r>
            <a:r>
              <a:rPr lang="en-US" sz="2400" dirty="0">
                <a:solidFill>
                  <a:srgbClr val="FF0000"/>
                </a:solidFill>
              </a:rPr>
              <a:t>𝑪𝑨</a:t>
            </a:r>
            <a:r>
              <a:rPr lang="en-US" sz="2400" i="1" dirty="0">
                <a:solidFill>
                  <a:srgbClr val="FF0000"/>
                </a:solidFill>
              </a:rPr>
              <a:t>. Therefore, </a:t>
            </a:r>
            <a:r>
              <a:rPr lang="en-US" sz="2400" dirty="0">
                <a:solidFill>
                  <a:srgbClr val="FF0000"/>
                </a:solidFill>
              </a:rPr>
              <a:t>𝑸 </a:t>
            </a:r>
            <a:r>
              <a:rPr lang="en-US" sz="2400" i="1" dirty="0" smtClean="0">
                <a:solidFill>
                  <a:srgbClr val="FF0000"/>
                </a:solidFill>
              </a:rPr>
              <a:t>must </a:t>
            </a:r>
            <a:r>
              <a:rPr lang="en-US" sz="2400" i="1" dirty="0">
                <a:solidFill>
                  <a:srgbClr val="FF0000"/>
                </a:solidFill>
              </a:rPr>
              <a:t>also be equidistant from </a:t>
            </a:r>
            <a:r>
              <a:rPr lang="en-US" sz="2400" dirty="0">
                <a:solidFill>
                  <a:srgbClr val="FF0000"/>
                </a:solidFill>
              </a:rPr>
              <a:t>𝑨𝑩 </a:t>
            </a:r>
            <a:r>
              <a:rPr lang="en-US" sz="2400" i="1" dirty="0" smtClean="0">
                <a:solidFill>
                  <a:srgbClr val="FF0000"/>
                </a:solidFill>
              </a:rPr>
              <a:t>and </a:t>
            </a:r>
            <a:r>
              <a:rPr lang="en-US" sz="2400" dirty="0">
                <a:solidFill>
                  <a:srgbClr val="FF0000"/>
                </a:solidFill>
              </a:rPr>
              <a:t>𝑨𝑪</a:t>
            </a:r>
            <a:r>
              <a:rPr lang="en-US" sz="2400" i="1" dirty="0">
                <a:solidFill>
                  <a:srgbClr val="FF0000"/>
                </a:solidFill>
              </a:rPr>
              <a:t>, since it lies on the angle bisector of </a:t>
            </a:r>
            <a:r>
              <a:rPr lang="en-US" sz="2400" dirty="0">
                <a:solidFill>
                  <a:srgbClr val="FF0000"/>
                </a:solidFill>
              </a:rPr>
              <a:t> </a:t>
            </a:r>
            <a:r>
              <a:rPr lang="en-US" sz="2400" dirty="0" smtClean="0">
                <a:solidFill>
                  <a:srgbClr val="FF0000"/>
                </a:solidFill>
              </a:rPr>
              <a:t>𝑩𝑨𝑪</a:t>
            </a:r>
            <a:r>
              <a:rPr lang="en-US" sz="2400" i="1" dirty="0">
                <a:solidFill>
                  <a:srgbClr val="FF0000"/>
                </a:solidFill>
              </a:rPr>
              <a:t>. So </a:t>
            </a:r>
            <a:r>
              <a:rPr lang="en-US" sz="2400" dirty="0">
                <a:solidFill>
                  <a:srgbClr val="FF0000"/>
                </a:solidFill>
              </a:rPr>
              <a:t>𝑸 </a:t>
            </a:r>
            <a:r>
              <a:rPr lang="en-US" sz="2400" i="1" dirty="0" smtClean="0">
                <a:solidFill>
                  <a:srgbClr val="FF0000"/>
                </a:solidFill>
              </a:rPr>
              <a:t>is </a:t>
            </a:r>
            <a:r>
              <a:rPr lang="en-US" sz="2400" i="1" dirty="0">
                <a:solidFill>
                  <a:srgbClr val="FF0000"/>
                </a:solidFill>
              </a:rPr>
              <a:t>a point of concurrency of all three angle bisectors.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27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000" y="2390757"/>
            <a:ext cx="6879276" cy="334773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18973" y="175334"/>
            <a:ext cx="8671382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/>
              <a:t>3. Observe </a:t>
            </a:r>
            <a:r>
              <a:rPr lang="en-US" sz="2400" dirty="0"/>
              <a:t>the constructions below. Point 𝐴 </a:t>
            </a:r>
            <a:r>
              <a:rPr lang="en-US" sz="2400" dirty="0" smtClean="0"/>
              <a:t>is </a:t>
            </a:r>
            <a:r>
              <a:rPr lang="en-US" sz="2400" dirty="0"/>
              <a:t>the </a:t>
            </a:r>
            <a:r>
              <a:rPr lang="en-US" sz="2400" dirty="0" smtClean="0"/>
              <a:t>_____________ </a:t>
            </a:r>
            <a:r>
              <a:rPr lang="en-US" sz="2400" dirty="0"/>
              <a:t>of triangle △𝐽𝐾𝐿 </a:t>
            </a:r>
            <a:r>
              <a:rPr lang="en-US" sz="2400" dirty="0" smtClean="0"/>
              <a:t>(</a:t>
            </a:r>
            <a:r>
              <a:rPr lang="en-US" sz="2400" dirty="0"/>
              <a:t>notice that it can fall outside of the triangle). Point 𝐵 </a:t>
            </a:r>
            <a:r>
              <a:rPr lang="en-US" sz="2400" dirty="0" smtClean="0"/>
              <a:t>is </a:t>
            </a:r>
            <a:r>
              <a:rPr lang="en-US" sz="2400" dirty="0"/>
              <a:t>the </a:t>
            </a:r>
            <a:r>
              <a:rPr lang="en-US" sz="2400" dirty="0" smtClean="0"/>
              <a:t>__________ </a:t>
            </a:r>
            <a:r>
              <a:rPr lang="en-US" sz="2400" dirty="0"/>
              <a:t>of triangle △𝑅𝑆𝑇. The circumcenter of a triangle is the center of the circle that circumscribes that triangle. The incenter of the triangle is the center of the circle that is inscribed in that triangle. </a:t>
            </a:r>
          </a:p>
        </p:txBody>
      </p:sp>
      <p:sp>
        <p:nvSpPr>
          <p:cNvPr id="5" name="Rectangle 4"/>
          <p:cNvSpPr/>
          <p:nvPr/>
        </p:nvSpPr>
        <p:spPr>
          <a:xfrm>
            <a:off x="6636286" y="171671"/>
            <a:ext cx="22686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circumcenter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90290" y="999735"/>
            <a:ext cx="12321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incenter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8973" y="5657672"/>
            <a:ext cx="8685978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On </a:t>
            </a:r>
            <a:r>
              <a:rPr lang="en-US" sz="2400" dirty="0">
                <a:solidFill>
                  <a:srgbClr val="0000FF"/>
                </a:solidFill>
              </a:rPr>
              <a:t>a separate piece of paper, draw two triangles of your own below and demonstrate how the circumcenter and incenter have these special relationships.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149C-556E-334C-A293-BFA53A793DC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44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790</Words>
  <Application>Microsoft Macintosh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Geometry- Lesson 5</vt:lpstr>
      <vt:lpstr>Essential Question</vt:lpstr>
      <vt:lpstr>Opening Exercise (7 min)</vt:lpstr>
      <vt:lpstr>Discussion (38 min)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 Exit Ticket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Geometry- Lesson 5</dc:title>
  <dc:creator>Nikki Wedgwood</dc:creator>
  <cp:lastModifiedBy>Nikki Wedgwood</cp:lastModifiedBy>
  <cp:revision>11</cp:revision>
  <dcterms:created xsi:type="dcterms:W3CDTF">2013-09-06T03:02:57Z</dcterms:created>
  <dcterms:modified xsi:type="dcterms:W3CDTF">2013-09-17T21:21:05Z</dcterms:modified>
</cp:coreProperties>
</file>