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76" r:id="rId3"/>
    <p:sldId id="277" r:id="rId4"/>
    <p:sldId id="278" r:id="rId5"/>
    <p:sldId id="258" r:id="rId6"/>
    <p:sldId id="259" r:id="rId7"/>
    <p:sldId id="261" r:id="rId8"/>
    <p:sldId id="263" r:id="rId9"/>
    <p:sldId id="279" r:id="rId10"/>
    <p:sldId id="262" r:id="rId11"/>
    <p:sldId id="264" r:id="rId12"/>
    <p:sldId id="265" r:id="rId13"/>
    <p:sldId id="266" r:id="rId14"/>
    <p:sldId id="280" r:id="rId15"/>
    <p:sldId id="281" r:id="rId16"/>
    <p:sldId id="269" r:id="rId17"/>
    <p:sldId id="270" r:id="rId18"/>
    <p:sldId id="283" r:id="rId19"/>
    <p:sldId id="282" r:id="rId20"/>
    <p:sldId id="285" r:id="rId21"/>
    <p:sldId id="288" r:id="rId22"/>
    <p:sldId id="286" r:id="rId23"/>
    <p:sldId id="289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4495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495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4495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0E6E-B5B3-4B95-8477-FCCB8B057BA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5AD24-E660-4C23-8BC0-55042FF7B4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Protestantism begins…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Puritanism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4876800" cy="3200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Calvinism</a:t>
            </a:r>
          </a:p>
          <a:p>
            <a:pPr eaLnBrk="1" hangingPunct="1"/>
            <a:r>
              <a:rPr lang="en-US" altLang="en-US" sz="3200" dirty="0" smtClean="0"/>
              <a:t>Predestination </a:t>
            </a:r>
          </a:p>
          <a:p>
            <a:pPr eaLnBrk="1" hangingPunct="1"/>
            <a:r>
              <a:rPr lang="en-US" altLang="en-US" sz="3200" dirty="0" smtClean="0"/>
              <a:t>The “Elect”</a:t>
            </a:r>
          </a:p>
          <a:p>
            <a:pPr eaLnBrk="1" hangingPunct="1"/>
            <a:r>
              <a:rPr lang="en-US" altLang="en-US" sz="3200" dirty="0" smtClean="0"/>
              <a:t>High </a:t>
            </a:r>
            <a:r>
              <a:rPr lang="en-US" altLang="en-US" sz="3200" dirty="0" smtClean="0"/>
              <a:t>literacy rate</a:t>
            </a:r>
          </a:p>
        </p:txBody>
      </p:sp>
      <p:pic>
        <p:nvPicPr>
          <p:cNvPr id="20484" name="Picture 4" descr="purit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53" y="1600200"/>
            <a:ext cx="361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Rhode Island and Providence Plantations (1644)</a:t>
            </a:r>
            <a:endParaRPr lang="en-US" altLang="en-US" dirty="0"/>
          </a:p>
        </p:txBody>
      </p:sp>
      <p:pic>
        <p:nvPicPr>
          <p:cNvPr id="106500" name="Picture 4" descr="rogerwillia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524000"/>
            <a:ext cx="3148013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1000" y="1752600"/>
            <a:ext cx="48768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Roger Williams</a:t>
            </a:r>
          </a:p>
          <a:p>
            <a:pPr eaLnBrk="1" hangingPunct="1"/>
            <a:r>
              <a:rPr lang="en-US" altLang="en-US" sz="3200" dirty="0" smtClean="0"/>
              <a:t>Separation </a:t>
            </a:r>
            <a:r>
              <a:rPr lang="en-US" altLang="en-US" sz="3200" dirty="0" smtClean="0"/>
              <a:t>of Church and </a:t>
            </a:r>
            <a:r>
              <a:rPr lang="en-US" altLang="en-US" sz="3200" dirty="0" smtClean="0"/>
              <a:t>State</a:t>
            </a:r>
            <a:endParaRPr lang="en-US" altLang="en-US" sz="3200" dirty="0" smtClean="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0" y="54864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i="1"/>
              <a:t>“I desired it might be a shelter for persons distressed for conscience”</a:t>
            </a:r>
          </a:p>
        </p:txBody>
      </p:sp>
    </p:spTree>
    <p:extLst>
      <p:ext uri="{BB962C8B-B14F-4D97-AF65-F5344CB8AC3E}">
        <p14:creationId xmlns:p14="http://schemas.microsoft.com/office/powerpoint/2010/main" val="17944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5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Anne Hutchinson</a:t>
            </a:r>
            <a:br>
              <a:rPr lang="en-US" altLang="en-US" dirty="0"/>
            </a:br>
            <a:endParaRPr lang="en-US" altLang="en-US" dirty="0" smtClean="0"/>
          </a:p>
        </p:txBody>
      </p:sp>
      <p:pic>
        <p:nvPicPr>
          <p:cNvPr id="112643" name="Picture 3" descr="anne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447800"/>
            <a:ext cx="2963863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1295400"/>
            <a:ext cx="5486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intelligent</a:t>
            </a:r>
            <a:r>
              <a:rPr lang="en-US" dirty="0">
                <a:solidFill>
                  <a:schemeClr val="tx1"/>
                </a:solidFill>
              </a:rPr>
              <a:t>, strong-willed,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antinomianism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smtClean="0">
                <a:solidFill>
                  <a:schemeClr val="tx1"/>
                </a:solidFill>
              </a:rPr>
              <a:t>free from law of either God or man. Salvation through faith and divine grace.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Trial 1638, Claimed her </a:t>
            </a:r>
            <a:r>
              <a:rPr lang="en-US" dirty="0">
                <a:solidFill>
                  <a:schemeClr val="tx1"/>
                </a:solidFill>
              </a:rPr>
              <a:t>beliefs were directly from God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Banished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Connecticut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447800"/>
            <a:ext cx="49530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1635</a:t>
            </a:r>
            <a:r>
              <a:rPr lang="en-US" dirty="0"/>
              <a:t>, Hartford, Connecticut </a:t>
            </a:r>
            <a:r>
              <a:rPr lang="en-US" dirty="0" smtClean="0"/>
              <a:t> </a:t>
            </a:r>
            <a:r>
              <a:rPr lang="en-US" dirty="0"/>
              <a:t>founded.</a:t>
            </a:r>
          </a:p>
          <a:p>
            <a:pPr lvl="0"/>
            <a:r>
              <a:rPr lang="en-US" b="1" dirty="0"/>
              <a:t>Reverend Thomas Hooker</a:t>
            </a:r>
            <a:r>
              <a:rPr lang="en-US" dirty="0"/>
              <a:t> led an energetic group of Puritans west into Connecticut.</a:t>
            </a:r>
          </a:p>
          <a:p>
            <a:pPr lvl="0"/>
            <a:r>
              <a:rPr lang="en-US" dirty="0" smtClean="0"/>
              <a:t>1639 the</a:t>
            </a:r>
            <a:r>
              <a:rPr lang="en-US" dirty="0"/>
              <a:t> </a:t>
            </a:r>
            <a:r>
              <a:rPr lang="en-US" b="1" dirty="0"/>
              <a:t>Fundamental </a:t>
            </a:r>
            <a:r>
              <a:rPr lang="en-US" b="1" dirty="0" smtClean="0"/>
              <a:t>Orders of Connecticut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It was basically a modern constitution.</a:t>
            </a:r>
          </a:p>
          <a:p>
            <a:pPr lvl="0"/>
            <a:r>
              <a:rPr lang="en-US" dirty="0"/>
              <a:t>In 1638, New Haven was founded and eventually merged into Connecticut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80" name="Picture 4" descr="hooker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879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6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New </a:t>
            </a:r>
            <a:r>
              <a:rPr lang="en-US" altLang="en-US" sz="2400" dirty="0"/>
              <a:t>Hampshire</a:t>
            </a:r>
          </a:p>
          <a:p>
            <a:pPr lvl="1"/>
            <a:r>
              <a:rPr lang="en-US" altLang="en-US" sz="2000" dirty="0"/>
              <a:t>John Mason</a:t>
            </a:r>
          </a:p>
          <a:p>
            <a:pPr lvl="1"/>
            <a:r>
              <a:rPr lang="en-US" altLang="en-US" sz="2000" dirty="0"/>
              <a:t>Followers of Anne Hutchinson founded Exeter</a:t>
            </a:r>
          </a:p>
          <a:p>
            <a:pPr lvl="0"/>
            <a:r>
              <a:rPr lang="en-US" sz="2400" dirty="0" smtClean="0"/>
              <a:t>In </a:t>
            </a:r>
            <a:r>
              <a:rPr lang="en-US" sz="2400" dirty="0"/>
              <a:t>1641, the granite-ribbed New Hampshire was absorbed into Massachusetts.</a:t>
            </a:r>
          </a:p>
          <a:p>
            <a:pPr lvl="1"/>
            <a:r>
              <a:rPr lang="en-US" sz="2000" dirty="0"/>
              <a:t>In 1679, the king separated the two and made New Hampshire a royal colony.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Colonial Unity and Independence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1643, four colonies banded together to form the </a:t>
            </a:r>
            <a:r>
              <a:rPr lang="en-US" b="1" dirty="0"/>
              <a:t>New England Confederation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was almost all Puritan.</a:t>
            </a:r>
          </a:p>
          <a:p>
            <a:pPr lvl="1"/>
            <a:r>
              <a:rPr lang="en-US" dirty="0"/>
              <a:t>It was weak, but still a notable milestone toward American 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North vs. South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447800"/>
            <a:ext cx="4495800" cy="3124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400" dirty="0" smtClean="0"/>
              <a:t>North</a:t>
            </a:r>
          </a:p>
          <a:p>
            <a:pPr eaLnBrk="1" hangingPunct="1"/>
            <a:r>
              <a:rPr lang="en-US" altLang="en-US" sz="2400" dirty="0" smtClean="0"/>
              <a:t>Religious</a:t>
            </a:r>
          </a:p>
          <a:p>
            <a:pPr eaLnBrk="1" hangingPunct="1"/>
            <a:r>
              <a:rPr lang="en-US" altLang="en-US" sz="2400" dirty="0" smtClean="0"/>
              <a:t>Equal distribution of land</a:t>
            </a:r>
          </a:p>
          <a:p>
            <a:pPr eaLnBrk="1" hangingPunct="1"/>
            <a:r>
              <a:rPr lang="en-US" altLang="en-US" sz="2400" dirty="0" smtClean="0"/>
              <a:t>Small towns</a:t>
            </a:r>
          </a:p>
          <a:p>
            <a:pPr eaLnBrk="1" hangingPunct="1"/>
            <a:r>
              <a:rPr lang="en-US" altLang="en-US" sz="2400" dirty="0" smtClean="0"/>
              <a:t>Family-centered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447800"/>
            <a:ext cx="4495800" cy="3124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400" dirty="0" smtClean="0"/>
              <a:t>South</a:t>
            </a:r>
          </a:p>
          <a:p>
            <a:pPr eaLnBrk="1" hangingPunct="1"/>
            <a:r>
              <a:rPr lang="en-US" altLang="en-US" sz="2400" dirty="0" smtClean="0"/>
              <a:t>Secular</a:t>
            </a:r>
          </a:p>
          <a:p>
            <a:pPr eaLnBrk="1" hangingPunct="1"/>
            <a:r>
              <a:rPr lang="en-US" altLang="en-US" sz="2400" dirty="0" smtClean="0"/>
              <a:t>Unequal land distribution</a:t>
            </a:r>
          </a:p>
          <a:p>
            <a:pPr eaLnBrk="1" hangingPunct="1"/>
            <a:r>
              <a:rPr lang="en-US" altLang="en-US" sz="2400" dirty="0" smtClean="0"/>
              <a:t>Plantations</a:t>
            </a:r>
          </a:p>
          <a:p>
            <a:pPr eaLnBrk="1" hangingPunct="1"/>
            <a:r>
              <a:rPr lang="en-US" altLang="en-US" sz="2400" dirty="0" smtClean="0"/>
              <a:t>Individualism</a:t>
            </a:r>
          </a:p>
        </p:txBody>
      </p:sp>
    </p:spTree>
    <p:extLst>
      <p:ext uri="{BB962C8B-B14F-4D97-AF65-F5344CB8AC3E}">
        <p14:creationId xmlns:p14="http://schemas.microsoft.com/office/powerpoint/2010/main" val="4916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/>
      <p:bldP spid="14336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124200"/>
            <a:ext cx="350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The Middle Colonies</a:t>
            </a:r>
          </a:p>
        </p:txBody>
      </p:sp>
      <p:pic>
        <p:nvPicPr>
          <p:cNvPr id="150532" name="Picture 4" descr="Middle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371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Penn’s Holy Experiment in Pennsylvania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Quakers</a:t>
            </a:r>
            <a:r>
              <a:rPr lang="en-US" dirty="0"/>
              <a:t> (characteristics)</a:t>
            </a:r>
          </a:p>
          <a:p>
            <a:pPr lvl="1"/>
            <a:r>
              <a:rPr lang="en-US" dirty="0"/>
              <a:t>They “quaked” under deep religious emotion.</a:t>
            </a:r>
          </a:p>
          <a:p>
            <a:pPr lvl="1"/>
            <a:r>
              <a:rPr lang="en-US" dirty="0"/>
              <a:t>They were offensive to religious and civil rule.</a:t>
            </a:r>
          </a:p>
          <a:p>
            <a:pPr lvl="1"/>
            <a:r>
              <a:rPr lang="en-US" dirty="0" smtClean="0"/>
              <a:t>Didn’t </a:t>
            </a:r>
            <a:r>
              <a:rPr lang="en-US" dirty="0"/>
              <a:t>swear oaths because Jesus had said “Swear not at all,”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Quakers </a:t>
            </a:r>
            <a:r>
              <a:rPr lang="en-US" dirty="0" smtClean="0"/>
              <a:t>disliked slavery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Simple</a:t>
            </a:r>
            <a:r>
              <a:rPr lang="en-US" dirty="0"/>
              <a:t>, devoted, democratic people </a:t>
            </a:r>
            <a:endParaRPr lang="en-US" dirty="0" smtClean="0"/>
          </a:p>
          <a:p>
            <a:pPr lvl="1"/>
            <a:r>
              <a:rPr lang="en-US" dirty="0" smtClean="0"/>
              <a:t>Pacifists</a:t>
            </a:r>
            <a:endParaRPr lang="en-US" dirty="0"/>
          </a:p>
          <a:p>
            <a:pPr lvl="0"/>
            <a:r>
              <a:rPr lang="en-US" b="1" dirty="0"/>
              <a:t>William Penn</a:t>
            </a:r>
            <a:r>
              <a:rPr lang="en-US" dirty="0"/>
              <a:t>, a well-born Englishman, embraced the Quaker faith.</a:t>
            </a:r>
          </a:p>
          <a:p>
            <a:pPr lvl="0"/>
            <a:r>
              <a:rPr lang="en-US" dirty="0"/>
              <a:t>In 1681, he managed to secure an immense grant of fertile land from the king.</a:t>
            </a:r>
          </a:p>
          <a:p>
            <a:pPr lvl="1"/>
            <a:r>
              <a:rPr lang="en-US" dirty="0"/>
              <a:t>It was called Pennsylvania, in honor of Penn, who, being the modest person that he was, had insisted that it be called Sylvania.</a:t>
            </a:r>
          </a:p>
          <a:p>
            <a:pPr lvl="1"/>
            <a:r>
              <a:rPr lang="en-US" dirty="0"/>
              <a:t>It was the best advertised of all the colonies.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Quaker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Philadelphia </a:t>
            </a:r>
            <a:r>
              <a:rPr lang="en-US" dirty="0"/>
              <a:t>was more carefully planned than most cities, with beautiful, wide streets.</a:t>
            </a:r>
          </a:p>
          <a:p>
            <a:pPr lvl="0"/>
            <a:r>
              <a:rPr lang="en-US" dirty="0"/>
              <a:t>Penn bought land from the Indians, </a:t>
            </a:r>
          </a:p>
          <a:p>
            <a:pPr lvl="0"/>
            <a:r>
              <a:rPr lang="en-US" dirty="0" smtClean="0"/>
              <a:t>Freedom </a:t>
            </a:r>
            <a:r>
              <a:rPr lang="en-US" dirty="0"/>
              <a:t>of worship was available to everyone except for Jews and Catholics (only because of pressure from London), </a:t>
            </a:r>
            <a:endParaRPr lang="en-US" dirty="0" smtClean="0"/>
          </a:p>
          <a:p>
            <a:pPr lvl="0"/>
            <a:r>
              <a:rPr lang="en-US" dirty="0" smtClean="0"/>
              <a:t>death </a:t>
            </a:r>
            <a:r>
              <a:rPr lang="en-US" dirty="0"/>
              <a:t>penalty was only for murder and treason.</a:t>
            </a:r>
          </a:p>
          <a:p>
            <a:pPr lvl="0"/>
            <a:r>
              <a:rPr lang="en-US" dirty="0"/>
              <a:t>No restrictions </a:t>
            </a:r>
            <a:r>
              <a:rPr lang="en-US" dirty="0" smtClean="0"/>
              <a:t>on </a:t>
            </a:r>
            <a:r>
              <a:rPr lang="en-US" dirty="0"/>
              <a:t>immigration, and naturalization was made easy.</a:t>
            </a:r>
          </a:p>
          <a:p>
            <a:pPr lvl="0"/>
            <a:r>
              <a:rPr lang="en-US" dirty="0" smtClean="0"/>
              <a:t>Diverse all </a:t>
            </a:r>
            <a:r>
              <a:rPr lang="en-US" dirty="0"/>
              <a:t>races, class, and religion.</a:t>
            </a:r>
          </a:p>
          <a:p>
            <a:pPr lvl="1"/>
            <a:r>
              <a:rPr lang="en-US" dirty="0"/>
              <a:t>By 1700, only Virginia was more populous and richer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Lecture! Write down important things you hear from Mr. Tobin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These will help you</a:t>
            </a:r>
          </a:p>
          <a:p>
            <a:r>
              <a:rPr lang="en-US" sz="2800" dirty="0" smtClean="0"/>
              <a:t>Martin Luther</a:t>
            </a:r>
          </a:p>
          <a:p>
            <a:r>
              <a:rPr lang="en-US" sz="2800" dirty="0" smtClean="0"/>
              <a:t>95 thesis</a:t>
            </a:r>
          </a:p>
          <a:p>
            <a:r>
              <a:rPr lang="en-US" sz="2800" dirty="0" smtClean="0"/>
              <a:t>John Calvin </a:t>
            </a:r>
          </a:p>
          <a:p>
            <a:r>
              <a:rPr lang="en-US" sz="2800" dirty="0" smtClean="0"/>
              <a:t>Protestant “Ethos”</a:t>
            </a:r>
          </a:p>
          <a:p>
            <a:r>
              <a:rPr lang="en-US" sz="2800" dirty="0" smtClean="0"/>
              <a:t>Work Ethic, Piety, Modesty</a:t>
            </a:r>
          </a:p>
          <a:p>
            <a:r>
              <a:rPr lang="en-US" sz="2800" dirty="0" smtClean="0"/>
              <a:t>Puritans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5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Old Netherlanders at New Netherland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125112" cy="405143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Dutch East India </a:t>
            </a:r>
            <a:r>
              <a:rPr lang="en-US" dirty="0" smtClean="0"/>
              <a:t>Company: army </a:t>
            </a:r>
            <a:r>
              <a:rPr lang="en-US" dirty="0"/>
              <a:t>of 10,000 men and a fleet of 190 ships </a:t>
            </a:r>
          </a:p>
          <a:p>
            <a:pPr lvl="0"/>
            <a:r>
              <a:rPr lang="en-US" dirty="0" smtClean="0"/>
              <a:t>1609</a:t>
            </a:r>
            <a:r>
              <a:rPr lang="en-US" dirty="0"/>
              <a:t>, </a:t>
            </a:r>
            <a:r>
              <a:rPr lang="en-US" b="1" dirty="0"/>
              <a:t>Henry Hudson</a:t>
            </a:r>
            <a:r>
              <a:rPr lang="en-US" dirty="0"/>
              <a:t> ventured into Delaware and New York Bay and claimed the area for the Netherlands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Dutch </a:t>
            </a:r>
            <a:r>
              <a:rPr lang="en-US" dirty="0"/>
              <a:t>West India Company </a:t>
            </a:r>
            <a:r>
              <a:rPr lang="en-US" dirty="0" smtClean="0"/>
              <a:t>bought </a:t>
            </a:r>
            <a:r>
              <a:rPr lang="en-US" dirty="0"/>
              <a:t>Manhattan Island for some worthless trinkets (22,000 acres of the most valuable land in the world today).</a:t>
            </a:r>
          </a:p>
          <a:p>
            <a:pPr lvl="0"/>
            <a:r>
              <a:rPr lang="en-US" dirty="0"/>
              <a:t>New Amsterdam </a:t>
            </a:r>
            <a:r>
              <a:rPr lang="en-US" dirty="0" smtClean="0"/>
              <a:t>attracted </a:t>
            </a:r>
            <a:r>
              <a:rPr lang="en-US" dirty="0"/>
              <a:t>people of all types and races.</a:t>
            </a:r>
          </a:p>
          <a:p>
            <a:pPr lvl="1"/>
            <a:r>
              <a:rPr lang="en-US" dirty="0"/>
              <a:t>One French Jesuit missionary counted 18 different languages being spoken on the street.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Delaware…we’re in 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Swedes trespassed Dutch reserves from 1638 to 1655 by planting  </a:t>
            </a:r>
            <a:r>
              <a:rPr lang="en-US" b="1" dirty="0"/>
              <a:t>New Sweden</a:t>
            </a:r>
            <a:r>
              <a:rPr lang="en-US" dirty="0"/>
              <a:t> on the Delaware River.</a:t>
            </a:r>
          </a:p>
          <a:p>
            <a:r>
              <a:rPr lang="en-US" dirty="0" smtClean="0"/>
              <a:t>In </a:t>
            </a:r>
            <a:r>
              <a:rPr lang="en-US" dirty="0"/>
              <a:t>1655,  </a:t>
            </a:r>
            <a:r>
              <a:rPr lang="en-US" b="1" dirty="0"/>
              <a:t>Peter Stuyvesant</a:t>
            </a:r>
            <a:r>
              <a:rPr lang="en-US" dirty="0"/>
              <a:t> </a:t>
            </a:r>
            <a:r>
              <a:rPr lang="en-US" dirty="0" smtClean="0"/>
              <a:t>attacks the </a:t>
            </a:r>
            <a:r>
              <a:rPr lang="en-US" dirty="0"/>
              <a:t>main Swedish </a:t>
            </a:r>
            <a:r>
              <a:rPr lang="en-US" dirty="0" smtClean="0"/>
              <a:t>fort, </a:t>
            </a:r>
            <a:r>
              <a:rPr lang="en-US" dirty="0"/>
              <a:t>and he won, ending Swedish colonial rule and leaving only Swedish log cabins and place names as evidence that the Swedes were ever in Delaware.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Friction </a:t>
            </a:r>
            <a:r>
              <a:rPr lang="en-US" b="1" dirty="0"/>
              <a:t>with English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Indian’s </a:t>
            </a:r>
            <a:r>
              <a:rPr lang="en-US" dirty="0"/>
              <a:t>attacked the Dutch for their cruelties.</a:t>
            </a:r>
          </a:p>
          <a:p>
            <a:pPr lvl="0"/>
            <a:r>
              <a:rPr lang="en-US" dirty="0"/>
              <a:t>New England was hostile against Dutch growth.</a:t>
            </a:r>
          </a:p>
          <a:p>
            <a:pPr lvl="0"/>
            <a:r>
              <a:rPr lang="en-US" dirty="0" smtClean="0"/>
              <a:t>Dutch </a:t>
            </a:r>
            <a:r>
              <a:rPr lang="en-US" dirty="0"/>
              <a:t>erected a wall in New Amsterdam, </a:t>
            </a:r>
            <a:r>
              <a:rPr lang="en-US" dirty="0" smtClean="0"/>
              <a:t>(Wall Street)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1664, Charles II granted the area </a:t>
            </a:r>
            <a:r>
              <a:rPr lang="en-US" dirty="0" smtClean="0"/>
              <a:t>NY </a:t>
            </a:r>
            <a:r>
              <a:rPr lang="en-US" dirty="0"/>
              <a:t>to his brother, the </a:t>
            </a:r>
            <a:r>
              <a:rPr lang="en-US" b="1" dirty="0"/>
              <a:t>Duke of York</a:t>
            </a:r>
            <a:r>
              <a:rPr lang="en-US" dirty="0"/>
              <a:t>, </a:t>
            </a:r>
            <a:endParaRPr lang="en-US" dirty="0" smtClean="0"/>
          </a:p>
          <a:p>
            <a:pPr lvl="0"/>
            <a:r>
              <a:rPr lang="en-US" dirty="0" smtClean="0"/>
              <a:t>British </a:t>
            </a:r>
            <a:r>
              <a:rPr lang="en-US" dirty="0"/>
              <a:t>troops </a:t>
            </a:r>
            <a:r>
              <a:rPr lang="en-US" dirty="0" smtClean="0"/>
              <a:t>defeated </a:t>
            </a:r>
            <a:r>
              <a:rPr lang="en-US" dirty="0"/>
              <a:t>the </a:t>
            </a:r>
            <a:r>
              <a:rPr lang="en-US" dirty="0" smtClean="0"/>
              <a:t>Dutch</a:t>
            </a:r>
          </a:p>
          <a:p>
            <a:pPr lvl="0"/>
            <a:r>
              <a:rPr lang="en-US" b="1" dirty="0" smtClean="0"/>
              <a:t>New </a:t>
            </a:r>
            <a:r>
              <a:rPr lang="en-US" b="1" dirty="0"/>
              <a:t>Amsterdam</a:t>
            </a:r>
            <a:r>
              <a:rPr lang="en-US" dirty="0"/>
              <a:t> was renamed New York.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333957" cy="40514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Settled in 1664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George </a:t>
            </a:r>
            <a:r>
              <a:rPr lang="en-US" altLang="en-US" dirty="0"/>
              <a:t>Carteret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Puritans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Newark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Isle </a:t>
            </a:r>
            <a:r>
              <a:rPr lang="en-US" altLang="en-US" dirty="0"/>
              <a:t>of Jersey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“New Jersey”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“Elizabethtown”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John Lord Berkeley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West </a:t>
            </a:r>
            <a:r>
              <a:rPr lang="en-US" altLang="en-US" dirty="0"/>
              <a:t>Jersey </a:t>
            </a:r>
            <a:r>
              <a:rPr lang="en-US" altLang="en-US" dirty="0" smtClean="0"/>
              <a:t>	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Quakers</a:t>
            </a:r>
          </a:p>
          <a:p>
            <a:r>
              <a:rPr lang="en-US" dirty="0" smtClean="0"/>
              <a:t>1702 Made a Royal colony </a:t>
            </a:r>
          </a:p>
          <a:p>
            <a:r>
              <a:rPr lang="en-US" dirty="0" smtClean="0"/>
              <a:t>Was combined from smaller colonies in between PA, Delaware and NY</a:t>
            </a:r>
          </a:p>
          <a:p>
            <a:endParaRPr lang="en-US" dirty="0"/>
          </a:p>
        </p:txBody>
      </p:sp>
      <p:pic>
        <p:nvPicPr>
          <p:cNvPr id="4" name="Picture 7" descr="eastwestjers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3973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9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Middle Way in the Middle </a:t>
            </a:r>
            <a:r>
              <a:rPr lang="en-US" b="1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New York, New Jersey, Delaware, and Pennsylvania</a:t>
            </a:r>
          </a:p>
          <a:p>
            <a:pPr lvl="1"/>
            <a:r>
              <a:rPr lang="en-US" dirty="0"/>
              <a:t>All had fertile soil and broad expanse of land.</a:t>
            </a:r>
          </a:p>
          <a:p>
            <a:pPr lvl="1"/>
            <a:r>
              <a:rPr lang="en-US" dirty="0"/>
              <a:t>All except for Delaware exported lots of grain.</a:t>
            </a:r>
          </a:p>
          <a:p>
            <a:pPr lvl="1"/>
            <a:r>
              <a:rPr lang="en-US" dirty="0"/>
              <a:t>The Susquehanna River tapped the fur trade of the interior, and the rivers were gentle, with little cascading waterfalls.</a:t>
            </a:r>
          </a:p>
          <a:p>
            <a:pPr lvl="1"/>
            <a:r>
              <a:rPr lang="en-US" dirty="0"/>
              <a:t>The middle colonies were the middle way between New England and the southern plantation states.</a:t>
            </a:r>
          </a:p>
          <a:p>
            <a:pPr lvl="2"/>
            <a:r>
              <a:rPr lang="en-US" dirty="0"/>
              <a:t>Landholdings were generally intermediate in size.</a:t>
            </a:r>
          </a:p>
          <a:p>
            <a:pPr lvl="1"/>
            <a:r>
              <a:rPr lang="en-US" dirty="0"/>
              <a:t>The middle colonies were more ethnically mixed than other colonies.</a:t>
            </a:r>
          </a:p>
          <a:p>
            <a:pPr lvl="1"/>
            <a:r>
              <a:rPr lang="en-US" dirty="0"/>
              <a:t>A considerable amount of economic and social democracy prevailed.</a:t>
            </a:r>
          </a:p>
          <a:p>
            <a:pPr lvl="1"/>
            <a:r>
              <a:rPr lang="en-US" dirty="0" smtClean="0"/>
              <a:t>Americans </a:t>
            </a:r>
            <a:r>
              <a:rPr lang="en-US" dirty="0"/>
              <a:t>began to realize that not only were they surviving, but that they were also thriving.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8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First Lecture!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Pilgrims and Plymouth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1. Mayflower Compact –Standard for later constitutions</a:t>
            </a:r>
          </a:p>
          <a:p>
            <a:pPr lvl="0"/>
            <a:r>
              <a:rPr lang="en-US" sz="2400" b="1" dirty="0"/>
              <a:t>William Bradford</a:t>
            </a:r>
            <a:r>
              <a:rPr lang="en-US" sz="2400" dirty="0" smtClean="0"/>
              <a:t>, </a:t>
            </a:r>
          </a:p>
          <a:p>
            <a:pPr lvl="1"/>
            <a:r>
              <a:rPr lang="en-US" sz="2000" dirty="0" smtClean="0"/>
              <a:t>governor </a:t>
            </a:r>
            <a:r>
              <a:rPr lang="en-US" sz="2000" dirty="0"/>
              <a:t>of Plymouth </a:t>
            </a:r>
            <a:endParaRPr lang="en-US" sz="2000" dirty="0" smtClean="0"/>
          </a:p>
          <a:p>
            <a:pPr lvl="1"/>
            <a:r>
              <a:rPr lang="en-US" sz="2000" dirty="0" smtClean="0"/>
              <a:t>great </a:t>
            </a:r>
            <a:r>
              <a:rPr lang="en-US" sz="2000" dirty="0"/>
              <a:t>leader, and helped Plymouth to survive and trade fur, fish, and lumber.</a:t>
            </a:r>
          </a:p>
          <a:p>
            <a:pPr lvl="0"/>
            <a:r>
              <a:rPr lang="en-US" sz="2400" dirty="0"/>
              <a:t>In 1691, Plymouth finally merged with the Massachusetts Bay Colony.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Pilgrims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0" y="1600200"/>
            <a:ext cx="35052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Calvinists</a:t>
            </a:r>
          </a:p>
          <a:p>
            <a:pPr lvl="1" eaLnBrk="1" hangingPunct="1"/>
            <a:r>
              <a:rPr lang="en-US" altLang="en-US" sz="2400" dirty="0" smtClean="0"/>
              <a:t>Puritans</a:t>
            </a:r>
          </a:p>
          <a:p>
            <a:pPr lvl="1" eaLnBrk="1" hangingPunct="1"/>
            <a:r>
              <a:rPr lang="en-US" altLang="en-US" sz="2400" dirty="0" smtClean="0"/>
              <a:t>Separatists</a:t>
            </a:r>
          </a:p>
          <a:p>
            <a:pPr eaLnBrk="1" hangingPunct="1"/>
            <a:r>
              <a:rPr lang="en-US" altLang="en-US" sz="2800" dirty="0" smtClean="0"/>
              <a:t>Plymouth </a:t>
            </a:r>
            <a:r>
              <a:rPr lang="en-US" altLang="en-US" sz="2800" dirty="0" smtClean="0"/>
              <a:t>Company</a:t>
            </a:r>
          </a:p>
          <a:p>
            <a:pPr eaLnBrk="1" hangingPunct="1"/>
            <a:r>
              <a:rPr lang="en-US" altLang="en-US" sz="2800" dirty="0" smtClean="0"/>
              <a:t>1620</a:t>
            </a:r>
          </a:p>
          <a:p>
            <a:pPr eaLnBrk="1" hangingPunct="1"/>
            <a:r>
              <a:rPr lang="en-US" altLang="en-US" sz="2800" i="1" dirty="0" smtClean="0"/>
              <a:t>Mayflower</a:t>
            </a:r>
          </a:p>
          <a:p>
            <a:pPr lvl="1" eaLnBrk="1" hangingPunct="1"/>
            <a:r>
              <a:rPr lang="en-US" altLang="en-US" sz="2400" dirty="0" smtClean="0"/>
              <a:t>William Bradford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93196" name="Picture 12" descr="embarkation_pilgri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5410200" cy="357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ompac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524000"/>
            <a:ext cx="41989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i="1" smtClean="0"/>
              <a:t>Mayflower</a:t>
            </a:r>
            <a:r>
              <a:rPr lang="en-US" altLang="en-US" smtClean="0"/>
              <a:t> Compact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idx="1"/>
          </p:nvPr>
        </p:nvSpPr>
        <p:spPr>
          <a:xfrm>
            <a:off x="4572000" y="2971800"/>
            <a:ext cx="45720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Social </a:t>
            </a:r>
            <a:r>
              <a:rPr lang="en-US" altLang="en-US" dirty="0" smtClean="0"/>
              <a:t>Contract Theory</a:t>
            </a:r>
          </a:p>
        </p:txBody>
      </p:sp>
    </p:spTree>
    <p:extLst>
      <p:ext uri="{BB962C8B-B14F-4D97-AF65-F5344CB8AC3E}">
        <p14:creationId xmlns:p14="http://schemas.microsoft.com/office/powerpoint/2010/main" val="9887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III. Bible Commonwealth</a:t>
            </a:r>
            <a:endParaRPr lang="en-US" altLang="en-US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7338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Massachusetts Bay Company</a:t>
            </a:r>
          </a:p>
          <a:p>
            <a:pPr eaLnBrk="1" hangingPunct="1"/>
            <a:r>
              <a:rPr lang="en-US" altLang="en-US" sz="2800" dirty="0" smtClean="0"/>
              <a:t>Great Migration (</a:t>
            </a:r>
            <a:r>
              <a:rPr lang="en-US" altLang="en-US" sz="2800" dirty="0" err="1" smtClean="0"/>
              <a:t>1630’s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John Winthrop</a:t>
            </a:r>
          </a:p>
          <a:p>
            <a:pPr lvl="1" eaLnBrk="1" hangingPunct="1"/>
            <a:r>
              <a:rPr lang="en-US" altLang="en-US" sz="2400" dirty="0" smtClean="0"/>
              <a:t>“The Model of Christian Charity”</a:t>
            </a:r>
          </a:p>
          <a:p>
            <a:pPr lvl="1" eaLnBrk="1" hangingPunct="1"/>
            <a:r>
              <a:rPr lang="en-US" altLang="en-US" sz="2400" dirty="0" smtClean="0"/>
              <a:t>City on a Hill</a:t>
            </a:r>
          </a:p>
        </p:txBody>
      </p:sp>
      <p:pic>
        <p:nvPicPr>
          <p:cNvPr id="98311" name="Picture 7" descr="se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3732213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11" descr="massba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00200"/>
            <a:ext cx="5105400" cy="481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4495800" y="5029200"/>
            <a:ext cx="3810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i="1"/>
              <a:t>“We must consider that we shall be as a City upon a Hill, the eyes of all people are upon us.”</a:t>
            </a:r>
            <a:r>
              <a:rPr lang="en-US" altLang="en-US" sz="2400"/>
              <a:t> </a:t>
            </a:r>
          </a:p>
        </p:txBody>
      </p:sp>
      <p:pic>
        <p:nvPicPr>
          <p:cNvPr id="98318" name="Picture 14" descr="winth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9098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15" descr="puritanmig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3340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Government Under Winthrop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Governor of the colony</a:t>
            </a:r>
          </a:p>
          <a:p>
            <a:pPr eaLnBrk="1" hangingPunct="1"/>
            <a:r>
              <a:rPr lang="en-US" altLang="en-US" sz="2800" dirty="0" smtClean="0"/>
              <a:t>Theocracy</a:t>
            </a:r>
          </a:p>
          <a:p>
            <a:pPr eaLnBrk="1" hangingPunct="1"/>
            <a:r>
              <a:rPr lang="en-US" altLang="en-US" sz="2800" dirty="0" smtClean="0"/>
              <a:t>“Freemen”</a:t>
            </a:r>
          </a:p>
          <a:p>
            <a:pPr eaLnBrk="1" hangingPunct="1"/>
            <a:r>
              <a:rPr lang="en-US" altLang="en-US" sz="2800" dirty="0" smtClean="0"/>
              <a:t>Heretics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pic>
        <p:nvPicPr>
          <p:cNvPr id="104452" name="Picture 4" descr="winth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843338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franchise</a:t>
            </a:r>
            <a:r>
              <a:rPr lang="en-US" dirty="0"/>
              <a:t> (right to vote) </a:t>
            </a:r>
            <a:r>
              <a:rPr lang="en-US" dirty="0" smtClean="0"/>
              <a:t>“</a:t>
            </a:r>
            <a:r>
              <a:rPr lang="en-US" dirty="0"/>
              <a:t>freemen,” adult males </a:t>
            </a:r>
            <a:r>
              <a:rPr lang="en-US" dirty="0" smtClean="0"/>
              <a:t>2/</a:t>
            </a:r>
            <a:r>
              <a:rPr lang="en-US" dirty="0" err="1" smtClean="0"/>
              <a:t>5ths</a:t>
            </a:r>
            <a:r>
              <a:rPr lang="en-US" dirty="0" smtClean="0"/>
              <a:t> </a:t>
            </a:r>
            <a:r>
              <a:rPr lang="en-US" dirty="0"/>
              <a:t>of the male population.</a:t>
            </a:r>
          </a:p>
          <a:p>
            <a:pPr lvl="0"/>
            <a:r>
              <a:rPr lang="en-US" dirty="0" smtClean="0"/>
              <a:t>Not </a:t>
            </a:r>
            <a:r>
              <a:rPr lang="en-US" dirty="0"/>
              <a:t>a democracy.</a:t>
            </a:r>
          </a:p>
          <a:p>
            <a:pPr lvl="1"/>
            <a:r>
              <a:rPr lang="en-US" dirty="0"/>
              <a:t>Governor Winthrop </a:t>
            </a:r>
            <a:r>
              <a:rPr lang="en-US" dirty="0" smtClean="0"/>
              <a:t>calling </a:t>
            </a:r>
            <a:r>
              <a:rPr lang="en-US" dirty="0"/>
              <a:t>democracy the “meanest and worst” of all forms of government.</a:t>
            </a:r>
          </a:p>
          <a:p>
            <a:pPr lvl="0"/>
            <a:r>
              <a:rPr lang="en-US" dirty="0"/>
              <a:t>Religious leaders wielded powerful influence over the admission to church membership.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4128</TotalTime>
  <Words>650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Winter</vt:lpstr>
      <vt:lpstr>I Protestantism begins…</vt:lpstr>
      <vt:lpstr>1st Lecture! Write down important things you hear from Mr. Tobin</vt:lpstr>
      <vt:lpstr>End of First Lecture!</vt:lpstr>
      <vt:lpstr>II Pilgrims and Plymouth</vt:lpstr>
      <vt:lpstr>The Pilgrims</vt:lpstr>
      <vt:lpstr>The Mayflower Compact</vt:lpstr>
      <vt:lpstr>III. Bible Commonwealth</vt:lpstr>
      <vt:lpstr>Government Under Winthrop</vt:lpstr>
      <vt:lpstr>PowerPoint Presentation</vt:lpstr>
      <vt:lpstr>Puritanism</vt:lpstr>
      <vt:lpstr>Rhode Island and Providence Plantations (1644)</vt:lpstr>
      <vt:lpstr>Anne Hutchinson </vt:lpstr>
      <vt:lpstr>Connecticut</vt:lpstr>
      <vt:lpstr>New Hampshire</vt:lpstr>
      <vt:lpstr>Colonial Unity and Independence </vt:lpstr>
      <vt:lpstr>North vs. South</vt:lpstr>
      <vt:lpstr>The Middle Colonies</vt:lpstr>
      <vt:lpstr>Penn’s Holy Experiment in Pennsylvania </vt:lpstr>
      <vt:lpstr>Quaker Pennsylvania</vt:lpstr>
      <vt:lpstr>Old Netherlanders at New Netherland </vt:lpstr>
      <vt:lpstr>Delaware…we’re in Delaware</vt:lpstr>
      <vt:lpstr>Friction with English  </vt:lpstr>
      <vt:lpstr>New Jersey</vt:lpstr>
      <vt:lpstr>The Middle Way in the Middle Colonies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Tobin, Michael R</dc:creator>
  <cp:lastModifiedBy>Tobin, Michael R</cp:lastModifiedBy>
  <cp:revision>15</cp:revision>
  <dcterms:created xsi:type="dcterms:W3CDTF">2014-09-23T00:12:00Z</dcterms:created>
  <dcterms:modified xsi:type="dcterms:W3CDTF">2014-09-25T21:00:33Z</dcterms:modified>
</cp:coreProperties>
</file>