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709851-6BE1-40ED-8410-EE585566641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64770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Russia: Industrialization and Revolution</a:t>
            </a:r>
            <a:br>
              <a:rPr lang="en-US" dirty="0" smtClean="0"/>
            </a:br>
            <a:r>
              <a:rPr lang="en-US" dirty="0" smtClean="0"/>
              <a:t>(1750-1914)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World History: Chapter 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Revolution of 1905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114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Erupted following a Russian defeat in a naval war with Japan</a:t>
            </a:r>
          </a:p>
          <a:p>
            <a:r>
              <a:rPr lang="en-US" dirty="0" smtClean="0"/>
              <a:t>Workers went on strike and created their own representative councils called </a:t>
            </a:r>
            <a:r>
              <a:rPr lang="en-US" u="sng" dirty="0" smtClean="0"/>
              <a:t>soviets</a:t>
            </a:r>
            <a:endParaRPr lang="en-US" dirty="0" smtClean="0"/>
          </a:p>
          <a:p>
            <a:r>
              <a:rPr lang="en-US" dirty="0" smtClean="0"/>
              <a:t>Revolution also included: peasant uprisings, mutinies in the military, student demonstrations, and revolts of non-Russian nationalities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3581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Russo-Japanese War (1905) occurred as a result of imperialist competition over Manchuria and Korea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91000"/>
            <a:ext cx="4724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Revolution of 1905</a:t>
            </a:r>
            <a:endParaRPr lang="en-US" dirty="0"/>
          </a:p>
        </p:txBody>
      </p:sp>
      <p:pic>
        <p:nvPicPr>
          <p:cNvPr id="4" name="Picture 2" descr="map_18_p845_1905_rev_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600" cy="50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Revolution of 1905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600200"/>
            <a:ext cx="5486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Revolution was brutally suppressed and pretty unsuccessful</a:t>
            </a:r>
          </a:p>
          <a:p>
            <a:r>
              <a:rPr lang="en-US" dirty="0" smtClean="0"/>
              <a:t>As a result of the revolution, the tsar’s regime implemented some reluctant and halfhearted reforms (most of which weren’t actually carried out)</a:t>
            </a:r>
          </a:p>
          <a:p>
            <a:pPr lvl="1"/>
            <a:r>
              <a:rPr lang="en-US" dirty="0" smtClean="0"/>
              <a:t>Granted a constitution</a:t>
            </a:r>
          </a:p>
          <a:p>
            <a:pPr lvl="1"/>
            <a:r>
              <a:rPr lang="en-US" dirty="0" smtClean="0"/>
              <a:t>Legalized trade unions and political parties</a:t>
            </a:r>
          </a:p>
          <a:p>
            <a:pPr lvl="1"/>
            <a:r>
              <a:rPr lang="en-US" dirty="0" smtClean="0"/>
              <a:t>Permitted election of a national assembly (the </a:t>
            </a:r>
            <a:r>
              <a:rPr lang="en-US" dirty="0" err="1" smtClean="0"/>
              <a:t>Duma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Censorship eased</a:t>
            </a:r>
          </a:p>
          <a:p>
            <a:pPr lvl="1"/>
            <a:r>
              <a:rPr lang="en-US" dirty="0" smtClean="0"/>
              <a:t>Plans for universal primary education</a:t>
            </a:r>
          </a:p>
          <a:p>
            <a:pPr lvl="1"/>
            <a:r>
              <a:rPr lang="en-US" dirty="0" smtClean="0"/>
              <a:t>Continued industrial development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057400" y="1828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the 1905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72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limited reforms did not tame the radical working class or bring social stability to Russia</a:t>
            </a:r>
          </a:p>
          <a:p>
            <a:r>
              <a:rPr lang="en-US" dirty="0" smtClean="0"/>
              <a:t>1907 = Tsar Nicholas II dissolved the </a:t>
            </a:r>
            <a:r>
              <a:rPr lang="en-US" dirty="0" err="1" smtClean="0"/>
              <a:t>Duma</a:t>
            </a:r>
            <a:endParaRPr lang="en-US" dirty="0" smtClean="0"/>
          </a:p>
          <a:p>
            <a:r>
              <a:rPr lang="en-US" dirty="0" smtClean="0"/>
              <a:t>Limited political voice </a:t>
            </a:r>
            <a:r>
              <a:rPr lang="en-US" smtClean="0"/>
              <a:t>even for the </a:t>
            </a:r>
            <a:r>
              <a:rPr lang="en-US" dirty="0" smtClean="0"/>
              <a:t>privileged classes</a:t>
            </a:r>
          </a:p>
          <a:p>
            <a:r>
              <a:rPr lang="en-US" dirty="0" smtClean="0"/>
              <a:t>Many felt that revolution was inevitable and necessary if </a:t>
            </a:r>
            <a:r>
              <a:rPr lang="en-US" u="sng" dirty="0" smtClean="0"/>
              <a:t>real</a:t>
            </a:r>
            <a:r>
              <a:rPr lang="en-US" dirty="0" smtClean="0"/>
              <a:t> changes were going to happen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886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029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Russian </a:t>
            </a:r>
            <a:r>
              <a:rPr lang="en-US" dirty="0" err="1" smtClean="0"/>
              <a:t>Duma</a:t>
            </a:r>
            <a:r>
              <a:rPr lang="en-US" dirty="0" smtClean="0"/>
              <a:t> in 1906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Growth of Revolutionary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600200"/>
            <a:ext cx="4727448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of these groups were socialist</a:t>
            </a:r>
          </a:p>
          <a:p>
            <a:r>
              <a:rPr lang="en-US" dirty="0" smtClean="0"/>
              <a:t>Most effective in the cities</a:t>
            </a:r>
          </a:p>
          <a:p>
            <a:r>
              <a:rPr lang="en-US" dirty="0" smtClean="0"/>
              <a:t>Published pamphlets and newspapers</a:t>
            </a:r>
          </a:p>
          <a:p>
            <a:r>
              <a:rPr lang="en-US" dirty="0" smtClean="0"/>
              <a:t>Organized trade unions</a:t>
            </a:r>
          </a:p>
          <a:p>
            <a:r>
              <a:rPr lang="en-US" dirty="0" smtClean="0"/>
              <a:t>Spread their messages among workers and peasants</a:t>
            </a:r>
          </a:p>
          <a:p>
            <a:r>
              <a:rPr lang="en-US" dirty="0" smtClean="0"/>
              <a:t>Furnished leaders who were able to act when the revolutionary moment arrived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Revolutionary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724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catalyst = World War I</a:t>
            </a:r>
          </a:p>
          <a:p>
            <a:r>
              <a:rPr lang="en-US" dirty="0" smtClean="0"/>
              <a:t>Russian Revolution of 1917 sparked by:</a:t>
            </a:r>
          </a:p>
          <a:p>
            <a:pPr lvl="1"/>
            <a:r>
              <a:rPr lang="en-US" dirty="0" smtClean="0"/>
              <a:t>Hardships of WWI</a:t>
            </a:r>
          </a:p>
          <a:p>
            <a:pPr lvl="1"/>
            <a:r>
              <a:rPr lang="en-US" dirty="0" smtClean="0"/>
              <a:t>Social tensions of industrialization</a:t>
            </a:r>
          </a:p>
          <a:p>
            <a:pPr lvl="1"/>
            <a:r>
              <a:rPr lang="en-US" dirty="0" smtClean="0"/>
              <a:t>Autocratic tsarist regime</a:t>
            </a:r>
          </a:p>
          <a:p>
            <a:r>
              <a:rPr lang="en-US" dirty="0" smtClean="0"/>
              <a:t>This revolution brought to power the Bolsheviks = radical socialist group</a:t>
            </a:r>
          </a:p>
          <a:p>
            <a:pPr lvl="1"/>
            <a:r>
              <a:rPr lang="en-US" dirty="0" smtClean="0"/>
              <a:t>Led by Vladimir Lenin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18669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400425" cy="24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038600" y="4343400"/>
            <a:ext cx="685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Only in Russia…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4575048" cy="4495800"/>
          </a:xfrm>
        </p:spPr>
        <p:txBody>
          <a:bodyPr/>
          <a:lstStyle/>
          <a:p>
            <a:r>
              <a:rPr lang="en-US" dirty="0" smtClean="0"/>
              <a:t>Industrialization caused violent social revolution</a:t>
            </a:r>
          </a:p>
          <a:p>
            <a:r>
              <a:rPr lang="en-US" dirty="0" smtClean="0"/>
              <a:t>A socialist party, inspired by Karl Marx, was able to seize power</a:t>
            </a:r>
          </a:p>
          <a:p>
            <a:r>
              <a:rPr lang="en-US" dirty="0" smtClean="0"/>
              <a:t>Modern world’s first socialist society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287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 During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STILL had an absolute monarchy (the tsar)</a:t>
            </a:r>
          </a:p>
          <a:p>
            <a:r>
              <a:rPr lang="en-US" dirty="0" smtClean="0"/>
              <a:t>No national parliament</a:t>
            </a:r>
          </a:p>
          <a:p>
            <a:r>
              <a:rPr lang="en-US" dirty="0" smtClean="0"/>
              <a:t>No political parties</a:t>
            </a:r>
          </a:p>
          <a:p>
            <a:r>
              <a:rPr lang="en-US" dirty="0" smtClean="0"/>
              <a:t>No nationwide elections</a:t>
            </a:r>
          </a:p>
          <a:p>
            <a:r>
              <a:rPr lang="en-US" dirty="0" smtClean="0"/>
              <a:t>Russian society = dominated by titled nobility</a:t>
            </a:r>
          </a:p>
          <a:p>
            <a:r>
              <a:rPr lang="en-US" dirty="0" smtClean="0"/>
              <a:t>Until 1861 = most Russians were serfs</a:t>
            </a:r>
          </a:p>
          <a:p>
            <a:pPr lvl="1"/>
            <a:r>
              <a:rPr lang="en-US" dirty="0" smtClean="0"/>
              <a:t>Bound to their masters’ estates; subject to sale; greatly exploited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209800" y="52578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218819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3505200" y="1905000"/>
            <a:ext cx="1828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1676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Tsar Nicholas I (1825-1855)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Russia: “Transformation from Above”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41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U.S. = social and economic change has always come from society as people sought new opportunities and rights</a:t>
            </a:r>
          </a:p>
          <a:p>
            <a:r>
              <a:rPr lang="en-US" dirty="0" smtClean="0"/>
              <a:t>In Russia = change was initiated by the state/government itself</a:t>
            </a:r>
          </a:p>
          <a:p>
            <a:pPr lvl="1"/>
            <a:r>
              <a:rPr lang="en-US" dirty="0" smtClean="0"/>
              <a:t>Done to catch up with the more powerful and innovative states of western Europe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67000" y="3352800"/>
            <a:ext cx="2362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Russia: “Transformation from Above”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953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Peter the Great (1689-1725)</a:t>
            </a:r>
          </a:p>
          <a:p>
            <a:pPr lvl="1"/>
            <a:r>
              <a:rPr lang="en-US" dirty="0" smtClean="0"/>
              <a:t>Enlarged and modernized the military</a:t>
            </a:r>
          </a:p>
          <a:p>
            <a:pPr lvl="1"/>
            <a:r>
              <a:rPr lang="en-US" dirty="0" smtClean="0"/>
              <a:t>Created new educational system for sons of nobles</a:t>
            </a:r>
          </a:p>
          <a:p>
            <a:pPr lvl="1"/>
            <a:r>
              <a:rPr lang="en-US" dirty="0" smtClean="0"/>
              <a:t>Supported new manufacturing enterprises</a:t>
            </a:r>
          </a:p>
          <a:p>
            <a:pPr lvl="1"/>
            <a:r>
              <a:rPr lang="en-US" dirty="0" smtClean="0"/>
              <a:t>Nobles had to dress in European styles</a:t>
            </a:r>
          </a:p>
          <a:p>
            <a:pPr lvl="1"/>
            <a:r>
              <a:rPr lang="en-US" dirty="0" smtClean="0"/>
              <a:t>New capital = St. Petersburg = “window on the West”</a:t>
            </a:r>
          </a:p>
          <a:p>
            <a:r>
              <a:rPr lang="en-US" dirty="0" smtClean="0"/>
              <a:t>Catherine the Great (1762-1796)</a:t>
            </a:r>
          </a:p>
          <a:p>
            <a:pPr lvl="1"/>
            <a:r>
              <a:rPr lang="en-US" dirty="0" smtClean="0"/>
              <a:t>Russia’s “heir to the Enlightenment”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57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429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419600" y="17526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9200" y="49530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Russia: “Transformation from Above”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600200"/>
            <a:ext cx="5562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1861 = Russian state abolished serfdom (by Alexander II)</a:t>
            </a:r>
          </a:p>
          <a:p>
            <a:r>
              <a:rPr lang="en-US" dirty="0" smtClean="0"/>
              <a:t>Stimulated by its defeat in the Crimean War (1854-1856)</a:t>
            </a:r>
          </a:p>
          <a:p>
            <a:pPr lvl="1"/>
            <a:r>
              <a:rPr lang="en-US" dirty="0" smtClean="0"/>
              <a:t>Lost to British and French forces</a:t>
            </a:r>
          </a:p>
          <a:p>
            <a:pPr lvl="1"/>
            <a:r>
              <a:rPr lang="en-US" dirty="0" smtClean="0"/>
              <a:t>War was over influence in territories of the declining Ottoman Empire</a:t>
            </a:r>
          </a:p>
          <a:p>
            <a:pPr lvl="1"/>
            <a:r>
              <a:rPr lang="en-US" dirty="0" smtClean="0"/>
              <a:t>Tsar Alexander II saw the defeat of Russia’s serf-army at the hands of FREE British and French troops as a sign to end serfdom</a:t>
            </a:r>
          </a:p>
          <a:p>
            <a:r>
              <a:rPr lang="en-US" dirty="0" smtClean="0"/>
              <a:t>After the abolition of serfdom = Russia began a program of industrial development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1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438400" y="1981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2667000" y="2971800"/>
            <a:ext cx="1143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Russia’s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1890s = industrialization under way and growing rapidly</a:t>
            </a:r>
          </a:p>
          <a:p>
            <a:r>
              <a:rPr lang="en-US" dirty="0" smtClean="0"/>
              <a:t>Focused on railroads and heavy industry</a:t>
            </a:r>
          </a:p>
          <a:p>
            <a:r>
              <a:rPr lang="en-US" dirty="0" smtClean="0"/>
              <a:t>By 1900 = Russia ranked 4</a:t>
            </a:r>
            <a:r>
              <a:rPr lang="en-US" baseline="30000" dirty="0" smtClean="0"/>
              <a:t>th</a:t>
            </a:r>
            <a:r>
              <a:rPr lang="en-US" dirty="0" smtClean="0"/>
              <a:t> in the world in steel production</a:t>
            </a:r>
          </a:p>
          <a:p>
            <a:r>
              <a:rPr lang="en-US" dirty="0" smtClean="0"/>
              <a:t>Had major industries in: coal, textiles, and oil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95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Outcomes: The Middle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346448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Growing middle class = comprised of businessmen and professionals</a:t>
            </a:r>
          </a:p>
          <a:p>
            <a:r>
              <a:rPr lang="en-US" dirty="0" smtClean="0"/>
              <a:t>Many objected to tsarist Russia and wanted a greater role in political life</a:t>
            </a:r>
          </a:p>
          <a:p>
            <a:r>
              <a:rPr lang="en-US" dirty="0" smtClean="0"/>
              <a:t>But, the middle class was also dependent on the state for: contracts, jobs, and suppressing the growing radicalism of the workers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Family at Table</a:t>
            </a:r>
            <a:r>
              <a:rPr lang="en-US" sz="1600" dirty="0" smtClean="0"/>
              <a:t>, 1938</a:t>
            </a:r>
          </a:p>
          <a:p>
            <a:pPr algn="ctr"/>
            <a:r>
              <a:rPr lang="en-US" sz="1600" dirty="0" smtClean="0"/>
              <a:t>Painting of a Middle-Class Russian Family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Outcomes: The 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87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Factory workers = about 5% of total Russian population</a:t>
            </a:r>
          </a:p>
          <a:p>
            <a:r>
              <a:rPr lang="en-US" dirty="0" smtClean="0"/>
              <a:t>Harsh work conditions</a:t>
            </a:r>
          </a:p>
          <a:p>
            <a:pPr lvl="1"/>
            <a:r>
              <a:rPr lang="en-US" dirty="0" smtClean="0"/>
              <a:t>13-hour work day</a:t>
            </a:r>
          </a:p>
          <a:p>
            <a:pPr lvl="1"/>
            <a:r>
              <a:rPr lang="en-US" dirty="0" smtClean="0"/>
              <a:t>Ruthless discipline and constant disrespect from supervisors</a:t>
            </a:r>
          </a:p>
          <a:p>
            <a:r>
              <a:rPr lang="en-US" dirty="0" smtClean="0"/>
              <a:t>Most lived in large, unsanitary barracks</a:t>
            </a:r>
          </a:p>
          <a:p>
            <a:r>
              <a:rPr lang="en-US" dirty="0" smtClean="0"/>
              <a:t>Unions and political parties = illegal</a:t>
            </a:r>
          </a:p>
          <a:p>
            <a:pPr lvl="1"/>
            <a:r>
              <a:rPr lang="en-US" dirty="0" smtClean="0"/>
              <a:t>Only way to protest was through large-scale strikes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724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Outcomes: The 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workers and educated Russians turned to Marxist socialism</a:t>
            </a:r>
          </a:p>
          <a:p>
            <a:r>
              <a:rPr lang="en-US" dirty="0" smtClean="0"/>
              <a:t>1898 = illegal Russian Social-Democratic Labor Party created</a:t>
            </a:r>
          </a:p>
          <a:p>
            <a:pPr lvl="1"/>
            <a:r>
              <a:rPr lang="en-US" dirty="0" smtClean="0"/>
              <a:t>Got involved in: workers’ education, union organizing, and revolutionary action</a:t>
            </a:r>
          </a:p>
          <a:p>
            <a:r>
              <a:rPr lang="en-US" dirty="0" smtClean="0"/>
              <a:t>1905 = a revolution in Russia erupted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</TotalTime>
  <Words>762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Wingdings</vt:lpstr>
      <vt:lpstr>Wingdings 2</vt:lpstr>
      <vt:lpstr>Median</vt:lpstr>
      <vt:lpstr>Russia: Industrialization and Revolution (1750-1914)</vt:lpstr>
      <vt:lpstr>Russia During the 19th Century</vt:lpstr>
      <vt:lpstr>Russia: “Transformation from Above”</vt:lpstr>
      <vt:lpstr>Russia: “Transformation from Above”</vt:lpstr>
      <vt:lpstr>Russia: “Transformation from Above”</vt:lpstr>
      <vt:lpstr>Russia’s Industrial Revolution</vt:lpstr>
      <vt:lpstr>Social Outcomes: The Middle Class</vt:lpstr>
      <vt:lpstr>Social Outcomes: The Working Class</vt:lpstr>
      <vt:lpstr>Social Outcomes: The Working Class</vt:lpstr>
      <vt:lpstr>Russian Revolution of 1905</vt:lpstr>
      <vt:lpstr>Russian Revolution of 1905</vt:lpstr>
      <vt:lpstr>Russian Revolution of 1905</vt:lpstr>
      <vt:lpstr>After the 1905 Revolution</vt:lpstr>
      <vt:lpstr>Growth of Revolutionary Groups</vt:lpstr>
      <vt:lpstr>The Revolutionary Moment</vt:lpstr>
      <vt:lpstr>Only in Russia…</vt:lpstr>
    </vt:vector>
  </TitlesOfParts>
  <Company>GSCS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Russia: Industrialization and Revolution (1750-1914)</dc:title>
  <dc:creator>GSCS</dc:creator>
  <cp:lastModifiedBy>Ron Pritchard</cp:lastModifiedBy>
  <cp:revision>24</cp:revision>
  <dcterms:created xsi:type="dcterms:W3CDTF">2012-02-15T20:05:51Z</dcterms:created>
  <dcterms:modified xsi:type="dcterms:W3CDTF">2015-02-04T01:32:55Z</dcterms:modified>
</cp:coreProperties>
</file>