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  <p:sldMasterId id="2147483708" r:id="rId4"/>
  </p:sldMasterIdLst>
  <p:sldIdLst>
    <p:sldId id="256" r:id="rId5"/>
    <p:sldId id="289" r:id="rId6"/>
    <p:sldId id="299" r:id="rId7"/>
    <p:sldId id="291" r:id="rId8"/>
    <p:sldId id="300" r:id="rId9"/>
    <p:sldId id="293" r:id="rId10"/>
    <p:sldId id="296" r:id="rId11"/>
    <p:sldId id="297" r:id="rId12"/>
    <p:sldId id="298" r:id="rId13"/>
    <p:sldId id="258" r:id="rId14"/>
    <p:sldId id="290" r:id="rId15"/>
    <p:sldId id="259" r:id="rId16"/>
    <p:sldId id="260" r:id="rId17"/>
    <p:sldId id="261" r:id="rId18"/>
    <p:sldId id="301" r:id="rId19"/>
    <p:sldId id="302" r:id="rId20"/>
    <p:sldId id="263" r:id="rId21"/>
    <p:sldId id="264" r:id="rId22"/>
    <p:sldId id="265" r:id="rId23"/>
    <p:sldId id="266" r:id="rId24"/>
    <p:sldId id="267" r:id="rId25"/>
    <p:sldId id="268" r:id="rId26"/>
    <p:sldId id="269" r:id="rId27"/>
    <p:sldId id="270" r:id="rId28"/>
    <p:sldId id="271" r:id="rId29"/>
    <p:sldId id="272" r:id="rId30"/>
    <p:sldId id="273" r:id="rId31"/>
    <p:sldId id="274" r:id="rId32"/>
    <p:sldId id="275" r:id="rId33"/>
    <p:sldId id="276" r:id="rId34"/>
    <p:sldId id="277" r:id="rId35"/>
    <p:sldId id="278" r:id="rId36"/>
    <p:sldId id="285" r:id="rId37"/>
    <p:sldId id="279" r:id="rId38"/>
    <p:sldId id="280" r:id="rId39"/>
    <p:sldId id="281" r:id="rId40"/>
    <p:sldId id="284" r:id="rId41"/>
    <p:sldId id="286" r:id="rId42"/>
    <p:sldId id="287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heme" Target="theme/theme1.xml"/><Relationship Id="rId20" Type="http://schemas.openxmlformats.org/officeDocument/2006/relationships/slide" Target="slides/slide16.xml"/><Relationship Id="rId41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3D3D-8029-458F-B13B-6F51D236B8F0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4E5B64F-1E80-4DEB-97CA-BF567B1063C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3D3D-8029-458F-B13B-6F51D236B8F0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5B64F-1E80-4DEB-97CA-BF567B1063C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4E5B64F-1E80-4DEB-97CA-BF567B1063C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3D3D-8029-458F-B13B-6F51D236B8F0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53D5E-B02F-4848-B221-AAD0F6B3FF89}" type="slidenum">
              <a:rPr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9119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7CB9F-FF32-466B-B8DF-30B10C63A5B2}" type="slidenum">
              <a:rPr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003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7D603-A76C-4212-A5F6-ECF2700B17A8}" type="slidenum">
              <a:rPr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5174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D1ADC-8E2E-41EA-9120-6232E1B95C99}" type="slidenum">
              <a:rPr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9841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76837-D46A-43B0-93E7-84A9C257461A}" type="slidenum">
              <a:rPr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3226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EB474-4BF2-4115-8F44-3499A428E4F4}" type="slidenum">
              <a:rPr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5907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4CD2D-2067-4C77-8EB9-7487BC390E9E}" type="slidenum">
              <a:rPr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2211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1754E-839C-4ED4-B3F9-E4A578510F59}" type="slidenum">
              <a:rPr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939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3D3D-8029-458F-B13B-6F51D236B8F0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4E5B64F-1E80-4DEB-97CA-BF567B1063C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0A28F-7E98-41DE-903B-A63E308477C5}" type="slidenum">
              <a:rPr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007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3731D-29A4-4218-8BD8-69BC01ADB22E}" type="slidenum">
              <a:rPr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0507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4FDC0-15C1-42F7-A872-615B8C67887F}" type="slidenum">
              <a:rPr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5318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53D5E-B02F-4848-B221-AAD0F6B3FF89}" type="slidenum">
              <a:rPr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8653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7CB9F-FF32-466B-B8DF-30B10C63A5B2}" type="slidenum">
              <a:rPr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8684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7D603-A76C-4212-A5F6-ECF2700B17A8}" type="slidenum">
              <a:rPr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7452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D1ADC-8E2E-41EA-9120-6232E1B95C99}" type="slidenum">
              <a:rPr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4658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76837-D46A-43B0-93E7-84A9C257461A}" type="slidenum">
              <a:rPr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6628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EB474-4BF2-4115-8F44-3499A428E4F4}" type="slidenum">
              <a:rPr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7686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4CD2D-2067-4C77-8EB9-7487BC390E9E}" type="slidenum">
              <a:rPr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030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3D3D-8029-458F-B13B-6F51D236B8F0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4E5B64F-1E80-4DEB-97CA-BF567B1063C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1754E-839C-4ED4-B3F9-E4A578510F59}" type="slidenum">
              <a:rPr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66130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0A28F-7E98-41DE-903B-A63E308477C5}" type="slidenum">
              <a:rPr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3574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3731D-29A4-4218-8BD8-69BC01ADB22E}" type="slidenum">
              <a:rPr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530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4FDC0-15C1-42F7-A872-615B8C67887F}" type="slidenum">
              <a:rPr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06553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53D5E-B02F-4848-B221-AAD0F6B3FF89}" type="slidenum">
              <a:rPr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78267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7CB9F-FF32-466B-B8DF-30B10C63A5B2}" type="slidenum">
              <a:rPr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49533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7D603-A76C-4212-A5F6-ECF2700B17A8}" type="slidenum">
              <a:rPr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35170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D1ADC-8E2E-41EA-9120-6232E1B95C99}" type="slidenum">
              <a:rPr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02990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76837-D46A-43B0-93E7-84A9C257461A}" type="slidenum">
              <a:rPr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56730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EB474-4BF2-4115-8F44-3499A428E4F4}" type="slidenum">
              <a:rPr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541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C393D3D-8029-458F-B13B-6F51D236B8F0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5B64F-1E80-4DEB-97CA-BF567B1063C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4CD2D-2067-4C77-8EB9-7487BC390E9E}" type="slidenum">
              <a:rPr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7449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1754E-839C-4ED4-B3F9-E4A578510F59}" type="slidenum">
              <a:rPr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53076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0A28F-7E98-41DE-903B-A63E308477C5}" type="slidenum">
              <a:rPr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163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3731D-29A4-4218-8BD8-69BC01ADB22E}" type="slidenum">
              <a:rPr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59189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4FDC0-15C1-42F7-A872-615B8C67887F}" type="slidenum">
              <a:rPr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931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3D3D-8029-458F-B13B-6F51D236B8F0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4E5B64F-1E80-4DEB-97CA-BF567B1063CC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3D3D-8029-458F-B13B-6F51D236B8F0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4E5B64F-1E80-4DEB-97CA-BF567B1063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3D3D-8029-458F-B13B-6F51D236B8F0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E5B64F-1E80-4DEB-97CA-BF567B1063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4E5B64F-1E80-4DEB-97CA-BF567B1063C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3D3D-8029-458F-B13B-6F51D236B8F0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4E5B64F-1E80-4DEB-97CA-BF567B1063C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C393D3D-8029-458F-B13B-6F51D236B8F0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C393D3D-8029-458F-B13B-6F51D236B8F0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4E5B64F-1E80-4DEB-97CA-BF567B1063CC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1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1" smtClean="0"/>
              <a:t>Click to edit Master text styles</a:t>
            </a:r>
          </a:p>
          <a:p>
            <a:pPr lvl="1"/>
            <a:r>
              <a:rPr lang="en-US" altLang="en-US" noProof="1" smtClean="0"/>
              <a:t>Second level</a:t>
            </a:r>
          </a:p>
          <a:p>
            <a:pPr lvl="2"/>
            <a:r>
              <a:rPr lang="en-US" altLang="en-US" noProof="1" smtClean="0"/>
              <a:t>Third level</a:t>
            </a:r>
          </a:p>
          <a:p>
            <a:pPr lvl="3"/>
            <a:r>
              <a:rPr lang="en-US" altLang="en-US" noProof="1" smtClean="0"/>
              <a:t>Fourth level</a:t>
            </a:r>
          </a:p>
          <a:p>
            <a:pPr lvl="4"/>
            <a:r>
              <a:rPr lang="en-US" altLang="en-US" noProof="1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noProof="1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noProof="1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noProof="1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12C5F0D9-10BD-475B-87C7-4014370126E7}" type="slidenum">
              <a:rPr alt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11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1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1" smtClean="0"/>
              <a:t>Click to edit Master text styles</a:t>
            </a:r>
          </a:p>
          <a:p>
            <a:pPr lvl="1"/>
            <a:r>
              <a:rPr lang="en-US" altLang="en-US" noProof="1" smtClean="0"/>
              <a:t>Second level</a:t>
            </a:r>
          </a:p>
          <a:p>
            <a:pPr lvl="2"/>
            <a:r>
              <a:rPr lang="en-US" altLang="en-US" noProof="1" smtClean="0"/>
              <a:t>Third level</a:t>
            </a:r>
          </a:p>
          <a:p>
            <a:pPr lvl="3"/>
            <a:r>
              <a:rPr lang="en-US" altLang="en-US" noProof="1" smtClean="0"/>
              <a:t>Fourth level</a:t>
            </a:r>
          </a:p>
          <a:p>
            <a:pPr lvl="4"/>
            <a:r>
              <a:rPr lang="en-US" altLang="en-US" noProof="1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noProof="1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noProof="1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noProof="1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12C5F0D9-10BD-475B-87C7-4014370126E7}" type="slidenum">
              <a:rPr alt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83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1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1" smtClean="0"/>
              <a:t>Click to edit Master text styles</a:t>
            </a:r>
          </a:p>
          <a:p>
            <a:pPr lvl="1"/>
            <a:r>
              <a:rPr lang="en-US" altLang="en-US" noProof="1" smtClean="0"/>
              <a:t>Second level</a:t>
            </a:r>
          </a:p>
          <a:p>
            <a:pPr lvl="2"/>
            <a:r>
              <a:rPr lang="en-US" altLang="en-US" noProof="1" smtClean="0"/>
              <a:t>Third level</a:t>
            </a:r>
          </a:p>
          <a:p>
            <a:pPr lvl="3"/>
            <a:r>
              <a:rPr lang="en-US" altLang="en-US" noProof="1" smtClean="0"/>
              <a:t>Fourth level</a:t>
            </a:r>
          </a:p>
          <a:p>
            <a:pPr lvl="4"/>
            <a:r>
              <a:rPr lang="en-US" altLang="en-US" noProof="1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noProof="1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noProof="1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noProof="1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12C5F0D9-10BD-475B-87C7-4014370126E7}" type="slidenum">
              <a:rPr alt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36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10" Type="http://schemas.openxmlformats.org/officeDocument/2006/relationships/image" Target="../media/image14.jpeg"/><Relationship Id="rId4" Type="http://schemas.openxmlformats.org/officeDocument/2006/relationships/image" Target="../media/image9.wmf"/><Relationship Id="rId9" Type="http://schemas.openxmlformats.org/officeDocument/2006/relationships/hyperlink" Target="http://www.google.com/url?sa=i&amp;rct=j&amp;q=videogames&amp;source=images&amp;cd=&amp;cad=rja&amp;docid=IsXFKMR1wQ_jlM&amp;tbnid=fpDybnNktcdLXM:&amp;ved=0CAUQjRw&amp;url=http://www.kids-activities-learning-games.com/playing-video-games.html&amp;ei=3QiKUsaEEqWMygHz9oGgDg&amp;bvm=bv.56643336,d.aWc&amp;psig=AFQjCNGkgayeyZD_ckxvzx4UZ3NO_Ltgyw&amp;ust=1384864340286765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10" Type="http://schemas.openxmlformats.org/officeDocument/2006/relationships/image" Target="../media/image14.jpeg"/><Relationship Id="rId4" Type="http://schemas.openxmlformats.org/officeDocument/2006/relationships/image" Target="../media/image9.wmf"/><Relationship Id="rId9" Type="http://schemas.openxmlformats.org/officeDocument/2006/relationships/hyperlink" Target="http://www.google.com/url?sa=i&amp;rct=j&amp;q=videogames&amp;source=images&amp;cd=&amp;cad=rja&amp;docid=IsXFKMR1wQ_jlM&amp;tbnid=fpDybnNktcdLXM:&amp;ved=0CAUQjRw&amp;url=http://www.kids-activities-learning-games.com/playing-video-games.html&amp;ei=3QiKUsaEEqWMygHz9oGgDg&amp;bvm=bv.56643336,d.aWc&amp;psig=AFQjCNGkgayeyZD_ckxvzx4UZ3NO_Ltgyw&amp;ust=1384864340286765" TargetMode="Externa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10" Type="http://schemas.openxmlformats.org/officeDocument/2006/relationships/image" Target="../media/image14.jpeg"/><Relationship Id="rId4" Type="http://schemas.openxmlformats.org/officeDocument/2006/relationships/image" Target="../media/image9.wmf"/><Relationship Id="rId9" Type="http://schemas.openxmlformats.org/officeDocument/2006/relationships/hyperlink" Target="http://www.google.com/url?sa=i&amp;rct=j&amp;q=videogames&amp;source=images&amp;cd=&amp;cad=rja&amp;docid=IsXFKMR1wQ_jlM&amp;tbnid=fpDybnNktcdLXM:&amp;ved=0CAUQjRw&amp;url=http://www.kids-activities-learning-games.com/playing-video-games.html&amp;ei=3QiKUsaEEqWMygHz9oGgDg&amp;bvm=bv.56643336,d.aWc&amp;psig=AFQjCNGkgayeyZD_ckxvzx4UZ3NO_Ltgyw&amp;ust=1384864340286765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10" Type="http://schemas.openxmlformats.org/officeDocument/2006/relationships/image" Target="../media/image14.jpeg"/><Relationship Id="rId4" Type="http://schemas.openxmlformats.org/officeDocument/2006/relationships/image" Target="../media/image9.wmf"/><Relationship Id="rId9" Type="http://schemas.openxmlformats.org/officeDocument/2006/relationships/hyperlink" Target="http://www.google.com/url?sa=i&amp;rct=j&amp;q=videogames&amp;source=images&amp;cd=&amp;cad=rja&amp;docid=IsXFKMR1wQ_jlM&amp;tbnid=fpDybnNktcdLXM:&amp;ved=0CAUQjRw&amp;url=http://www.kids-activities-learning-games.com/playing-video-games.html&amp;ei=3QiKUsaEEqWMygHz9oGgDg&amp;bvm=bv.56643336,d.aWc&amp;psig=AFQjCNGkgayeyZD_ckxvzx4UZ3NO_Ltgyw&amp;ust=1384864340286765" TargetMode="Externa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10" Type="http://schemas.openxmlformats.org/officeDocument/2006/relationships/image" Target="../media/image14.jpeg"/><Relationship Id="rId4" Type="http://schemas.openxmlformats.org/officeDocument/2006/relationships/image" Target="../media/image9.wmf"/><Relationship Id="rId9" Type="http://schemas.openxmlformats.org/officeDocument/2006/relationships/hyperlink" Target="http://www.google.com/url?sa=i&amp;rct=j&amp;q=videogames&amp;source=images&amp;cd=&amp;cad=rja&amp;docid=IsXFKMR1wQ_jlM&amp;tbnid=fpDybnNktcdLXM:&amp;ved=0CAUQjRw&amp;url=http://www.kids-activities-learning-games.com/playing-video-games.html&amp;ei=3QiKUsaEEqWMygHz9oGgDg&amp;bvm=bv.56643336,d.aWc&amp;psig=AFQjCNGkgayeyZD_ckxvzx4UZ3NO_Ltgyw&amp;ust=1384864340286765" TargetMode="Externa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10" Type="http://schemas.openxmlformats.org/officeDocument/2006/relationships/image" Target="../media/image14.jpeg"/><Relationship Id="rId4" Type="http://schemas.openxmlformats.org/officeDocument/2006/relationships/image" Target="../media/image9.wmf"/><Relationship Id="rId9" Type="http://schemas.openxmlformats.org/officeDocument/2006/relationships/hyperlink" Target="http://www.google.com/url?sa=i&amp;rct=j&amp;q=videogames&amp;source=images&amp;cd=&amp;cad=rja&amp;docid=IsXFKMR1wQ_jlM&amp;tbnid=fpDybnNktcdLXM:&amp;ved=0CAUQjRw&amp;url=http://www.kids-activities-learning-games.com/playing-video-games.html&amp;ei=3QiKUsaEEqWMygHz9oGgDg&amp;bvm=bv.56643336,d.aWc&amp;psig=AFQjCNGkgayeyZD_ckxvzx4UZ3NO_Ltgyw&amp;ust=1384864340286765" TargetMode="Externa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10" Type="http://schemas.openxmlformats.org/officeDocument/2006/relationships/image" Target="../media/image14.jpeg"/><Relationship Id="rId4" Type="http://schemas.openxmlformats.org/officeDocument/2006/relationships/image" Target="../media/image9.wmf"/><Relationship Id="rId9" Type="http://schemas.openxmlformats.org/officeDocument/2006/relationships/hyperlink" Target="http://www.google.com/url?sa=i&amp;rct=j&amp;q=videogames&amp;source=images&amp;cd=&amp;cad=rja&amp;docid=IsXFKMR1wQ_jlM&amp;tbnid=fpDybnNktcdLXM:&amp;ved=0CAUQjRw&amp;url=http://www.kids-activities-learning-games.com/playing-video-games.html&amp;ei=3QiKUsaEEqWMygHz9oGgDg&amp;bvm=bv.56643336,d.aWc&amp;psig=AFQjCNGkgayeyZD_ckxvzx4UZ3NO_Ltgyw&amp;ust=1384864340286765" TargetMode="Externa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10" Type="http://schemas.openxmlformats.org/officeDocument/2006/relationships/image" Target="../media/image14.jpeg"/><Relationship Id="rId4" Type="http://schemas.openxmlformats.org/officeDocument/2006/relationships/image" Target="../media/image9.wmf"/><Relationship Id="rId9" Type="http://schemas.openxmlformats.org/officeDocument/2006/relationships/hyperlink" Target="http://www.google.com/url?sa=i&amp;rct=j&amp;q=videogames&amp;source=images&amp;cd=&amp;cad=rja&amp;docid=IsXFKMR1wQ_jlM&amp;tbnid=fpDybnNktcdLXM:&amp;ved=0CAUQjRw&amp;url=http://www.kids-activities-learning-games.com/playing-video-games.html&amp;ei=3QiKUsaEEqWMygHz9oGgDg&amp;bvm=bv.56643336,d.aWc&amp;psig=AFQjCNGkgayeyZD_ckxvzx4UZ3NO_Ltgyw&amp;ust=1384864340286765" TargetMode="Externa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10" Type="http://schemas.openxmlformats.org/officeDocument/2006/relationships/image" Target="../media/image14.jpeg"/><Relationship Id="rId4" Type="http://schemas.openxmlformats.org/officeDocument/2006/relationships/image" Target="../media/image9.wmf"/><Relationship Id="rId9" Type="http://schemas.openxmlformats.org/officeDocument/2006/relationships/hyperlink" Target="http://www.google.com/url?sa=i&amp;rct=j&amp;q=videogames&amp;source=images&amp;cd=&amp;cad=rja&amp;docid=IsXFKMR1wQ_jlM&amp;tbnid=fpDybnNktcdLXM:&amp;ved=0CAUQjRw&amp;url=http://www.kids-activities-learning-games.com/playing-video-games.html&amp;ei=3QiKUsaEEqWMygHz9oGgDg&amp;bvm=bv.56643336,d.aWc&amp;psig=AFQjCNGkgayeyZD_ckxvzx4UZ3NO_Ltgyw&amp;ust=1384864340286765" TargetMode="Externa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10" Type="http://schemas.openxmlformats.org/officeDocument/2006/relationships/image" Target="../media/image14.jpeg"/><Relationship Id="rId4" Type="http://schemas.openxmlformats.org/officeDocument/2006/relationships/image" Target="../media/image9.wmf"/><Relationship Id="rId9" Type="http://schemas.openxmlformats.org/officeDocument/2006/relationships/hyperlink" Target="http://www.google.com/url?sa=i&amp;rct=j&amp;q=videogames&amp;source=images&amp;cd=&amp;cad=rja&amp;docid=IsXFKMR1wQ_jlM&amp;tbnid=fpDybnNktcdLXM:&amp;ved=0CAUQjRw&amp;url=http://www.kids-activities-learning-games.com/playing-video-games.html&amp;ei=3QiKUsaEEqWMygHz9oGgDg&amp;bvm=bv.56643336,d.aWc&amp;psig=AFQjCNGkgayeyZD_ckxvzx4UZ3NO_Ltgyw&amp;ust=1384864340286765" TargetMode="Externa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10" Type="http://schemas.openxmlformats.org/officeDocument/2006/relationships/image" Target="../media/image14.jpeg"/><Relationship Id="rId4" Type="http://schemas.openxmlformats.org/officeDocument/2006/relationships/image" Target="../media/image9.wmf"/><Relationship Id="rId9" Type="http://schemas.openxmlformats.org/officeDocument/2006/relationships/hyperlink" Target="http://www.google.com/url?sa=i&amp;rct=j&amp;q=videogames&amp;source=images&amp;cd=&amp;cad=rja&amp;docid=IsXFKMR1wQ_jlM&amp;tbnid=fpDybnNktcdLXM:&amp;ved=0CAUQjRw&amp;url=http://www.kids-activities-learning-games.com/playing-video-games.html&amp;ei=3QiKUsaEEqWMygHz9oGgDg&amp;bvm=bv.56643336,d.aWc&amp;psig=AFQjCNGkgayeyZD_ckxvzx4UZ3NO_Ltgyw&amp;ust=1384864340286765" TargetMode="Externa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10" Type="http://schemas.openxmlformats.org/officeDocument/2006/relationships/image" Target="../media/image14.jpeg"/><Relationship Id="rId4" Type="http://schemas.openxmlformats.org/officeDocument/2006/relationships/image" Target="../media/image9.wmf"/><Relationship Id="rId9" Type="http://schemas.openxmlformats.org/officeDocument/2006/relationships/hyperlink" Target="http://www.google.com/url?sa=i&amp;rct=j&amp;q=videogames&amp;source=images&amp;cd=&amp;cad=rja&amp;docid=IsXFKMR1wQ_jlM&amp;tbnid=fpDybnNktcdLXM:&amp;ved=0CAUQjRw&amp;url=http://www.kids-activities-learning-games.com/playing-video-games.html&amp;ei=3QiKUsaEEqWMygHz9oGgDg&amp;bvm=bv.56643336,d.aWc&amp;psig=AFQjCNGkgayeyZD_ckxvzx4UZ3NO_Ltgyw&amp;ust=1384864340286765" TargetMode="Externa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10" Type="http://schemas.openxmlformats.org/officeDocument/2006/relationships/image" Target="../media/image14.jpeg"/><Relationship Id="rId4" Type="http://schemas.openxmlformats.org/officeDocument/2006/relationships/image" Target="../media/image9.wmf"/><Relationship Id="rId9" Type="http://schemas.openxmlformats.org/officeDocument/2006/relationships/hyperlink" Target="http://www.google.com/url?sa=i&amp;rct=j&amp;q=videogames&amp;source=images&amp;cd=&amp;cad=rja&amp;docid=IsXFKMR1wQ_jlM&amp;tbnid=fpDybnNktcdLXM:&amp;ved=0CAUQjRw&amp;url=http://www.kids-activities-learning-games.com/playing-video-games.html&amp;ei=3QiKUsaEEqWMygHz9oGgDg&amp;bvm=bv.56643336,d.aWc&amp;psig=AFQjCNGkgayeyZD_ckxvzx4UZ3NO_Ltgyw&amp;ust=1384864340286765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10" Type="http://schemas.openxmlformats.org/officeDocument/2006/relationships/image" Target="../media/image14.jpeg"/><Relationship Id="rId4" Type="http://schemas.openxmlformats.org/officeDocument/2006/relationships/image" Target="../media/image9.wmf"/><Relationship Id="rId9" Type="http://schemas.openxmlformats.org/officeDocument/2006/relationships/hyperlink" Target="http://www.google.com/url?sa=i&amp;rct=j&amp;q=videogames&amp;source=images&amp;cd=&amp;cad=rja&amp;docid=IsXFKMR1wQ_jlM&amp;tbnid=fpDybnNktcdLXM:&amp;ved=0CAUQjRw&amp;url=http://www.kids-activities-learning-games.com/playing-video-games.html&amp;ei=3QiKUsaEEqWMygHz9oGgDg&amp;bvm=bv.56643336,d.aWc&amp;psig=AFQjCNGkgayeyZD_ckxvzx4UZ3NO_Ltgyw&amp;ust=1384864340286765" TargetMode="Externa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10" Type="http://schemas.openxmlformats.org/officeDocument/2006/relationships/image" Target="../media/image14.jpeg"/><Relationship Id="rId4" Type="http://schemas.openxmlformats.org/officeDocument/2006/relationships/image" Target="../media/image9.wmf"/><Relationship Id="rId9" Type="http://schemas.openxmlformats.org/officeDocument/2006/relationships/hyperlink" Target="http://www.google.com/url?sa=i&amp;rct=j&amp;q=videogames&amp;source=images&amp;cd=&amp;cad=rja&amp;docid=IsXFKMR1wQ_jlM&amp;tbnid=fpDybnNktcdLXM:&amp;ved=0CAUQjRw&amp;url=http://www.kids-activities-learning-games.com/playing-video-games.html&amp;ei=3QiKUsaEEqWMygHz9oGgDg&amp;bvm=bv.56643336,d.aWc&amp;psig=AFQjCNGkgayeyZD_ckxvzx4UZ3NO_Ltgyw&amp;ust=1384864340286765" TargetMode="Externa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10" Type="http://schemas.openxmlformats.org/officeDocument/2006/relationships/image" Target="../media/image14.jpeg"/><Relationship Id="rId4" Type="http://schemas.openxmlformats.org/officeDocument/2006/relationships/image" Target="../media/image9.wmf"/><Relationship Id="rId9" Type="http://schemas.openxmlformats.org/officeDocument/2006/relationships/hyperlink" Target="http://www.google.com/url?sa=i&amp;rct=j&amp;q=videogames&amp;source=images&amp;cd=&amp;cad=rja&amp;docid=IsXFKMR1wQ_jlM&amp;tbnid=fpDybnNktcdLXM:&amp;ved=0CAUQjRw&amp;url=http://www.kids-activities-learning-games.com/playing-video-games.html&amp;ei=3QiKUsaEEqWMygHz9oGgDg&amp;bvm=bv.56643336,d.aWc&amp;psig=AFQjCNGkgayeyZD_ckxvzx4UZ3NO_Ltgyw&amp;ust=1384864340286765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wmf"/><Relationship Id="rId4" Type="http://schemas.openxmlformats.org/officeDocument/2006/relationships/image" Target="../media/image13.w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latin typeface="Comic Sans MS" panose="030F0702030302020204" pitchFamily="66" charset="0"/>
              </a:rPr>
              <a:t>El </a:t>
            </a:r>
            <a:r>
              <a:rPr lang="en-US" b="1" dirty="0" err="1" smtClean="0">
                <a:latin typeface="Comic Sans MS" panose="030F0702030302020204" pitchFamily="66" charset="0"/>
              </a:rPr>
              <a:t>presente</a:t>
            </a:r>
            <a:r>
              <a:rPr lang="en-US" b="1" dirty="0" smtClean="0">
                <a:latin typeface="Comic Sans MS" panose="030F0702030302020204" pitchFamily="66" charset="0"/>
              </a:rPr>
              <a:t> en -AR</a:t>
            </a:r>
            <a:endParaRPr lang="en-US" b="1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4910" y="3048000"/>
            <a:ext cx="899316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Today you will learn:</a:t>
            </a:r>
          </a:p>
          <a:p>
            <a:endParaRPr lang="en-US" sz="2000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I can conjugate “</a:t>
            </a:r>
            <a:r>
              <a:rPr lang="en-US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ar</a:t>
            </a:r>
            <a:r>
              <a:rPr lang="en-US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” verbs, to express actions in the present tense.</a:t>
            </a:r>
            <a:endParaRPr lang="en-US" sz="2000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08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28599"/>
            <a:ext cx="435407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 smtClean="0">
                <a:solidFill>
                  <a:srgbClr val="002060"/>
                </a:solidFill>
                <a:latin typeface="Comic Sans MS" pitchFamily="66" charset="0"/>
              </a:rPr>
              <a:t>El </a:t>
            </a:r>
            <a:r>
              <a:rPr lang="en-US" sz="2200" b="1" dirty="0" err="1" smtClean="0">
                <a:solidFill>
                  <a:srgbClr val="002060"/>
                </a:solidFill>
                <a:latin typeface="Comic Sans MS" pitchFamily="66" charset="0"/>
              </a:rPr>
              <a:t>presente</a:t>
            </a:r>
            <a:r>
              <a:rPr lang="en-US" sz="2200" b="1" dirty="0" smtClean="0">
                <a:solidFill>
                  <a:srgbClr val="002060"/>
                </a:solidFill>
                <a:latin typeface="Comic Sans MS" pitchFamily="66" charset="0"/>
              </a:rPr>
              <a:t> de los </a:t>
            </a:r>
            <a:r>
              <a:rPr lang="en-US" sz="2200" b="1" dirty="0" err="1" smtClean="0">
                <a:solidFill>
                  <a:srgbClr val="002060"/>
                </a:solidFill>
                <a:latin typeface="Comic Sans MS" pitchFamily="66" charset="0"/>
              </a:rPr>
              <a:t>verbos</a:t>
            </a:r>
            <a:r>
              <a:rPr lang="en-US" sz="2200" b="1" dirty="0" smtClean="0">
                <a:solidFill>
                  <a:srgbClr val="002060"/>
                </a:solidFill>
                <a:latin typeface="Comic Sans MS" pitchFamily="66" charset="0"/>
              </a:rPr>
              <a:t> -AR</a:t>
            </a:r>
            <a:endParaRPr lang="en-US" sz="2200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4158" y="2667000"/>
            <a:ext cx="8728672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Comic Sans MS" pitchFamily="66" charset="0"/>
              </a:rPr>
              <a:t>Spanish verbs can recognized by their endings. All verbs in Spanish end</a:t>
            </a:r>
          </a:p>
          <a:p>
            <a:r>
              <a:rPr lang="en-US" sz="2000" dirty="0">
                <a:solidFill>
                  <a:srgbClr val="002060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solidFill>
                  <a:srgbClr val="002060"/>
                </a:solidFill>
                <a:latin typeface="Comic Sans MS" pitchFamily="66" charset="0"/>
              </a:rPr>
              <a:t>n:</a:t>
            </a:r>
          </a:p>
          <a:p>
            <a:r>
              <a:rPr lang="en-US" sz="2000" dirty="0" smtClean="0">
                <a:solidFill>
                  <a:srgbClr val="002060"/>
                </a:solidFill>
                <a:latin typeface="Comic Sans MS" pitchFamily="66" charset="0"/>
              </a:rPr>
              <a:t>	-AR		</a:t>
            </a:r>
          </a:p>
          <a:p>
            <a:endParaRPr lang="en-US" sz="20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endParaRPr lang="en-US" sz="20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endParaRPr lang="en-US" sz="20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en-US" sz="2000" dirty="0" smtClean="0">
                <a:solidFill>
                  <a:srgbClr val="002060"/>
                </a:solidFill>
                <a:latin typeface="Comic Sans MS" pitchFamily="66" charset="0"/>
              </a:rPr>
              <a:t>	-ER		</a:t>
            </a:r>
          </a:p>
          <a:p>
            <a:endParaRPr lang="en-US" sz="2000" dirty="0">
              <a:solidFill>
                <a:srgbClr val="002060"/>
              </a:solidFill>
              <a:latin typeface="Comic Sans MS" pitchFamily="66" charset="0"/>
            </a:endParaRPr>
          </a:p>
          <a:p>
            <a:endParaRPr lang="en-US" sz="20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endParaRPr lang="en-US" sz="20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en-US" sz="2000" dirty="0" smtClean="0">
                <a:solidFill>
                  <a:srgbClr val="002060"/>
                </a:solidFill>
                <a:latin typeface="Comic Sans MS" pitchFamily="66" charset="0"/>
              </a:rPr>
              <a:t>	-IR		</a:t>
            </a:r>
            <a:endParaRPr lang="en-US" sz="20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4158" y="962628"/>
            <a:ext cx="3942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Verbs are words that express…</a:t>
            </a:r>
            <a:endParaRPr lang="en-US" sz="20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71702" y="1484360"/>
            <a:ext cx="15504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ACTIONS </a:t>
            </a:r>
            <a:endParaRPr lang="en-US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45136" y="2057400"/>
            <a:ext cx="41745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Ex: to sing, to dance, to play, etc.</a:t>
            </a:r>
            <a:endParaRPr lang="en-US" sz="20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7" name="Picture 6" descr="C:\Documents and Settings\martind\Local Settings\Temporary Internet Files\Content.IE5\TZR2ARY1\j0310184[1].wm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60144" y="3066327"/>
            <a:ext cx="1179742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3879558" y="3408838"/>
            <a:ext cx="24705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HABLAR  (to talk)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27" name="Picture 3" descr="C:\Users\martind\AppData\Local\Microsoft\Windows\Temporary Internet Files\Content.IE5\RUBQRKY8\MC90044052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7109" y="4056927"/>
            <a:ext cx="1143000" cy="1043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939886" y="4573491"/>
            <a:ext cx="22797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COMER  (to eat)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28" name="Picture 4" descr="C:\Users\martind\AppData\Local\Microsoft\Windows\Temporary Internet Files\Content.IE5\RUBQRKY8\MC900440428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7109" y="5151465"/>
            <a:ext cx="974857" cy="1026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3781602" y="5664735"/>
            <a:ext cx="28584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ESCRIBIR  (to write)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Cloud 8"/>
          <p:cNvSpPr/>
          <p:nvPr/>
        </p:nvSpPr>
        <p:spPr>
          <a:xfrm>
            <a:off x="62040" y="152400"/>
            <a:ext cx="5987299" cy="3809999"/>
          </a:xfrm>
          <a:prstGeom prst="cloud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omic Sans MS" panose="030F0702030302020204" pitchFamily="66" charset="0"/>
              </a:rPr>
              <a:t>These basic forms that end in –AR, -ER, -IR are called INFINITIVES!</a:t>
            </a:r>
          </a:p>
          <a:p>
            <a:pPr algn="ctr"/>
            <a:endParaRPr lang="en-US" sz="2000" b="1" dirty="0">
              <a:latin typeface="Comic Sans MS" panose="030F0702030302020204" pitchFamily="66" charset="0"/>
            </a:endParaRPr>
          </a:p>
          <a:p>
            <a:pPr algn="ctr"/>
            <a:r>
              <a:rPr lang="en-US" sz="2000" b="1" dirty="0" smtClean="0">
                <a:latin typeface="Comic Sans MS" panose="030F0702030302020204" pitchFamily="66" charset="0"/>
              </a:rPr>
              <a:t>What does an infinitive do?</a:t>
            </a:r>
          </a:p>
          <a:p>
            <a:pPr algn="ctr"/>
            <a:endParaRPr lang="en-US" sz="2000" b="1" dirty="0">
              <a:latin typeface="Comic Sans MS" panose="030F0702030302020204" pitchFamily="66" charset="0"/>
            </a:endParaRPr>
          </a:p>
          <a:p>
            <a:pPr algn="ctr"/>
            <a:r>
              <a:rPr lang="en-US" sz="2000" b="1" dirty="0" smtClean="0">
                <a:latin typeface="Comic Sans MS" panose="030F0702030302020204" pitchFamily="66" charset="0"/>
              </a:rPr>
              <a:t>It tells what the action is but not who performed the action.</a:t>
            </a:r>
            <a:endParaRPr lang="en-US" sz="20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044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8" grpId="0"/>
      <p:bldP spid="11" grpId="0"/>
      <p:bldP spid="13" grpId="0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381000" y="2590800"/>
            <a:ext cx="77152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dirty="0"/>
              <a:t>The Spanish infinitive always ends in </a:t>
            </a:r>
            <a:r>
              <a:rPr lang="en-US" altLang="en-US" sz="3200" b="1" i="1" dirty="0"/>
              <a:t>r</a:t>
            </a:r>
            <a:endParaRPr lang="en-US" altLang="en-US" sz="3200" b="1" i="1" noProof="1"/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1600200" y="3453050"/>
            <a:ext cx="1962150" cy="292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US" altLang="en-US" sz="3200" noProof="1"/>
              <a:t>habla</a:t>
            </a:r>
            <a:r>
              <a:rPr lang="en-US" altLang="en-US" sz="3200" u="sng" noProof="1"/>
              <a:t>r</a:t>
            </a:r>
            <a:endParaRPr lang="en-US" altLang="en-US" sz="3200" noProof="1"/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US" altLang="en-US" sz="3200" noProof="1"/>
              <a:t>come</a:t>
            </a:r>
            <a:r>
              <a:rPr lang="en-US" altLang="en-US" sz="3200" u="sng" noProof="1"/>
              <a:t>r</a:t>
            </a:r>
            <a:endParaRPr lang="en-US" altLang="en-US" sz="3200" noProof="1"/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US" altLang="en-US" sz="3200" noProof="1"/>
              <a:t>escribi</a:t>
            </a:r>
            <a:r>
              <a:rPr lang="en-US" altLang="en-US" sz="3200" u="sng" noProof="1"/>
              <a:t>r</a:t>
            </a:r>
            <a:endParaRPr lang="en-US" altLang="en-US" sz="3200" noProof="1"/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US" altLang="en-US" sz="3200" noProof="1" smtClean="0"/>
              <a:t>canta</a:t>
            </a:r>
            <a:r>
              <a:rPr lang="en-US" altLang="en-US" sz="3200" u="sng" noProof="1" smtClean="0"/>
              <a:t>r</a:t>
            </a:r>
            <a:endParaRPr lang="en-US" altLang="en-US" sz="3200" noProof="1" smtClean="0"/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US" altLang="en-US" sz="3200" noProof="1" smtClean="0"/>
              <a:t>aprende</a:t>
            </a:r>
            <a:r>
              <a:rPr lang="en-US" altLang="en-US" sz="3200" u="sng" noProof="1" smtClean="0"/>
              <a:t>r</a:t>
            </a:r>
            <a:endParaRPr lang="en-US" altLang="en-US" sz="3200" noProof="1" smtClean="0"/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US" altLang="en-US" sz="3200" noProof="1" smtClean="0"/>
              <a:t>lee</a:t>
            </a:r>
            <a:r>
              <a:rPr lang="en-US" altLang="en-US" sz="3200" u="sng" noProof="1" smtClean="0"/>
              <a:t>r</a:t>
            </a:r>
            <a:endParaRPr lang="en-US" altLang="en-US" sz="3200" noProof="1"/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5105400" y="3470110"/>
            <a:ext cx="1962150" cy="292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US" altLang="en-US" sz="3200" noProof="1"/>
              <a:t>sali</a:t>
            </a:r>
            <a:r>
              <a:rPr lang="en-US" altLang="en-US" sz="3200" u="sng" noProof="1"/>
              <a:t>r</a:t>
            </a:r>
            <a:endParaRPr lang="en-US" altLang="en-US" sz="3200" noProof="1"/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US" altLang="en-US" sz="3200" noProof="1"/>
              <a:t>conoce</a:t>
            </a:r>
            <a:r>
              <a:rPr lang="en-US" altLang="en-US" sz="3200" u="sng" noProof="1"/>
              <a:t>r</a:t>
            </a:r>
            <a:endParaRPr lang="en-US" altLang="en-US" sz="3200" noProof="1"/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US" altLang="en-US" sz="3200" noProof="1"/>
              <a:t>costa</a:t>
            </a:r>
            <a:r>
              <a:rPr lang="en-US" altLang="en-US" sz="3200" u="sng" noProof="1"/>
              <a:t>r</a:t>
            </a:r>
            <a:endParaRPr lang="en-US" altLang="en-US" sz="3200" noProof="1"/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US" altLang="en-US" sz="3200" noProof="1"/>
              <a:t>corre</a:t>
            </a:r>
            <a:r>
              <a:rPr lang="en-US" altLang="en-US" sz="3200" u="sng" noProof="1"/>
              <a:t>r</a:t>
            </a:r>
            <a:endParaRPr lang="en-US" altLang="en-US" sz="3200" noProof="1"/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US" altLang="en-US" sz="3200" noProof="1"/>
              <a:t>finaliza</a:t>
            </a:r>
            <a:r>
              <a:rPr lang="en-US" altLang="en-US" sz="3200" u="sng" noProof="1"/>
              <a:t>r</a:t>
            </a:r>
            <a:endParaRPr lang="en-US" altLang="en-US" sz="3200" noProof="1"/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US" altLang="en-US" sz="3200" noProof="1"/>
              <a:t>freí</a:t>
            </a:r>
            <a:r>
              <a:rPr lang="en-US" altLang="en-US" sz="3200" u="sng" noProof="1"/>
              <a:t>r</a:t>
            </a:r>
            <a:endParaRPr lang="en-US" altLang="en-US" sz="3200" noProof="1"/>
          </a:p>
        </p:txBody>
      </p:sp>
      <p:sp>
        <p:nvSpPr>
          <p:cNvPr id="15365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7772400" cy="1524000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 smtClean="0"/>
              <a:t>The fundamental parts of the Spanish verb</a:t>
            </a:r>
            <a:endParaRPr lang="en-US" altLang="en-US" noProof="1" smtClean="0"/>
          </a:p>
        </p:txBody>
      </p:sp>
    </p:spTree>
    <p:extLst>
      <p:ext uri="{BB962C8B-B14F-4D97-AF65-F5344CB8AC3E}">
        <p14:creationId xmlns:p14="http://schemas.microsoft.com/office/powerpoint/2010/main" val="174440049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300"/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300"/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300"/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300"/>
                                        <p:tgtEl>
                                          <p:spTgt spid="27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300"/>
                                        <p:tgtEl>
                                          <p:spTgt spid="276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300"/>
                                        <p:tgtEl>
                                          <p:spTgt spid="276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300"/>
                                        <p:tgtEl>
                                          <p:spTgt spid="276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300"/>
                                        <p:tgtEl>
                                          <p:spTgt spid="276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300"/>
                                        <p:tgtEl>
                                          <p:spTgt spid="276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300"/>
                                        <p:tgtEl>
                                          <p:spTgt spid="276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300"/>
                                        <p:tgtEl>
                                          <p:spTgt spid="276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4" grpId="0" build="p" autoUpdateAnimBg="0"/>
      <p:bldP spid="2765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28599"/>
            <a:ext cx="435407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 smtClean="0">
                <a:solidFill>
                  <a:srgbClr val="002060"/>
                </a:solidFill>
                <a:latin typeface="Comic Sans MS" pitchFamily="66" charset="0"/>
              </a:rPr>
              <a:t>El </a:t>
            </a:r>
            <a:r>
              <a:rPr lang="en-US" sz="2200" b="1" dirty="0" err="1" smtClean="0">
                <a:solidFill>
                  <a:srgbClr val="002060"/>
                </a:solidFill>
                <a:latin typeface="Comic Sans MS" pitchFamily="66" charset="0"/>
              </a:rPr>
              <a:t>presente</a:t>
            </a:r>
            <a:r>
              <a:rPr lang="en-US" sz="2200" b="1" dirty="0" smtClean="0">
                <a:solidFill>
                  <a:srgbClr val="002060"/>
                </a:solidFill>
                <a:latin typeface="Comic Sans MS" pitchFamily="66" charset="0"/>
              </a:rPr>
              <a:t> de los </a:t>
            </a:r>
            <a:r>
              <a:rPr lang="en-US" sz="2200" b="1" dirty="0" err="1" smtClean="0">
                <a:solidFill>
                  <a:srgbClr val="002060"/>
                </a:solidFill>
                <a:latin typeface="Comic Sans MS" pitchFamily="66" charset="0"/>
              </a:rPr>
              <a:t>verbos</a:t>
            </a:r>
            <a:r>
              <a:rPr lang="en-US" sz="2200" b="1" dirty="0" smtClean="0">
                <a:solidFill>
                  <a:srgbClr val="002060"/>
                </a:solidFill>
                <a:latin typeface="Comic Sans MS" pitchFamily="66" charset="0"/>
              </a:rPr>
              <a:t> -AR</a:t>
            </a:r>
            <a:endParaRPr lang="en-US" sz="2200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990600"/>
            <a:ext cx="82076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To say who performed the action, you must CONJUGATE the verb.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66800" y="1724055"/>
            <a:ext cx="36728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Huh?  What is “conjugating”?</a:t>
            </a:r>
          </a:p>
        </p:txBody>
      </p:sp>
      <p:sp>
        <p:nvSpPr>
          <p:cNvPr id="5" name="Rectangle 4"/>
          <p:cNvSpPr/>
          <p:nvPr/>
        </p:nvSpPr>
        <p:spPr>
          <a:xfrm>
            <a:off x="331304" y="2438400"/>
            <a:ext cx="8610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Conjugating a verb means changing it into one of its 6 forms to say who performed an action. </a:t>
            </a:r>
            <a:endParaRPr lang="en-US" sz="20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050" name="Picture 2" descr="C:\Users\martind\AppData\Local\Microsoft\Windows\Temporary Internet Files\Content.IE5\RUBQRKY8\MC900441902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895600"/>
            <a:ext cx="2759518" cy="326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90801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1777611"/>
              </p:ext>
            </p:extLst>
          </p:nvPr>
        </p:nvGraphicFramePr>
        <p:xfrm>
          <a:off x="844635" y="3943290"/>
          <a:ext cx="7308764" cy="24511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54382"/>
                <a:gridCol w="3654382"/>
              </a:tblGrid>
              <a:tr h="76837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6837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6837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209800" y="152400"/>
            <a:ext cx="47291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Comic Sans MS" pitchFamily="66" charset="0"/>
              </a:rPr>
              <a:t>El </a:t>
            </a:r>
            <a:r>
              <a:rPr lang="en-US" sz="2400" b="1" dirty="0" err="1" smtClean="0">
                <a:solidFill>
                  <a:srgbClr val="002060"/>
                </a:solidFill>
                <a:latin typeface="Comic Sans MS" pitchFamily="66" charset="0"/>
              </a:rPr>
              <a:t>presente</a:t>
            </a:r>
            <a:r>
              <a:rPr lang="en-US" sz="2400" b="1" dirty="0" smtClean="0">
                <a:solidFill>
                  <a:srgbClr val="002060"/>
                </a:solidFill>
                <a:latin typeface="Comic Sans MS" pitchFamily="66" charset="0"/>
              </a:rPr>
              <a:t> de los </a:t>
            </a:r>
            <a:r>
              <a:rPr lang="en-US" sz="2400" b="1" dirty="0" err="1" smtClean="0">
                <a:solidFill>
                  <a:srgbClr val="002060"/>
                </a:solidFill>
                <a:latin typeface="Comic Sans MS" pitchFamily="66" charset="0"/>
              </a:rPr>
              <a:t>verbos</a:t>
            </a:r>
            <a:r>
              <a:rPr lang="en-US" sz="2400" b="1" dirty="0" smtClean="0">
                <a:solidFill>
                  <a:srgbClr val="002060"/>
                </a:solidFill>
                <a:latin typeface="Comic Sans MS" pitchFamily="66" charset="0"/>
              </a:rPr>
              <a:t> -AR</a:t>
            </a:r>
            <a:endParaRPr lang="en-US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1475" y="838200"/>
            <a:ext cx="30540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Comic Sans MS" pitchFamily="66" charset="0"/>
              </a:rPr>
              <a:t>Let's see how it works!!!</a:t>
            </a:r>
            <a:endParaRPr lang="en-US" sz="20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6757" y="1422064"/>
            <a:ext cx="30652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Comic Sans MS" pitchFamily="66" charset="0"/>
              </a:rPr>
              <a:t>Take the verb HABLAR: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0" y="2035481"/>
            <a:ext cx="33249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Comic Sans MS" pitchFamily="66" charset="0"/>
              </a:rPr>
              <a:t>Step 1:  Take off the -AR.</a:t>
            </a:r>
            <a:endParaRPr lang="en-US" sz="20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18495" y="2444761"/>
            <a:ext cx="58977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Comic Sans MS" pitchFamily="66" charset="0"/>
              </a:rPr>
              <a:t>Now we're left with the VERB STEM "HABL-"...</a:t>
            </a:r>
          </a:p>
        </p:txBody>
      </p:sp>
      <p:sp>
        <p:nvSpPr>
          <p:cNvPr id="7" name="Rectangle 6"/>
          <p:cNvSpPr/>
          <p:nvPr/>
        </p:nvSpPr>
        <p:spPr>
          <a:xfrm>
            <a:off x="735496" y="2918193"/>
            <a:ext cx="81799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Comic Sans MS" pitchFamily="66" charset="0"/>
              </a:rPr>
              <a:t>Step 2:  Add the appropriate VERB ENDING to match the subject</a:t>
            </a:r>
            <a:r>
              <a:rPr lang="en-US" sz="2000" dirty="0" smtClean="0"/>
              <a:t>.</a:t>
            </a:r>
            <a:endParaRPr lang="en-US" dirty="0" smtClean="0"/>
          </a:p>
        </p:txBody>
      </p:sp>
      <p:sp>
        <p:nvSpPr>
          <p:cNvPr id="8" name="Rectangle 7"/>
          <p:cNvSpPr/>
          <p:nvPr/>
        </p:nvSpPr>
        <p:spPr>
          <a:xfrm>
            <a:off x="76200" y="3486090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Comic Sans MS" pitchFamily="66" charset="0"/>
              </a:rPr>
              <a:t>There are 6 different VERB ENDINGS for -AR verbs in the present:</a:t>
            </a:r>
            <a:endParaRPr lang="en-US" sz="20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69704" y="4181829"/>
            <a:ext cx="23006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002060"/>
                </a:solidFill>
                <a:latin typeface="Comic Sans MS" pitchFamily="66" charset="0"/>
              </a:rPr>
              <a:t>yo</a:t>
            </a:r>
            <a:r>
              <a:rPr lang="en-US" sz="2000" b="1" dirty="0" smtClean="0">
                <a:solidFill>
                  <a:srgbClr val="FF0000"/>
                </a:solidFill>
                <a:latin typeface="Comic Sans MS" pitchFamily="66" charset="0"/>
              </a:rPr>
              <a:t>              -o</a:t>
            </a:r>
            <a:endParaRPr lang="en-US" sz="2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38972" y="4902032"/>
            <a:ext cx="24112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002060"/>
                </a:solidFill>
                <a:latin typeface="Comic Sans MS" pitchFamily="66" charset="0"/>
              </a:rPr>
              <a:t>tú</a:t>
            </a:r>
            <a:r>
              <a:rPr lang="en-US" sz="2000" b="1" dirty="0" smtClean="0">
                <a:solidFill>
                  <a:srgbClr val="FF0000"/>
                </a:solidFill>
                <a:latin typeface="Comic Sans MS" pitchFamily="66" charset="0"/>
              </a:rPr>
              <a:t>              -as</a:t>
            </a:r>
            <a:endParaRPr lang="en-US" sz="2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14400" y="5638800"/>
            <a:ext cx="2361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002060"/>
                </a:solidFill>
                <a:latin typeface="Comic Sans MS" pitchFamily="66" charset="0"/>
              </a:rPr>
              <a:t>él</a:t>
            </a:r>
            <a:r>
              <a:rPr lang="en-US" sz="2000" b="1" dirty="0" smtClean="0">
                <a:solidFill>
                  <a:srgbClr val="002060"/>
                </a:solidFill>
                <a:latin typeface="Comic Sans MS" pitchFamily="66" charset="0"/>
              </a:rPr>
              <a:t>/</a:t>
            </a:r>
            <a:r>
              <a:rPr lang="en-US" sz="2000" b="1" dirty="0" err="1" smtClean="0">
                <a:solidFill>
                  <a:srgbClr val="002060"/>
                </a:solidFill>
                <a:latin typeface="Comic Sans MS" pitchFamily="66" charset="0"/>
              </a:rPr>
              <a:t>ella</a:t>
            </a:r>
            <a:r>
              <a:rPr lang="en-US" sz="2000" b="1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Comic Sans MS" pitchFamily="66" charset="0"/>
              </a:rPr>
              <a:t>         -a</a:t>
            </a:r>
          </a:p>
          <a:p>
            <a:r>
              <a:rPr lang="en-US" sz="2000" b="1" dirty="0" err="1" smtClean="0">
                <a:solidFill>
                  <a:srgbClr val="002060"/>
                </a:solidFill>
                <a:latin typeface="Comic Sans MS" pitchFamily="66" charset="0"/>
              </a:rPr>
              <a:t>usted</a:t>
            </a:r>
            <a:endParaRPr lang="en-US" sz="20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48200" y="4038600"/>
            <a:ext cx="33698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002060"/>
                </a:solidFill>
                <a:latin typeface="Comic Sans MS" pitchFamily="66" charset="0"/>
              </a:rPr>
              <a:t>nosotros</a:t>
            </a:r>
            <a:r>
              <a:rPr lang="en-US" sz="2000" b="1" dirty="0" smtClean="0">
                <a:solidFill>
                  <a:srgbClr val="002060"/>
                </a:solidFill>
                <a:latin typeface="Comic Sans MS" pitchFamily="66" charset="0"/>
              </a:rPr>
              <a:t>/as</a:t>
            </a:r>
            <a:r>
              <a:rPr lang="en-US" sz="2000" b="1" dirty="0" smtClean="0">
                <a:solidFill>
                  <a:srgbClr val="FF0000"/>
                </a:solidFill>
                <a:latin typeface="Comic Sans MS" pitchFamily="66" charset="0"/>
              </a:rPr>
              <a:t>         -</a:t>
            </a:r>
            <a:r>
              <a:rPr lang="en-US" sz="2000" b="1" dirty="0" err="1" smtClean="0">
                <a:solidFill>
                  <a:srgbClr val="FF0000"/>
                </a:solidFill>
                <a:latin typeface="Comic Sans MS" pitchFamily="66" charset="0"/>
              </a:rPr>
              <a:t>amos</a:t>
            </a:r>
            <a:endParaRPr lang="en-US" sz="2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24400" y="4902032"/>
            <a:ext cx="30989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002060"/>
                </a:solidFill>
                <a:latin typeface="Comic Sans MS" pitchFamily="66" charset="0"/>
              </a:rPr>
              <a:t>vosotros</a:t>
            </a:r>
            <a:r>
              <a:rPr lang="en-US" sz="2000" b="1" dirty="0" smtClean="0">
                <a:solidFill>
                  <a:srgbClr val="002060"/>
                </a:solidFill>
                <a:latin typeface="Comic Sans MS" pitchFamily="66" charset="0"/>
              </a:rPr>
              <a:t>/as  </a:t>
            </a:r>
            <a:r>
              <a:rPr lang="en-US" sz="2000" b="1" dirty="0" smtClean="0">
                <a:solidFill>
                  <a:srgbClr val="FF0000"/>
                </a:solidFill>
                <a:latin typeface="Comic Sans MS" pitchFamily="66" charset="0"/>
              </a:rPr>
              <a:t>       -</a:t>
            </a:r>
            <a:r>
              <a:rPr lang="en-US" sz="2000" b="1" dirty="0" err="1" smtClean="0">
                <a:solidFill>
                  <a:srgbClr val="FF0000"/>
                </a:solidFill>
                <a:latin typeface="Comic Sans MS" pitchFamily="66" charset="0"/>
              </a:rPr>
              <a:t>áis</a:t>
            </a:r>
            <a:endParaRPr lang="en-US" sz="2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24400" y="5638800"/>
            <a:ext cx="29514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002060"/>
                </a:solidFill>
                <a:latin typeface="Comic Sans MS" pitchFamily="66" charset="0"/>
              </a:rPr>
              <a:t>ellos</a:t>
            </a:r>
            <a:r>
              <a:rPr lang="en-US" sz="2000" b="1" dirty="0" smtClean="0">
                <a:solidFill>
                  <a:srgbClr val="002060"/>
                </a:solidFill>
                <a:latin typeface="Comic Sans MS" pitchFamily="66" charset="0"/>
              </a:rPr>
              <a:t>/</a:t>
            </a:r>
            <a:r>
              <a:rPr lang="en-US" sz="2000" b="1" dirty="0" err="1" smtClean="0">
                <a:solidFill>
                  <a:srgbClr val="002060"/>
                </a:solidFill>
                <a:latin typeface="Comic Sans MS" pitchFamily="66" charset="0"/>
              </a:rPr>
              <a:t>ellas</a:t>
            </a:r>
            <a:r>
              <a:rPr lang="en-US" sz="2000" b="1" dirty="0" smtClean="0">
                <a:solidFill>
                  <a:srgbClr val="FF0000"/>
                </a:solidFill>
                <a:latin typeface="Comic Sans MS" pitchFamily="66" charset="0"/>
              </a:rPr>
              <a:t>          -an</a:t>
            </a:r>
          </a:p>
          <a:p>
            <a:r>
              <a:rPr lang="en-US" sz="2000" dirty="0" err="1" smtClean="0">
                <a:solidFill>
                  <a:srgbClr val="002060"/>
                </a:solidFill>
                <a:latin typeface="Comic Sans MS" pitchFamily="66" charset="0"/>
              </a:rPr>
              <a:t>ustedes</a:t>
            </a:r>
            <a:endParaRPr lang="en-US" sz="2000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80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203032"/>
              </p:ext>
            </p:extLst>
          </p:nvPr>
        </p:nvGraphicFramePr>
        <p:xfrm>
          <a:off x="570721" y="1488440"/>
          <a:ext cx="8239424" cy="457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9712"/>
                <a:gridCol w="4119712"/>
              </a:tblGrid>
              <a:tr h="4927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709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709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709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152400" y="739914"/>
            <a:ext cx="865774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Comic Sans MS" pitchFamily="66" charset="0"/>
              </a:rPr>
              <a:t>After doing Steps 1 &amp; 2, you should end up with all the present tense forms of </a:t>
            </a:r>
            <a:r>
              <a:rPr lang="en-US" sz="2000" b="1" dirty="0" smtClean="0">
                <a:solidFill>
                  <a:srgbClr val="002060"/>
                </a:solidFill>
                <a:latin typeface="Comic Sans MS" pitchFamily="66" charset="0"/>
              </a:rPr>
              <a:t>HABLAR...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51802" y="152399"/>
            <a:ext cx="47291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Comic Sans MS" pitchFamily="66" charset="0"/>
              </a:rPr>
              <a:t>El </a:t>
            </a:r>
            <a:r>
              <a:rPr lang="en-US" sz="2400" b="1" dirty="0" err="1" smtClean="0">
                <a:solidFill>
                  <a:srgbClr val="002060"/>
                </a:solidFill>
                <a:latin typeface="Comic Sans MS" pitchFamily="66" charset="0"/>
              </a:rPr>
              <a:t>presente</a:t>
            </a:r>
            <a:r>
              <a:rPr lang="en-US" sz="2400" b="1" dirty="0" smtClean="0">
                <a:solidFill>
                  <a:srgbClr val="002060"/>
                </a:solidFill>
                <a:latin typeface="Comic Sans MS" pitchFamily="66" charset="0"/>
              </a:rPr>
              <a:t> de los </a:t>
            </a:r>
            <a:r>
              <a:rPr lang="en-US" sz="2400" b="1" dirty="0" err="1" smtClean="0">
                <a:solidFill>
                  <a:srgbClr val="002060"/>
                </a:solidFill>
                <a:latin typeface="Comic Sans MS" pitchFamily="66" charset="0"/>
              </a:rPr>
              <a:t>verbos</a:t>
            </a:r>
            <a:r>
              <a:rPr lang="en-US" sz="2400" b="1" dirty="0" smtClean="0">
                <a:solidFill>
                  <a:srgbClr val="002060"/>
                </a:solidFill>
                <a:latin typeface="Comic Sans MS" pitchFamily="66" charset="0"/>
              </a:rPr>
              <a:t> -AR</a:t>
            </a:r>
            <a:endParaRPr lang="en-US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1447800"/>
            <a:ext cx="8276746" cy="5334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41811" y="1524000"/>
            <a:ext cx="388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HABLAR – to talk / speak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8809" y="2227471"/>
            <a:ext cx="29209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002060"/>
                </a:solidFill>
                <a:latin typeface="Comic Sans MS" pitchFamily="66" charset="0"/>
              </a:rPr>
              <a:t>yo</a:t>
            </a:r>
            <a:r>
              <a:rPr lang="en-US" sz="2000" b="1" dirty="0" smtClean="0">
                <a:solidFill>
                  <a:srgbClr val="FF0000"/>
                </a:solidFill>
                <a:latin typeface="Comic Sans MS" pitchFamily="66" charset="0"/>
              </a:rPr>
              <a:t>              </a:t>
            </a:r>
            <a:r>
              <a:rPr lang="en-US" sz="2000" b="1" dirty="0" err="1" smtClean="0">
                <a:solidFill>
                  <a:srgbClr val="FF0000"/>
                </a:solidFill>
                <a:latin typeface="Comic Sans MS" pitchFamily="66" charset="0"/>
              </a:rPr>
              <a:t>hablo</a:t>
            </a:r>
            <a:endParaRPr lang="en-US" sz="20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en-US" sz="2000" i="1" dirty="0" smtClean="0">
                <a:solidFill>
                  <a:srgbClr val="002060"/>
                </a:solidFill>
                <a:latin typeface="Comic Sans MS" pitchFamily="66" charset="0"/>
              </a:rPr>
              <a:t>                        I speak</a:t>
            </a:r>
            <a:endParaRPr lang="en-US" sz="2000" i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8809" y="3409125"/>
            <a:ext cx="31822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002060"/>
                </a:solidFill>
                <a:latin typeface="Comic Sans MS" pitchFamily="66" charset="0"/>
              </a:rPr>
              <a:t>tú</a:t>
            </a:r>
            <a:r>
              <a:rPr lang="en-US" sz="2000" b="1" dirty="0" smtClean="0">
                <a:solidFill>
                  <a:srgbClr val="FF0000"/>
                </a:solidFill>
                <a:latin typeface="Comic Sans MS" pitchFamily="66" charset="0"/>
              </a:rPr>
              <a:t>              </a:t>
            </a:r>
            <a:r>
              <a:rPr lang="en-US" sz="2000" b="1" dirty="0" err="1" smtClean="0">
                <a:solidFill>
                  <a:srgbClr val="FF0000"/>
                </a:solidFill>
                <a:latin typeface="Comic Sans MS" pitchFamily="66" charset="0"/>
              </a:rPr>
              <a:t>hablas</a:t>
            </a:r>
            <a:endParaRPr lang="en-US" sz="20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en-US" sz="2000" i="1" dirty="0" smtClean="0">
                <a:solidFill>
                  <a:srgbClr val="002060"/>
                </a:solidFill>
                <a:latin typeface="Comic Sans MS" pitchFamily="66" charset="0"/>
              </a:rPr>
              <a:t>                        you speak</a:t>
            </a:r>
            <a:endParaRPr lang="en-US" sz="2000" i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4650024"/>
            <a:ext cx="411202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002060"/>
                </a:solidFill>
                <a:latin typeface="Comic Sans MS" pitchFamily="66" charset="0"/>
              </a:rPr>
              <a:t>él</a:t>
            </a:r>
            <a:r>
              <a:rPr lang="en-US" sz="2000" b="1" dirty="0" smtClean="0">
                <a:solidFill>
                  <a:srgbClr val="002060"/>
                </a:solidFill>
                <a:latin typeface="Comic Sans MS" pitchFamily="66" charset="0"/>
              </a:rPr>
              <a:t>/</a:t>
            </a:r>
            <a:r>
              <a:rPr lang="en-US" sz="2000" b="1" dirty="0" err="1" smtClean="0">
                <a:solidFill>
                  <a:srgbClr val="002060"/>
                </a:solidFill>
                <a:latin typeface="Comic Sans MS" pitchFamily="66" charset="0"/>
              </a:rPr>
              <a:t>ella</a:t>
            </a:r>
            <a:r>
              <a:rPr lang="en-US" sz="2000" b="1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Comic Sans MS" pitchFamily="66" charset="0"/>
              </a:rPr>
              <a:t>        </a:t>
            </a:r>
            <a:r>
              <a:rPr lang="en-US" sz="2000" b="1" dirty="0" err="1" smtClean="0">
                <a:solidFill>
                  <a:srgbClr val="FF0000"/>
                </a:solidFill>
                <a:latin typeface="Comic Sans MS" pitchFamily="66" charset="0"/>
              </a:rPr>
              <a:t>habla</a:t>
            </a:r>
            <a:endParaRPr lang="en-US" sz="20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en-US" sz="2000" b="1" dirty="0" err="1" smtClean="0">
                <a:solidFill>
                  <a:srgbClr val="002060"/>
                </a:solidFill>
                <a:latin typeface="Comic Sans MS" pitchFamily="66" charset="0"/>
              </a:rPr>
              <a:t>usted</a:t>
            </a:r>
            <a:r>
              <a:rPr lang="en-US" sz="2000" b="1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n-US" sz="2000" i="1" dirty="0" smtClean="0">
                <a:solidFill>
                  <a:srgbClr val="002060"/>
                </a:solidFill>
                <a:latin typeface="Comic Sans MS" pitchFamily="66" charset="0"/>
              </a:rPr>
              <a:t>               he/she speaks</a:t>
            </a:r>
          </a:p>
          <a:p>
            <a:r>
              <a:rPr lang="en-US" sz="2000" i="1" dirty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n-US" sz="2000" i="1" dirty="0" smtClean="0">
                <a:solidFill>
                  <a:srgbClr val="002060"/>
                </a:solidFill>
                <a:latin typeface="Comic Sans MS" pitchFamily="66" charset="0"/>
              </a:rPr>
              <a:t>                        you speak </a:t>
            </a:r>
            <a:r>
              <a:rPr lang="en-US" sz="1600" i="1" dirty="0" smtClean="0">
                <a:solidFill>
                  <a:srgbClr val="002060"/>
                </a:solidFill>
                <a:latin typeface="Comic Sans MS" pitchFamily="66" charset="0"/>
              </a:rPr>
              <a:t>(form)</a:t>
            </a:r>
            <a:endParaRPr lang="en-US" sz="1600" i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30953" y="2227471"/>
            <a:ext cx="37257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002060"/>
                </a:solidFill>
                <a:latin typeface="Comic Sans MS" pitchFamily="66" charset="0"/>
              </a:rPr>
              <a:t>nosotros</a:t>
            </a:r>
            <a:r>
              <a:rPr lang="en-US" sz="2000" b="1" dirty="0" smtClean="0">
                <a:solidFill>
                  <a:srgbClr val="002060"/>
                </a:solidFill>
                <a:latin typeface="Comic Sans MS" pitchFamily="66" charset="0"/>
              </a:rPr>
              <a:t>/as</a:t>
            </a:r>
            <a:r>
              <a:rPr lang="en-US" sz="2000" b="1" dirty="0" smtClean="0">
                <a:solidFill>
                  <a:srgbClr val="FF0000"/>
                </a:solidFill>
                <a:latin typeface="Comic Sans MS" pitchFamily="66" charset="0"/>
              </a:rPr>
              <a:t>         </a:t>
            </a:r>
            <a:r>
              <a:rPr lang="en-US" sz="2000" b="1" dirty="0" err="1" smtClean="0">
                <a:solidFill>
                  <a:srgbClr val="FF0000"/>
                </a:solidFill>
                <a:latin typeface="Comic Sans MS" pitchFamily="66" charset="0"/>
              </a:rPr>
              <a:t>hablamos</a:t>
            </a:r>
            <a:endParaRPr lang="en-US" sz="20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en-US" sz="2000" i="1" dirty="0" smtClean="0">
                <a:solidFill>
                  <a:srgbClr val="002060"/>
                </a:solidFill>
                <a:latin typeface="Comic Sans MS" pitchFamily="66" charset="0"/>
              </a:rPr>
              <a:t>                                we speak</a:t>
            </a:r>
            <a:endParaRPr lang="en-US" sz="2000" i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97823" y="3347829"/>
            <a:ext cx="3857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002060"/>
                </a:solidFill>
                <a:latin typeface="Comic Sans MS" pitchFamily="66" charset="0"/>
              </a:rPr>
              <a:t>vosotros</a:t>
            </a:r>
            <a:r>
              <a:rPr lang="en-US" sz="2000" b="1" dirty="0" smtClean="0">
                <a:solidFill>
                  <a:srgbClr val="002060"/>
                </a:solidFill>
                <a:latin typeface="Comic Sans MS" pitchFamily="66" charset="0"/>
              </a:rPr>
              <a:t>/as  </a:t>
            </a:r>
            <a:r>
              <a:rPr lang="en-US" sz="2000" b="1" dirty="0" smtClean="0">
                <a:solidFill>
                  <a:srgbClr val="FF0000"/>
                </a:solidFill>
                <a:latin typeface="Comic Sans MS" pitchFamily="66" charset="0"/>
              </a:rPr>
              <a:t>       </a:t>
            </a:r>
            <a:r>
              <a:rPr lang="en-US" sz="2000" b="1" dirty="0" err="1" smtClean="0">
                <a:solidFill>
                  <a:srgbClr val="FF0000"/>
                </a:solidFill>
                <a:latin typeface="Comic Sans MS" pitchFamily="66" charset="0"/>
              </a:rPr>
              <a:t>habláis</a:t>
            </a:r>
            <a:endParaRPr lang="en-US" sz="20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en-US" sz="2000" i="1" dirty="0" smtClean="0">
                <a:solidFill>
                  <a:srgbClr val="002060"/>
                </a:solidFill>
                <a:latin typeface="Comic Sans MS" pitchFamily="66" charset="0"/>
              </a:rPr>
              <a:t>                           you speak </a:t>
            </a:r>
            <a:r>
              <a:rPr lang="en-US" sz="1600" i="1" dirty="0" smtClean="0">
                <a:solidFill>
                  <a:srgbClr val="002060"/>
                </a:solidFill>
                <a:latin typeface="Comic Sans MS" pitchFamily="66" charset="0"/>
              </a:rPr>
              <a:t>(pl.)</a:t>
            </a:r>
            <a:endParaRPr lang="en-US" sz="1600" i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07762" y="4605516"/>
            <a:ext cx="3954929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002060"/>
                </a:solidFill>
                <a:latin typeface="Comic Sans MS" pitchFamily="66" charset="0"/>
              </a:rPr>
              <a:t>ellos</a:t>
            </a:r>
            <a:r>
              <a:rPr lang="en-US" sz="2000" b="1" dirty="0" smtClean="0">
                <a:solidFill>
                  <a:srgbClr val="002060"/>
                </a:solidFill>
                <a:latin typeface="Comic Sans MS" pitchFamily="66" charset="0"/>
              </a:rPr>
              <a:t>/</a:t>
            </a:r>
            <a:r>
              <a:rPr lang="en-US" sz="2000" b="1" dirty="0" err="1" smtClean="0">
                <a:solidFill>
                  <a:srgbClr val="002060"/>
                </a:solidFill>
                <a:latin typeface="Comic Sans MS" pitchFamily="66" charset="0"/>
              </a:rPr>
              <a:t>ellas</a:t>
            </a:r>
            <a:r>
              <a:rPr lang="en-US" sz="2000" b="1" dirty="0" smtClean="0">
                <a:solidFill>
                  <a:srgbClr val="FF0000"/>
                </a:solidFill>
                <a:latin typeface="Comic Sans MS" pitchFamily="66" charset="0"/>
              </a:rPr>
              <a:t>          </a:t>
            </a:r>
            <a:r>
              <a:rPr lang="en-US" sz="2000" b="1" dirty="0" err="1" smtClean="0">
                <a:solidFill>
                  <a:srgbClr val="FF0000"/>
                </a:solidFill>
                <a:latin typeface="Comic Sans MS" pitchFamily="66" charset="0"/>
              </a:rPr>
              <a:t>hablan</a:t>
            </a:r>
            <a:endParaRPr lang="en-US" sz="20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en-US" sz="2000" b="1" dirty="0" err="1" smtClean="0">
                <a:solidFill>
                  <a:srgbClr val="002060"/>
                </a:solidFill>
                <a:latin typeface="Comic Sans MS" pitchFamily="66" charset="0"/>
              </a:rPr>
              <a:t>ustedes</a:t>
            </a:r>
            <a:r>
              <a:rPr lang="en-US" sz="2000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n-US" sz="2000" i="1" dirty="0" smtClean="0">
                <a:solidFill>
                  <a:srgbClr val="002060"/>
                </a:solidFill>
                <a:latin typeface="Comic Sans MS" pitchFamily="66" charset="0"/>
              </a:rPr>
              <a:t>                   they speak</a:t>
            </a:r>
          </a:p>
          <a:p>
            <a:r>
              <a:rPr lang="en-US" sz="2000" i="1" dirty="0" smtClean="0">
                <a:solidFill>
                  <a:srgbClr val="002060"/>
                </a:solidFill>
                <a:latin typeface="Comic Sans MS" pitchFamily="66" charset="0"/>
              </a:rPr>
              <a:t>		        you speak</a:t>
            </a:r>
          </a:p>
          <a:p>
            <a:r>
              <a:rPr lang="en-US" sz="1600" i="1" dirty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n-US" sz="1600" i="1" dirty="0" smtClean="0">
                <a:solidFill>
                  <a:srgbClr val="002060"/>
                </a:solidFill>
                <a:latin typeface="Comic Sans MS" pitchFamily="66" charset="0"/>
              </a:rPr>
              <a:t>                                           (pl. form)</a:t>
            </a:r>
            <a:endParaRPr lang="en-US" sz="1600" i="1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08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1108075"/>
            <a:ext cx="3390900" cy="70485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altLang="en-US" sz="4800" u="sng" noProof="1" smtClean="0"/>
              <a:t>trabajar</a:t>
            </a:r>
            <a:endParaRPr lang="en-US" altLang="en-US" sz="4800" noProof="1" smtClean="0"/>
          </a:p>
        </p:txBody>
      </p:sp>
      <p:sp>
        <p:nvSpPr>
          <p:cNvPr id="38991" name="Text Box 79"/>
          <p:cNvSpPr txBox="1">
            <a:spLocks noChangeArrowheads="1"/>
          </p:cNvSpPr>
          <p:nvPr/>
        </p:nvSpPr>
        <p:spPr bwMode="auto">
          <a:xfrm>
            <a:off x="6129338" y="2422525"/>
            <a:ext cx="762000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en-US" sz="4400" noProof="1">
                <a:solidFill>
                  <a:srgbClr val="6600FF"/>
                </a:solidFill>
              </a:rPr>
              <a:t>a</a:t>
            </a:r>
          </a:p>
        </p:txBody>
      </p:sp>
      <p:sp>
        <p:nvSpPr>
          <p:cNvPr id="38992" name="Text Box 80"/>
          <p:cNvSpPr txBox="1">
            <a:spLocks noChangeArrowheads="1"/>
          </p:cNvSpPr>
          <p:nvPr/>
        </p:nvSpPr>
        <p:spPr bwMode="auto">
          <a:xfrm>
            <a:off x="3005138" y="2422525"/>
            <a:ext cx="623887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en-US" sz="4400" noProof="1"/>
              <a:t>a</a:t>
            </a:r>
          </a:p>
        </p:txBody>
      </p:sp>
      <p:sp>
        <p:nvSpPr>
          <p:cNvPr id="38993" name="Text Box 81"/>
          <p:cNvSpPr txBox="1">
            <a:spLocks noChangeArrowheads="1"/>
          </p:cNvSpPr>
          <p:nvPr/>
        </p:nvSpPr>
        <p:spPr bwMode="auto">
          <a:xfrm>
            <a:off x="2119313" y="2422525"/>
            <a:ext cx="1143000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en-US" sz="4400"/>
              <a:t>trab</a:t>
            </a:r>
            <a:endParaRPr lang="en-US" altLang="en-US" sz="4400" noProof="1"/>
          </a:p>
        </p:txBody>
      </p:sp>
      <p:sp>
        <p:nvSpPr>
          <p:cNvPr id="38994" name="Text Box 82"/>
          <p:cNvSpPr txBox="1">
            <a:spLocks noChangeArrowheads="1"/>
          </p:cNvSpPr>
          <p:nvPr/>
        </p:nvSpPr>
        <p:spPr bwMode="auto">
          <a:xfrm>
            <a:off x="3267075" y="2422525"/>
            <a:ext cx="438150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en-US" sz="4400"/>
              <a:t>j</a:t>
            </a:r>
            <a:endParaRPr lang="en-US" altLang="en-US" sz="4400" noProof="1"/>
          </a:p>
        </p:txBody>
      </p:sp>
      <p:sp>
        <p:nvSpPr>
          <p:cNvPr id="38995" name="Text Box 83"/>
          <p:cNvSpPr txBox="1">
            <a:spLocks noChangeArrowheads="1"/>
          </p:cNvSpPr>
          <p:nvPr/>
        </p:nvSpPr>
        <p:spPr bwMode="auto">
          <a:xfrm>
            <a:off x="3429000" y="2422525"/>
            <a:ext cx="533400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en-US" sz="4400">
                <a:solidFill>
                  <a:srgbClr val="6600FF"/>
                </a:solidFill>
              </a:rPr>
              <a:t>o</a:t>
            </a:r>
            <a:endParaRPr lang="en-US" altLang="en-US" sz="4400" noProof="1">
              <a:solidFill>
                <a:srgbClr val="6600FF"/>
              </a:solidFill>
            </a:endParaRPr>
          </a:p>
        </p:txBody>
      </p:sp>
      <p:sp>
        <p:nvSpPr>
          <p:cNvPr id="38996" name="Text Box 84"/>
          <p:cNvSpPr txBox="1">
            <a:spLocks noChangeArrowheads="1"/>
          </p:cNvSpPr>
          <p:nvPr/>
        </p:nvSpPr>
        <p:spPr bwMode="auto">
          <a:xfrm>
            <a:off x="3005138" y="2422525"/>
            <a:ext cx="623887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en-US" sz="4400" noProof="1"/>
              <a:t>a</a:t>
            </a:r>
          </a:p>
        </p:txBody>
      </p:sp>
      <p:sp>
        <p:nvSpPr>
          <p:cNvPr id="38997" name="Text Box 85"/>
          <p:cNvSpPr txBox="1">
            <a:spLocks noChangeArrowheads="1"/>
          </p:cNvSpPr>
          <p:nvPr/>
        </p:nvSpPr>
        <p:spPr bwMode="auto">
          <a:xfrm>
            <a:off x="3028950" y="3233738"/>
            <a:ext cx="623888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en-US" sz="4400" noProof="1"/>
              <a:t>a</a:t>
            </a:r>
          </a:p>
        </p:txBody>
      </p:sp>
      <p:sp>
        <p:nvSpPr>
          <p:cNvPr id="38998" name="Text Box 86"/>
          <p:cNvSpPr txBox="1">
            <a:spLocks noChangeArrowheads="1"/>
          </p:cNvSpPr>
          <p:nvPr/>
        </p:nvSpPr>
        <p:spPr bwMode="auto">
          <a:xfrm>
            <a:off x="2147888" y="3233738"/>
            <a:ext cx="1081087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en-US" sz="4400"/>
              <a:t>trab</a:t>
            </a:r>
            <a:endParaRPr lang="en-US" altLang="en-US" sz="4400" noProof="1"/>
          </a:p>
        </p:txBody>
      </p:sp>
      <p:sp>
        <p:nvSpPr>
          <p:cNvPr id="38999" name="Text Box 87"/>
          <p:cNvSpPr txBox="1">
            <a:spLocks noChangeArrowheads="1"/>
          </p:cNvSpPr>
          <p:nvPr/>
        </p:nvSpPr>
        <p:spPr bwMode="auto">
          <a:xfrm>
            <a:off x="3305175" y="3233738"/>
            <a:ext cx="6858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en-US" sz="4400"/>
              <a:t>j</a:t>
            </a:r>
            <a:endParaRPr lang="en-US" altLang="en-US" sz="4400" noProof="1"/>
          </a:p>
        </p:txBody>
      </p:sp>
      <p:sp>
        <p:nvSpPr>
          <p:cNvPr id="39000" name="Text Box 88"/>
          <p:cNvSpPr txBox="1">
            <a:spLocks noChangeArrowheads="1"/>
          </p:cNvSpPr>
          <p:nvPr/>
        </p:nvSpPr>
        <p:spPr bwMode="auto">
          <a:xfrm>
            <a:off x="3457575" y="3233738"/>
            <a:ext cx="9144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en-US" sz="4400">
                <a:solidFill>
                  <a:srgbClr val="6600FF"/>
                </a:solidFill>
              </a:rPr>
              <a:t>as</a:t>
            </a:r>
            <a:endParaRPr lang="en-US" altLang="en-US" sz="4400" noProof="1">
              <a:solidFill>
                <a:srgbClr val="6600FF"/>
              </a:solidFill>
            </a:endParaRPr>
          </a:p>
        </p:txBody>
      </p:sp>
      <p:sp>
        <p:nvSpPr>
          <p:cNvPr id="39001" name="Text Box 89"/>
          <p:cNvSpPr txBox="1">
            <a:spLocks noChangeArrowheads="1"/>
          </p:cNvSpPr>
          <p:nvPr/>
        </p:nvSpPr>
        <p:spPr bwMode="auto">
          <a:xfrm>
            <a:off x="3028950" y="3233738"/>
            <a:ext cx="623888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en-US" sz="4400" noProof="1"/>
              <a:t>a</a:t>
            </a:r>
          </a:p>
        </p:txBody>
      </p:sp>
      <p:sp>
        <p:nvSpPr>
          <p:cNvPr id="39002" name="Text Box 90"/>
          <p:cNvSpPr txBox="1">
            <a:spLocks noChangeArrowheads="1"/>
          </p:cNvSpPr>
          <p:nvPr/>
        </p:nvSpPr>
        <p:spPr bwMode="auto">
          <a:xfrm>
            <a:off x="3033713" y="4022725"/>
            <a:ext cx="623887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en-US" sz="4400" noProof="1"/>
              <a:t>a</a:t>
            </a:r>
          </a:p>
        </p:txBody>
      </p:sp>
      <p:sp>
        <p:nvSpPr>
          <p:cNvPr id="39003" name="Text Box 91"/>
          <p:cNvSpPr txBox="1">
            <a:spLocks noChangeArrowheads="1"/>
          </p:cNvSpPr>
          <p:nvPr/>
        </p:nvSpPr>
        <p:spPr bwMode="auto">
          <a:xfrm>
            <a:off x="2152650" y="4022725"/>
            <a:ext cx="1157288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en-US" sz="4400"/>
              <a:t>trab</a:t>
            </a:r>
            <a:endParaRPr lang="en-US" altLang="en-US" sz="4400" noProof="1"/>
          </a:p>
        </p:txBody>
      </p:sp>
      <p:sp>
        <p:nvSpPr>
          <p:cNvPr id="39004" name="Text Box 92"/>
          <p:cNvSpPr txBox="1">
            <a:spLocks noChangeArrowheads="1"/>
          </p:cNvSpPr>
          <p:nvPr/>
        </p:nvSpPr>
        <p:spPr bwMode="auto">
          <a:xfrm>
            <a:off x="3295650" y="4022725"/>
            <a:ext cx="347663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en-US" sz="4400"/>
              <a:t>j</a:t>
            </a:r>
            <a:endParaRPr lang="en-US" altLang="en-US" sz="4400" noProof="1"/>
          </a:p>
        </p:txBody>
      </p:sp>
      <p:sp>
        <p:nvSpPr>
          <p:cNvPr id="39005" name="Text Box 93"/>
          <p:cNvSpPr txBox="1">
            <a:spLocks noChangeArrowheads="1"/>
          </p:cNvSpPr>
          <p:nvPr/>
        </p:nvSpPr>
        <p:spPr bwMode="auto">
          <a:xfrm>
            <a:off x="3457575" y="4022725"/>
            <a:ext cx="914400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en-US" sz="4400">
                <a:solidFill>
                  <a:srgbClr val="6600FF"/>
                </a:solidFill>
              </a:rPr>
              <a:t>a</a:t>
            </a:r>
            <a:endParaRPr lang="en-US" altLang="en-US" sz="4400" noProof="1">
              <a:solidFill>
                <a:srgbClr val="6600FF"/>
              </a:solidFill>
            </a:endParaRPr>
          </a:p>
        </p:txBody>
      </p:sp>
      <p:sp>
        <p:nvSpPr>
          <p:cNvPr id="39006" name="Text Box 94"/>
          <p:cNvSpPr txBox="1">
            <a:spLocks noChangeArrowheads="1"/>
          </p:cNvSpPr>
          <p:nvPr/>
        </p:nvSpPr>
        <p:spPr bwMode="auto">
          <a:xfrm>
            <a:off x="3033713" y="4022725"/>
            <a:ext cx="623887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en-US" sz="4400" noProof="1"/>
              <a:t>a</a:t>
            </a:r>
          </a:p>
        </p:txBody>
      </p:sp>
      <p:sp>
        <p:nvSpPr>
          <p:cNvPr id="39007" name="Text Box 95"/>
          <p:cNvSpPr txBox="1">
            <a:spLocks noChangeArrowheads="1"/>
          </p:cNvSpPr>
          <p:nvPr/>
        </p:nvSpPr>
        <p:spPr bwMode="auto">
          <a:xfrm>
            <a:off x="4862513" y="2422525"/>
            <a:ext cx="1862137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en-US" sz="4400"/>
              <a:t>trabaj</a:t>
            </a:r>
            <a:endParaRPr lang="en-US" altLang="en-US" sz="4400" noProof="1"/>
          </a:p>
        </p:txBody>
      </p:sp>
      <p:sp>
        <p:nvSpPr>
          <p:cNvPr id="39008" name="Text Box 96"/>
          <p:cNvSpPr txBox="1">
            <a:spLocks noChangeArrowheads="1"/>
          </p:cNvSpPr>
          <p:nvPr/>
        </p:nvSpPr>
        <p:spPr bwMode="auto">
          <a:xfrm>
            <a:off x="6400800" y="2422525"/>
            <a:ext cx="1295400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en-US" sz="4400">
                <a:solidFill>
                  <a:srgbClr val="6600FF"/>
                </a:solidFill>
              </a:rPr>
              <a:t>mos</a:t>
            </a:r>
            <a:endParaRPr lang="en-US" altLang="en-US" sz="4400" noProof="1">
              <a:solidFill>
                <a:srgbClr val="6600FF"/>
              </a:solidFill>
            </a:endParaRPr>
          </a:p>
        </p:txBody>
      </p:sp>
      <p:sp>
        <p:nvSpPr>
          <p:cNvPr id="39009" name="Text Box 97"/>
          <p:cNvSpPr txBox="1">
            <a:spLocks noChangeArrowheads="1"/>
          </p:cNvSpPr>
          <p:nvPr/>
        </p:nvSpPr>
        <p:spPr bwMode="auto">
          <a:xfrm>
            <a:off x="6129338" y="2422525"/>
            <a:ext cx="623887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en-US" sz="4400" noProof="1">
                <a:solidFill>
                  <a:srgbClr val="6600FF"/>
                </a:solidFill>
              </a:rPr>
              <a:t>a</a:t>
            </a:r>
          </a:p>
        </p:txBody>
      </p:sp>
      <p:sp>
        <p:nvSpPr>
          <p:cNvPr id="39010" name="Text Box 98"/>
          <p:cNvSpPr txBox="1">
            <a:spLocks noChangeArrowheads="1"/>
          </p:cNvSpPr>
          <p:nvPr/>
        </p:nvSpPr>
        <p:spPr bwMode="auto">
          <a:xfrm>
            <a:off x="6129338" y="3233738"/>
            <a:ext cx="7620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en-US" sz="4400">
                <a:solidFill>
                  <a:srgbClr val="6600FF"/>
                </a:solidFill>
              </a:rPr>
              <a:t>á</a:t>
            </a:r>
            <a:endParaRPr lang="en-US" altLang="en-US" sz="4400" noProof="1">
              <a:solidFill>
                <a:srgbClr val="6600FF"/>
              </a:solidFill>
            </a:endParaRPr>
          </a:p>
        </p:txBody>
      </p:sp>
      <p:sp>
        <p:nvSpPr>
          <p:cNvPr id="39011" name="Text Box 99"/>
          <p:cNvSpPr txBox="1">
            <a:spLocks noChangeArrowheads="1"/>
          </p:cNvSpPr>
          <p:nvPr/>
        </p:nvSpPr>
        <p:spPr bwMode="auto">
          <a:xfrm>
            <a:off x="4862513" y="3233738"/>
            <a:ext cx="1462087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en-US" sz="4400"/>
              <a:t>trabaj</a:t>
            </a:r>
            <a:endParaRPr lang="en-US" altLang="en-US" sz="4400" noProof="1"/>
          </a:p>
        </p:txBody>
      </p:sp>
      <p:sp>
        <p:nvSpPr>
          <p:cNvPr id="39012" name="Text Box 100"/>
          <p:cNvSpPr txBox="1">
            <a:spLocks noChangeArrowheads="1"/>
          </p:cNvSpPr>
          <p:nvPr/>
        </p:nvSpPr>
        <p:spPr bwMode="auto">
          <a:xfrm>
            <a:off x="6386513" y="3233738"/>
            <a:ext cx="12954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en-US" sz="4400">
                <a:solidFill>
                  <a:srgbClr val="6600FF"/>
                </a:solidFill>
              </a:rPr>
              <a:t>is</a:t>
            </a:r>
            <a:endParaRPr lang="en-US" altLang="en-US" sz="4400" noProof="1">
              <a:solidFill>
                <a:srgbClr val="6600FF"/>
              </a:solidFill>
            </a:endParaRPr>
          </a:p>
        </p:txBody>
      </p:sp>
      <p:sp>
        <p:nvSpPr>
          <p:cNvPr id="39013" name="Text Box 101"/>
          <p:cNvSpPr txBox="1">
            <a:spLocks noChangeArrowheads="1"/>
          </p:cNvSpPr>
          <p:nvPr/>
        </p:nvSpPr>
        <p:spPr bwMode="auto">
          <a:xfrm>
            <a:off x="6129338" y="3233738"/>
            <a:ext cx="623887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en-US" sz="4400">
                <a:solidFill>
                  <a:srgbClr val="6600FF"/>
                </a:solidFill>
              </a:rPr>
              <a:t>á</a:t>
            </a:r>
            <a:endParaRPr lang="en-US" altLang="en-US" sz="4400" noProof="1">
              <a:solidFill>
                <a:srgbClr val="6600FF"/>
              </a:solidFill>
            </a:endParaRPr>
          </a:p>
        </p:txBody>
      </p:sp>
      <p:sp>
        <p:nvSpPr>
          <p:cNvPr id="39014" name="Text Box 102"/>
          <p:cNvSpPr txBox="1">
            <a:spLocks noChangeArrowheads="1"/>
          </p:cNvSpPr>
          <p:nvPr/>
        </p:nvSpPr>
        <p:spPr bwMode="auto">
          <a:xfrm>
            <a:off x="5762625" y="4022725"/>
            <a:ext cx="623888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en-US" sz="4400" noProof="1"/>
              <a:t>a</a:t>
            </a:r>
          </a:p>
        </p:txBody>
      </p:sp>
      <p:sp>
        <p:nvSpPr>
          <p:cNvPr id="39015" name="Text Box 103"/>
          <p:cNvSpPr txBox="1">
            <a:spLocks noChangeArrowheads="1"/>
          </p:cNvSpPr>
          <p:nvPr/>
        </p:nvSpPr>
        <p:spPr bwMode="auto">
          <a:xfrm>
            <a:off x="4876800" y="4022725"/>
            <a:ext cx="1143000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en-US" sz="4400"/>
              <a:t>trab</a:t>
            </a:r>
            <a:endParaRPr lang="en-US" altLang="en-US" sz="4400" noProof="1"/>
          </a:p>
        </p:txBody>
      </p:sp>
      <p:sp>
        <p:nvSpPr>
          <p:cNvPr id="39016" name="Text Box 104"/>
          <p:cNvSpPr txBox="1">
            <a:spLocks noChangeArrowheads="1"/>
          </p:cNvSpPr>
          <p:nvPr/>
        </p:nvSpPr>
        <p:spPr bwMode="auto">
          <a:xfrm>
            <a:off x="6024563" y="4022725"/>
            <a:ext cx="438150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en-US" sz="4400"/>
              <a:t>j</a:t>
            </a:r>
            <a:endParaRPr lang="en-US" altLang="en-US" sz="4400" noProof="1"/>
          </a:p>
        </p:txBody>
      </p:sp>
      <p:sp>
        <p:nvSpPr>
          <p:cNvPr id="39017" name="Text Box 105"/>
          <p:cNvSpPr txBox="1">
            <a:spLocks noChangeArrowheads="1"/>
          </p:cNvSpPr>
          <p:nvPr/>
        </p:nvSpPr>
        <p:spPr bwMode="auto">
          <a:xfrm>
            <a:off x="6172200" y="4022725"/>
            <a:ext cx="914400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en-US" sz="4400">
                <a:solidFill>
                  <a:srgbClr val="6600FF"/>
                </a:solidFill>
              </a:rPr>
              <a:t>an</a:t>
            </a:r>
            <a:endParaRPr lang="en-US" altLang="en-US" sz="4400" noProof="1">
              <a:solidFill>
                <a:srgbClr val="6600FF"/>
              </a:solidFill>
            </a:endParaRPr>
          </a:p>
        </p:txBody>
      </p:sp>
      <p:sp>
        <p:nvSpPr>
          <p:cNvPr id="39018" name="Text Box 106"/>
          <p:cNvSpPr txBox="1">
            <a:spLocks noChangeArrowheads="1"/>
          </p:cNvSpPr>
          <p:nvPr/>
        </p:nvSpPr>
        <p:spPr bwMode="auto">
          <a:xfrm>
            <a:off x="5762625" y="4022725"/>
            <a:ext cx="623888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en-US" sz="4400" noProof="1"/>
              <a:t>a</a:t>
            </a:r>
          </a:p>
        </p:txBody>
      </p:sp>
      <p:sp>
        <p:nvSpPr>
          <p:cNvPr id="15391" name="Text Box 108"/>
          <p:cNvSpPr txBox="1">
            <a:spLocks noChangeArrowheads="1"/>
          </p:cNvSpPr>
          <p:nvPr/>
        </p:nvSpPr>
        <p:spPr bwMode="auto">
          <a:xfrm>
            <a:off x="609600" y="304800"/>
            <a:ext cx="8077200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200"/>
              <a:t>Verbs of the 1</a:t>
            </a:r>
            <a:r>
              <a:rPr lang="en-US" altLang="en-US" sz="4200" baseline="30000"/>
              <a:t>st</a:t>
            </a:r>
            <a:r>
              <a:rPr lang="en-US" altLang="en-US" sz="4200"/>
              <a:t> conjugation (-</a:t>
            </a:r>
            <a:r>
              <a:rPr lang="en-US" altLang="en-US" sz="4200" i="1"/>
              <a:t>ar</a:t>
            </a:r>
            <a:r>
              <a:rPr lang="en-US" altLang="en-US" sz="4200"/>
              <a:t>)</a:t>
            </a:r>
          </a:p>
        </p:txBody>
      </p:sp>
      <p:sp>
        <p:nvSpPr>
          <p:cNvPr id="39021" name="Text Box 109"/>
          <p:cNvSpPr txBox="1">
            <a:spLocks noChangeArrowheads="1"/>
          </p:cNvSpPr>
          <p:nvPr/>
        </p:nvSpPr>
        <p:spPr bwMode="auto">
          <a:xfrm>
            <a:off x="2057400" y="1812925"/>
            <a:ext cx="50292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000"/>
              <a:t>Its stem?</a:t>
            </a:r>
          </a:p>
        </p:txBody>
      </p:sp>
      <p:sp>
        <p:nvSpPr>
          <p:cNvPr id="39022" name="Text Box 110"/>
          <p:cNvSpPr txBox="1">
            <a:spLocks noChangeArrowheads="1"/>
          </p:cNvSpPr>
          <p:nvPr/>
        </p:nvSpPr>
        <p:spPr bwMode="auto">
          <a:xfrm>
            <a:off x="685800" y="4708525"/>
            <a:ext cx="7772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000"/>
              <a:t>The emphasis?</a:t>
            </a:r>
          </a:p>
        </p:txBody>
      </p:sp>
    </p:spTree>
    <p:extLst>
      <p:ext uri="{BB962C8B-B14F-4D97-AF65-F5344CB8AC3E}">
        <p14:creationId xmlns:p14="http://schemas.microsoft.com/office/powerpoint/2010/main" val="341173090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3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300"/>
                                        <p:tgtEl>
                                          <p:spTgt spid="39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300"/>
                                        <p:tgtEl>
                                          <p:spTgt spid="390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39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300"/>
                                        <p:tgtEl>
                                          <p:spTgt spid="38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300"/>
                                        <p:tgtEl>
                                          <p:spTgt spid="38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300"/>
                                        <p:tgtEl>
                                          <p:spTgt spid="38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300"/>
                                        <p:tgtEl>
                                          <p:spTgt spid="38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300"/>
                                        <p:tgtEl>
                                          <p:spTgt spid="38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300"/>
                                        <p:tgtEl>
                                          <p:spTgt spid="38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300"/>
                                        <p:tgtEl>
                                          <p:spTgt spid="39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300"/>
                                        <p:tgtEl>
                                          <p:spTgt spid="39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300"/>
                                        <p:tgtEl>
                                          <p:spTgt spid="39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300"/>
                                        <p:tgtEl>
                                          <p:spTgt spid="39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300"/>
                                        <p:tgtEl>
                                          <p:spTgt spid="39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300"/>
                                        <p:tgtEl>
                                          <p:spTgt spid="39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300"/>
                                        <p:tgtEl>
                                          <p:spTgt spid="39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300"/>
                                        <p:tgtEl>
                                          <p:spTgt spid="39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300"/>
                                        <p:tgtEl>
                                          <p:spTgt spid="38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300"/>
                                        <p:tgtEl>
                                          <p:spTgt spid="39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300"/>
                                        <p:tgtEl>
                                          <p:spTgt spid="39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300"/>
                                        <p:tgtEl>
                                          <p:spTgt spid="39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300"/>
                                        <p:tgtEl>
                                          <p:spTgt spid="39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300"/>
                                        <p:tgtEl>
                                          <p:spTgt spid="39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300"/>
                                        <p:tgtEl>
                                          <p:spTgt spid="39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300"/>
                                        <p:tgtEl>
                                          <p:spTgt spid="39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300"/>
                                        <p:tgtEl>
                                          <p:spTgt spid="39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06" dur="300" fill="hold"/>
                                        <p:tgtEl>
                                          <p:spTgt spid="3899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1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18" dur="300" fill="hold"/>
                                        <p:tgtEl>
                                          <p:spTgt spid="38997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2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28" dur="300" fill="hold"/>
                                        <p:tgtEl>
                                          <p:spTgt spid="3900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3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38" dur="300" fill="hold"/>
                                        <p:tgtEl>
                                          <p:spTgt spid="39009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4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48" dur="300" fill="hold"/>
                                        <p:tgtEl>
                                          <p:spTgt spid="39013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5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58" dur="300" fill="hold"/>
                                        <p:tgtEl>
                                          <p:spTgt spid="39014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6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 autoUpdateAnimBg="0"/>
      <p:bldP spid="38991" grpId="0"/>
      <p:bldP spid="38992" grpId="0"/>
      <p:bldP spid="38992" grpId="1"/>
      <p:bldP spid="38992" grpId="2"/>
      <p:bldP spid="38993" grpId="0"/>
      <p:bldP spid="38994" grpId="0"/>
      <p:bldP spid="38995" grpId="0"/>
      <p:bldP spid="38996" grpId="0"/>
      <p:bldP spid="38997" grpId="0"/>
      <p:bldP spid="38997" grpId="1"/>
      <p:bldP spid="38997" grpId="2"/>
      <p:bldP spid="38998" grpId="0"/>
      <p:bldP spid="38999" grpId="0"/>
      <p:bldP spid="39000" grpId="0"/>
      <p:bldP spid="39001" grpId="0"/>
      <p:bldP spid="39002" grpId="0"/>
      <p:bldP spid="39002" grpId="1"/>
      <p:bldP spid="39002" grpId="2"/>
      <p:bldP spid="39003" grpId="0"/>
      <p:bldP spid="39004" grpId="0"/>
      <p:bldP spid="39005" grpId="0"/>
      <p:bldP spid="39006" grpId="0"/>
      <p:bldP spid="39007" grpId="0"/>
      <p:bldP spid="39008" grpId="0"/>
      <p:bldP spid="39009" grpId="0"/>
      <p:bldP spid="39009" grpId="1"/>
      <p:bldP spid="39009" grpId="2"/>
      <p:bldP spid="39010" grpId="0"/>
      <p:bldP spid="39011" grpId="0"/>
      <p:bldP spid="39012" grpId="0"/>
      <p:bldP spid="39013" grpId="0"/>
      <p:bldP spid="39013" grpId="1"/>
      <p:bldP spid="39013" grpId="2"/>
      <p:bldP spid="39014" grpId="0"/>
      <p:bldP spid="39014" grpId="1"/>
      <p:bldP spid="39014" grpId="2"/>
      <p:bldP spid="39015" grpId="0"/>
      <p:bldP spid="39016" grpId="0"/>
      <p:bldP spid="39017" grpId="0"/>
      <p:bldP spid="39018" grpId="0"/>
      <p:bldP spid="39021" grpId="0"/>
      <p:bldP spid="39021" grpId="1"/>
      <p:bldP spid="39022" grpId="0"/>
      <p:bldP spid="39022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6143625" y="2471738"/>
            <a:ext cx="7620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noProof="1" smtClean="0">
                <a:solidFill>
                  <a:srgbClr val="6600FF"/>
                </a:solidFill>
              </a:rPr>
              <a:t>a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90900" y="1108075"/>
            <a:ext cx="2362200" cy="70485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altLang="en-US" sz="4800" u="sng" smtClean="0"/>
              <a:t>estudiar</a:t>
            </a:r>
            <a:endParaRPr lang="en-US" altLang="en-US" sz="4800" u="sng" noProof="1" smtClean="0"/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2709863" y="2471738"/>
            <a:ext cx="623887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smtClean="0">
                <a:solidFill>
                  <a:srgbClr val="000000"/>
                </a:solidFill>
              </a:rPr>
              <a:t>u</a:t>
            </a:r>
            <a:endParaRPr lang="en-US" altLang="en-US" sz="4400" noProof="1" smtClean="0">
              <a:solidFill>
                <a:srgbClr val="000000"/>
              </a:solidFill>
            </a:endParaRPr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2092325" y="2471738"/>
            <a:ext cx="922338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smtClean="0">
                <a:solidFill>
                  <a:srgbClr val="000000"/>
                </a:solidFill>
              </a:rPr>
              <a:t>est</a:t>
            </a:r>
            <a:endParaRPr lang="en-US" altLang="en-US" sz="4400" noProof="1" smtClean="0">
              <a:solidFill>
                <a:srgbClr val="000000"/>
              </a:solidFill>
            </a:endParaRP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3000375" y="2471738"/>
            <a:ext cx="6858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smtClean="0">
                <a:solidFill>
                  <a:srgbClr val="000000"/>
                </a:solidFill>
              </a:rPr>
              <a:t>di</a:t>
            </a:r>
            <a:endParaRPr lang="en-US" altLang="en-US" sz="4400" noProof="1" smtClean="0">
              <a:solidFill>
                <a:srgbClr val="000000"/>
              </a:solidFill>
            </a:endParaRPr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3443288" y="2471738"/>
            <a:ext cx="5334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smtClean="0">
                <a:solidFill>
                  <a:srgbClr val="6600FF"/>
                </a:solidFill>
              </a:rPr>
              <a:t>o</a:t>
            </a:r>
            <a:endParaRPr lang="en-US" altLang="en-US" sz="4400" noProof="1" smtClean="0">
              <a:solidFill>
                <a:srgbClr val="6600FF"/>
              </a:solidFill>
            </a:endParaRPr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2709863" y="2471738"/>
            <a:ext cx="623887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smtClean="0">
                <a:solidFill>
                  <a:srgbClr val="000000"/>
                </a:solidFill>
              </a:rPr>
              <a:t>u</a:t>
            </a:r>
            <a:endParaRPr lang="en-US" altLang="en-US" sz="4400" noProof="1" smtClean="0">
              <a:solidFill>
                <a:srgbClr val="000000"/>
              </a:solidFill>
            </a:endParaRPr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2724150" y="3282950"/>
            <a:ext cx="623888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smtClean="0">
                <a:solidFill>
                  <a:srgbClr val="000000"/>
                </a:solidFill>
              </a:rPr>
              <a:t>u</a:t>
            </a:r>
            <a:endParaRPr lang="en-US" altLang="en-US" sz="4400" noProof="1" smtClean="0">
              <a:solidFill>
                <a:srgbClr val="000000"/>
              </a:solidFill>
            </a:endParaRPr>
          </a:p>
        </p:txBody>
      </p: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2092325" y="3282950"/>
            <a:ext cx="914400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smtClean="0">
                <a:solidFill>
                  <a:srgbClr val="000000"/>
                </a:solidFill>
              </a:rPr>
              <a:t>est</a:t>
            </a:r>
            <a:endParaRPr lang="en-US" altLang="en-US" sz="4400" noProof="1" smtClean="0">
              <a:solidFill>
                <a:srgbClr val="000000"/>
              </a:solidFill>
            </a:endParaRPr>
          </a:p>
        </p:txBody>
      </p:sp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3014663" y="3282950"/>
            <a:ext cx="685800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smtClean="0">
                <a:solidFill>
                  <a:srgbClr val="000000"/>
                </a:solidFill>
              </a:rPr>
              <a:t>di</a:t>
            </a:r>
            <a:endParaRPr lang="en-US" altLang="en-US" sz="4400" noProof="1" smtClean="0">
              <a:solidFill>
                <a:srgbClr val="000000"/>
              </a:solidFill>
            </a:endParaRPr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3471863" y="3282950"/>
            <a:ext cx="914400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smtClean="0">
                <a:solidFill>
                  <a:srgbClr val="6600FF"/>
                </a:solidFill>
              </a:rPr>
              <a:t>as</a:t>
            </a:r>
            <a:endParaRPr lang="en-US" altLang="en-US" sz="4400" noProof="1" smtClean="0">
              <a:solidFill>
                <a:srgbClr val="6600FF"/>
              </a:solidFill>
            </a:endParaRPr>
          </a:p>
        </p:txBody>
      </p:sp>
      <p:sp>
        <p:nvSpPr>
          <p:cNvPr id="48141" name="Text Box 13"/>
          <p:cNvSpPr txBox="1">
            <a:spLocks noChangeArrowheads="1"/>
          </p:cNvSpPr>
          <p:nvPr/>
        </p:nvSpPr>
        <p:spPr bwMode="auto">
          <a:xfrm>
            <a:off x="2724150" y="3282950"/>
            <a:ext cx="623888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smtClean="0">
                <a:solidFill>
                  <a:srgbClr val="000000"/>
                </a:solidFill>
              </a:rPr>
              <a:t>u</a:t>
            </a:r>
            <a:endParaRPr lang="en-US" altLang="en-US" sz="4400" noProof="1" smtClean="0">
              <a:solidFill>
                <a:srgbClr val="000000"/>
              </a:solidFill>
            </a:endParaRPr>
          </a:p>
        </p:txBody>
      </p:sp>
      <p:sp>
        <p:nvSpPr>
          <p:cNvPr id="48142" name="Text Box 14"/>
          <p:cNvSpPr txBox="1">
            <a:spLocks noChangeArrowheads="1"/>
          </p:cNvSpPr>
          <p:nvPr/>
        </p:nvSpPr>
        <p:spPr bwMode="auto">
          <a:xfrm>
            <a:off x="2724150" y="4071938"/>
            <a:ext cx="623888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smtClean="0">
                <a:solidFill>
                  <a:srgbClr val="000000"/>
                </a:solidFill>
              </a:rPr>
              <a:t>u</a:t>
            </a:r>
            <a:endParaRPr lang="en-US" altLang="en-US" sz="4400" noProof="1" smtClean="0">
              <a:solidFill>
                <a:srgbClr val="000000"/>
              </a:solidFill>
            </a:endParaRPr>
          </a:p>
        </p:txBody>
      </p:sp>
      <p:sp>
        <p:nvSpPr>
          <p:cNvPr id="48143" name="Text Box 15"/>
          <p:cNvSpPr txBox="1">
            <a:spLocks noChangeArrowheads="1"/>
          </p:cNvSpPr>
          <p:nvPr/>
        </p:nvSpPr>
        <p:spPr bwMode="auto">
          <a:xfrm>
            <a:off x="2092325" y="4071938"/>
            <a:ext cx="868363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smtClean="0">
                <a:solidFill>
                  <a:srgbClr val="000000"/>
                </a:solidFill>
              </a:rPr>
              <a:t>est</a:t>
            </a:r>
            <a:endParaRPr lang="en-US" altLang="en-US" sz="4400" noProof="1" smtClean="0">
              <a:solidFill>
                <a:srgbClr val="000000"/>
              </a:solidFill>
            </a:endParaRPr>
          </a:p>
        </p:txBody>
      </p:sp>
      <p:sp>
        <p:nvSpPr>
          <p:cNvPr id="48144" name="Text Box 16"/>
          <p:cNvSpPr txBox="1">
            <a:spLocks noChangeArrowheads="1"/>
          </p:cNvSpPr>
          <p:nvPr/>
        </p:nvSpPr>
        <p:spPr bwMode="auto">
          <a:xfrm>
            <a:off x="3014663" y="4071938"/>
            <a:ext cx="6858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smtClean="0">
                <a:solidFill>
                  <a:srgbClr val="000000"/>
                </a:solidFill>
              </a:rPr>
              <a:t>di</a:t>
            </a:r>
            <a:endParaRPr lang="en-US" altLang="en-US" sz="4400" noProof="1" smtClean="0">
              <a:solidFill>
                <a:srgbClr val="000000"/>
              </a:solidFill>
            </a:endParaRPr>
          </a:p>
        </p:txBody>
      </p:sp>
      <p:sp>
        <p:nvSpPr>
          <p:cNvPr id="48145" name="Text Box 17"/>
          <p:cNvSpPr txBox="1">
            <a:spLocks noChangeArrowheads="1"/>
          </p:cNvSpPr>
          <p:nvPr/>
        </p:nvSpPr>
        <p:spPr bwMode="auto">
          <a:xfrm>
            <a:off x="3471863" y="4071938"/>
            <a:ext cx="9144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smtClean="0">
                <a:solidFill>
                  <a:srgbClr val="6600FF"/>
                </a:solidFill>
              </a:rPr>
              <a:t>a</a:t>
            </a:r>
            <a:endParaRPr lang="en-US" altLang="en-US" sz="4400" noProof="1" smtClean="0">
              <a:solidFill>
                <a:srgbClr val="6600FF"/>
              </a:solidFill>
            </a:endParaRPr>
          </a:p>
        </p:txBody>
      </p:sp>
      <p:sp>
        <p:nvSpPr>
          <p:cNvPr id="48146" name="Text Box 18"/>
          <p:cNvSpPr txBox="1">
            <a:spLocks noChangeArrowheads="1"/>
          </p:cNvSpPr>
          <p:nvPr/>
        </p:nvSpPr>
        <p:spPr bwMode="auto">
          <a:xfrm>
            <a:off x="2724150" y="4071938"/>
            <a:ext cx="623888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smtClean="0">
                <a:solidFill>
                  <a:srgbClr val="000000"/>
                </a:solidFill>
              </a:rPr>
              <a:t>u</a:t>
            </a:r>
            <a:endParaRPr lang="en-US" altLang="en-US" sz="4400" noProof="1" smtClean="0">
              <a:solidFill>
                <a:srgbClr val="000000"/>
              </a:solidFill>
            </a:endParaRPr>
          </a:p>
        </p:txBody>
      </p:sp>
      <p:sp>
        <p:nvSpPr>
          <p:cNvPr id="48147" name="Text Box 19"/>
          <p:cNvSpPr txBox="1">
            <a:spLocks noChangeArrowheads="1"/>
          </p:cNvSpPr>
          <p:nvPr/>
        </p:nvSpPr>
        <p:spPr bwMode="auto">
          <a:xfrm>
            <a:off x="4795838" y="2471738"/>
            <a:ext cx="1633537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smtClean="0">
                <a:solidFill>
                  <a:srgbClr val="000000"/>
                </a:solidFill>
              </a:rPr>
              <a:t>estudi</a:t>
            </a:r>
            <a:endParaRPr lang="en-US" altLang="en-US" sz="4400" noProof="1" smtClean="0">
              <a:solidFill>
                <a:srgbClr val="000000"/>
              </a:solidFill>
            </a:endParaRPr>
          </a:p>
        </p:txBody>
      </p:sp>
      <p:sp>
        <p:nvSpPr>
          <p:cNvPr id="48148" name="Text Box 20"/>
          <p:cNvSpPr txBox="1">
            <a:spLocks noChangeArrowheads="1"/>
          </p:cNvSpPr>
          <p:nvPr/>
        </p:nvSpPr>
        <p:spPr bwMode="auto">
          <a:xfrm>
            <a:off x="6400800" y="2471738"/>
            <a:ext cx="12954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smtClean="0">
                <a:solidFill>
                  <a:srgbClr val="6600FF"/>
                </a:solidFill>
              </a:rPr>
              <a:t>mos</a:t>
            </a:r>
            <a:endParaRPr lang="en-US" altLang="en-US" sz="4400" noProof="1" smtClean="0">
              <a:solidFill>
                <a:srgbClr val="6600FF"/>
              </a:solidFill>
            </a:endParaRPr>
          </a:p>
        </p:txBody>
      </p:sp>
      <p:sp>
        <p:nvSpPr>
          <p:cNvPr id="48149" name="Text Box 21"/>
          <p:cNvSpPr txBox="1">
            <a:spLocks noChangeArrowheads="1"/>
          </p:cNvSpPr>
          <p:nvPr/>
        </p:nvSpPr>
        <p:spPr bwMode="auto">
          <a:xfrm>
            <a:off x="6143625" y="2471738"/>
            <a:ext cx="623888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noProof="1" smtClean="0">
                <a:solidFill>
                  <a:srgbClr val="6600FF"/>
                </a:solidFill>
              </a:rPr>
              <a:t>a</a:t>
            </a:r>
          </a:p>
        </p:txBody>
      </p:sp>
      <p:sp>
        <p:nvSpPr>
          <p:cNvPr id="48150" name="Text Box 22"/>
          <p:cNvSpPr txBox="1">
            <a:spLocks noChangeArrowheads="1"/>
          </p:cNvSpPr>
          <p:nvPr/>
        </p:nvSpPr>
        <p:spPr bwMode="auto">
          <a:xfrm>
            <a:off x="6143625" y="3282950"/>
            <a:ext cx="762000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smtClean="0">
                <a:solidFill>
                  <a:srgbClr val="6600FF"/>
                </a:solidFill>
              </a:rPr>
              <a:t>á</a:t>
            </a:r>
            <a:endParaRPr lang="en-US" altLang="en-US" sz="4400" noProof="1" smtClean="0">
              <a:solidFill>
                <a:srgbClr val="6600FF"/>
              </a:solidFill>
            </a:endParaRPr>
          </a:p>
        </p:txBody>
      </p:sp>
      <p:sp>
        <p:nvSpPr>
          <p:cNvPr id="48151" name="Text Box 23"/>
          <p:cNvSpPr txBox="1">
            <a:spLocks noChangeArrowheads="1"/>
          </p:cNvSpPr>
          <p:nvPr/>
        </p:nvSpPr>
        <p:spPr bwMode="auto">
          <a:xfrm>
            <a:off x="4795838" y="3282950"/>
            <a:ext cx="1785937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smtClean="0">
                <a:solidFill>
                  <a:srgbClr val="000000"/>
                </a:solidFill>
              </a:rPr>
              <a:t>estudi</a:t>
            </a:r>
            <a:endParaRPr lang="en-US" altLang="en-US" sz="4400" noProof="1" smtClean="0">
              <a:solidFill>
                <a:srgbClr val="000000"/>
              </a:solidFill>
            </a:endParaRPr>
          </a:p>
        </p:txBody>
      </p:sp>
      <p:sp>
        <p:nvSpPr>
          <p:cNvPr id="48152" name="Text Box 24"/>
          <p:cNvSpPr txBox="1">
            <a:spLocks noChangeArrowheads="1"/>
          </p:cNvSpPr>
          <p:nvPr/>
        </p:nvSpPr>
        <p:spPr bwMode="auto">
          <a:xfrm>
            <a:off x="6400800" y="3282950"/>
            <a:ext cx="1295400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smtClean="0">
                <a:solidFill>
                  <a:srgbClr val="6600FF"/>
                </a:solidFill>
              </a:rPr>
              <a:t>is</a:t>
            </a:r>
            <a:endParaRPr lang="en-US" altLang="en-US" sz="4400" noProof="1" smtClean="0">
              <a:solidFill>
                <a:srgbClr val="6600FF"/>
              </a:solidFill>
            </a:endParaRPr>
          </a:p>
        </p:txBody>
      </p:sp>
      <p:sp>
        <p:nvSpPr>
          <p:cNvPr id="48153" name="Text Box 25"/>
          <p:cNvSpPr txBox="1">
            <a:spLocks noChangeArrowheads="1"/>
          </p:cNvSpPr>
          <p:nvPr/>
        </p:nvSpPr>
        <p:spPr bwMode="auto">
          <a:xfrm>
            <a:off x="6143625" y="3282950"/>
            <a:ext cx="623888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smtClean="0">
                <a:solidFill>
                  <a:srgbClr val="6600FF"/>
                </a:solidFill>
              </a:rPr>
              <a:t>á</a:t>
            </a:r>
            <a:endParaRPr lang="en-US" altLang="en-US" sz="4400" noProof="1" smtClean="0">
              <a:solidFill>
                <a:srgbClr val="6600FF"/>
              </a:solidFill>
            </a:endParaRPr>
          </a:p>
        </p:txBody>
      </p:sp>
      <p:sp>
        <p:nvSpPr>
          <p:cNvPr id="48154" name="Text Box 26"/>
          <p:cNvSpPr txBox="1">
            <a:spLocks noChangeArrowheads="1"/>
          </p:cNvSpPr>
          <p:nvPr/>
        </p:nvSpPr>
        <p:spPr bwMode="auto">
          <a:xfrm>
            <a:off x="5424488" y="4071938"/>
            <a:ext cx="623887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smtClean="0">
                <a:solidFill>
                  <a:srgbClr val="000000"/>
                </a:solidFill>
              </a:rPr>
              <a:t>u</a:t>
            </a:r>
            <a:endParaRPr lang="en-US" altLang="en-US" sz="4400" noProof="1" smtClean="0">
              <a:solidFill>
                <a:srgbClr val="000000"/>
              </a:solidFill>
            </a:endParaRPr>
          </a:p>
        </p:txBody>
      </p:sp>
      <p:sp>
        <p:nvSpPr>
          <p:cNvPr id="48155" name="Text Box 27"/>
          <p:cNvSpPr txBox="1">
            <a:spLocks noChangeArrowheads="1"/>
          </p:cNvSpPr>
          <p:nvPr/>
        </p:nvSpPr>
        <p:spPr bwMode="auto">
          <a:xfrm>
            <a:off x="4795838" y="4071938"/>
            <a:ext cx="8382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smtClean="0">
                <a:solidFill>
                  <a:srgbClr val="000000"/>
                </a:solidFill>
              </a:rPr>
              <a:t>est</a:t>
            </a:r>
            <a:endParaRPr lang="en-US" altLang="en-US" sz="4400" noProof="1" smtClean="0">
              <a:solidFill>
                <a:srgbClr val="000000"/>
              </a:solidFill>
            </a:endParaRPr>
          </a:p>
        </p:txBody>
      </p:sp>
      <p:sp>
        <p:nvSpPr>
          <p:cNvPr id="48156" name="Text Box 28"/>
          <p:cNvSpPr txBox="1">
            <a:spLocks noChangeArrowheads="1"/>
          </p:cNvSpPr>
          <p:nvPr/>
        </p:nvSpPr>
        <p:spPr bwMode="auto">
          <a:xfrm>
            <a:off x="5715000" y="4071938"/>
            <a:ext cx="6858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smtClean="0">
                <a:solidFill>
                  <a:srgbClr val="000000"/>
                </a:solidFill>
              </a:rPr>
              <a:t>di</a:t>
            </a:r>
            <a:endParaRPr lang="en-US" altLang="en-US" sz="4400" noProof="1" smtClean="0">
              <a:solidFill>
                <a:srgbClr val="000000"/>
              </a:solidFill>
            </a:endParaRPr>
          </a:p>
        </p:txBody>
      </p:sp>
      <p:sp>
        <p:nvSpPr>
          <p:cNvPr id="48157" name="Text Box 29"/>
          <p:cNvSpPr txBox="1">
            <a:spLocks noChangeArrowheads="1"/>
          </p:cNvSpPr>
          <p:nvPr/>
        </p:nvSpPr>
        <p:spPr bwMode="auto">
          <a:xfrm>
            <a:off x="6157913" y="4071938"/>
            <a:ext cx="9144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smtClean="0">
                <a:solidFill>
                  <a:srgbClr val="6600FF"/>
                </a:solidFill>
              </a:rPr>
              <a:t>an</a:t>
            </a:r>
            <a:endParaRPr lang="en-US" altLang="en-US" sz="4400" noProof="1" smtClean="0">
              <a:solidFill>
                <a:srgbClr val="6600FF"/>
              </a:solidFill>
            </a:endParaRPr>
          </a:p>
        </p:txBody>
      </p:sp>
      <p:sp>
        <p:nvSpPr>
          <p:cNvPr id="48158" name="Text Box 30"/>
          <p:cNvSpPr txBox="1">
            <a:spLocks noChangeArrowheads="1"/>
          </p:cNvSpPr>
          <p:nvPr/>
        </p:nvSpPr>
        <p:spPr bwMode="auto">
          <a:xfrm>
            <a:off x="5424488" y="4071938"/>
            <a:ext cx="623887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smtClean="0">
                <a:solidFill>
                  <a:srgbClr val="000000"/>
                </a:solidFill>
              </a:rPr>
              <a:t>u</a:t>
            </a:r>
            <a:endParaRPr lang="en-US" altLang="en-US" sz="4400" noProof="1" smtClean="0">
              <a:solidFill>
                <a:srgbClr val="000000"/>
              </a:solidFill>
            </a:endParaRPr>
          </a:p>
        </p:txBody>
      </p:sp>
      <p:sp>
        <p:nvSpPr>
          <p:cNvPr id="17439" name="Text Box 31"/>
          <p:cNvSpPr txBox="1">
            <a:spLocks noChangeArrowheads="1"/>
          </p:cNvSpPr>
          <p:nvPr/>
        </p:nvSpPr>
        <p:spPr bwMode="auto">
          <a:xfrm>
            <a:off x="609600" y="304800"/>
            <a:ext cx="8077200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4200" smtClean="0">
                <a:solidFill>
                  <a:srgbClr val="000000"/>
                </a:solidFill>
              </a:rPr>
              <a:t>Verbs of the 1</a:t>
            </a:r>
            <a:r>
              <a:rPr lang="en-US" altLang="en-US" sz="4200" baseline="30000" smtClean="0">
                <a:solidFill>
                  <a:srgbClr val="000000"/>
                </a:solidFill>
              </a:rPr>
              <a:t>st</a:t>
            </a:r>
            <a:r>
              <a:rPr lang="en-US" altLang="en-US" sz="4200" smtClean="0">
                <a:solidFill>
                  <a:srgbClr val="000000"/>
                </a:solidFill>
              </a:rPr>
              <a:t> conjugation (-</a:t>
            </a:r>
            <a:r>
              <a:rPr lang="en-US" altLang="en-US" sz="4200" i="1" smtClean="0">
                <a:solidFill>
                  <a:srgbClr val="000000"/>
                </a:solidFill>
              </a:rPr>
              <a:t>ar</a:t>
            </a:r>
            <a:r>
              <a:rPr lang="en-US" altLang="en-US" sz="4200" smtClean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48162" name="Text Box 34"/>
          <p:cNvSpPr txBox="1">
            <a:spLocks noChangeArrowheads="1"/>
          </p:cNvSpPr>
          <p:nvPr/>
        </p:nvSpPr>
        <p:spPr bwMode="auto">
          <a:xfrm>
            <a:off x="2057400" y="1812925"/>
            <a:ext cx="50292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000" smtClean="0">
                <a:solidFill>
                  <a:srgbClr val="000000"/>
                </a:solidFill>
              </a:rPr>
              <a:t>Its stem?</a:t>
            </a:r>
          </a:p>
        </p:txBody>
      </p:sp>
      <p:sp>
        <p:nvSpPr>
          <p:cNvPr id="48163" name="Text Box 35"/>
          <p:cNvSpPr txBox="1">
            <a:spLocks noChangeArrowheads="1"/>
          </p:cNvSpPr>
          <p:nvPr/>
        </p:nvSpPr>
        <p:spPr bwMode="auto">
          <a:xfrm>
            <a:off x="685800" y="4708525"/>
            <a:ext cx="7772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000" smtClean="0">
                <a:solidFill>
                  <a:srgbClr val="000000"/>
                </a:solidFill>
              </a:rPr>
              <a:t>The emphasis?</a:t>
            </a:r>
          </a:p>
        </p:txBody>
      </p:sp>
    </p:spTree>
    <p:extLst>
      <p:ext uri="{BB962C8B-B14F-4D97-AF65-F5344CB8AC3E}">
        <p14:creationId xmlns:p14="http://schemas.microsoft.com/office/powerpoint/2010/main" val="245026912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3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300"/>
                                        <p:tgtEl>
                                          <p:spTgt spid="48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300"/>
                                        <p:tgtEl>
                                          <p:spTgt spid="48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8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300"/>
                                        <p:tgtEl>
                                          <p:spTgt spid="4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3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300"/>
                                        <p:tgtEl>
                                          <p:spTgt spid="4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300"/>
                                        <p:tgtEl>
                                          <p:spTgt spid="48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300"/>
                                        <p:tgtEl>
                                          <p:spTgt spid="48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300"/>
                                        <p:tgtEl>
                                          <p:spTgt spid="48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300"/>
                                        <p:tgtEl>
                                          <p:spTgt spid="48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300"/>
                                        <p:tgtEl>
                                          <p:spTgt spid="48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300"/>
                                        <p:tgtEl>
                                          <p:spTgt spid="48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300"/>
                                        <p:tgtEl>
                                          <p:spTgt spid="48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300"/>
                                        <p:tgtEl>
                                          <p:spTgt spid="48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300"/>
                                        <p:tgtEl>
                                          <p:spTgt spid="48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300"/>
                                        <p:tgtEl>
                                          <p:spTgt spid="48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300"/>
                                        <p:tgtEl>
                                          <p:spTgt spid="48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3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300"/>
                                        <p:tgtEl>
                                          <p:spTgt spid="48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300"/>
                                        <p:tgtEl>
                                          <p:spTgt spid="48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300"/>
                                        <p:tgtEl>
                                          <p:spTgt spid="48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300"/>
                                        <p:tgtEl>
                                          <p:spTgt spid="48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300"/>
                                        <p:tgtEl>
                                          <p:spTgt spid="48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300"/>
                                        <p:tgtEl>
                                          <p:spTgt spid="48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300"/>
                                        <p:tgtEl>
                                          <p:spTgt spid="48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300"/>
                                        <p:tgtEl>
                                          <p:spTgt spid="48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06" dur="3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1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18" dur="300" fill="hold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2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28" dur="300" fill="hold"/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3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38" dur="30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4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48" dur="3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5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58" dur="3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6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1" grpId="0" build="p" autoUpdateAnimBg="0"/>
      <p:bldP spid="48132" grpId="0"/>
      <p:bldP spid="48132" grpId="1"/>
      <p:bldP spid="48132" grpId="2"/>
      <p:bldP spid="48133" grpId="0"/>
      <p:bldP spid="48134" grpId="0"/>
      <p:bldP spid="48135" grpId="0"/>
      <p:bldP spid="48136" grpId="0"/>
      <p:bldP spid="48137" grpId="0"/>
      <p:bldP spid="48137" grpId="1"/>
      <p:bldP spid="48137" grpId="2"/>
      <p:bldP spid="48138" grpId="0"/>
      <p:bldP spid="48139" grpId="0"/>
      <p:bldP spid="48140" grpId="0"/>
      <p:bldP spid="48141" grpId="0"/>
      <p:bldP spid="48142" grpId="0"/>
      <p:bldP spid="48142" grpId="1"/>
      <p:bldP spid="48142" grpId="2"/>
      <p:bldP spid="48143" grpId="0"/>
      <p:bldP spid="48144" grpId="0"/>
      <p:bldP spid="48145" grpId="0"/>
      <p:bldP spid="48146" grpId="0"/>
      <p:bldP spid="48147" grpId="0"/>
      <p:bldP spid="48148" grpId="0"/>
      <p:bldP spid="48149" grpId="0"/>
      <p:bldP spid="48149" grpId="1"/>
      <p:bldP spid="48149" grpId="2"/>
      <p:bldP spid="48150" grpId="0"/>
      <p:bldP spid="48151" grpId="0"/>
      <p:bldP spid="48152" grpId="0"/>
      <p:bldP spid="48153" grpId="0"/>
      <p:bldP spid="48153" grpId="1"/>
      <p:bldP spid="48153" grpId="2"/>
      <p:bldP spid="48154" grpId="0"/>
      <p:bldP spid="48154" grpId="1"/>
      <p:bldP spid="48154" grpId="2"/>
      <p:bldP spid="48155" grpId="0"/>
      <p:bldP spid="48156" grpId="0"/>
      <p:bldP spid="48157" grpId="0"/>
      <p:bldP spid="48158" grpId="0"/>
      <p:bldP spid="48162" grpId="0"/>
      <p:bldP spid="48162" grpId="1"/>
      <p:bldP spid="48163" grpId="0"/>
      <p:bldP spid="48163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1216" y="228600"/>
            <a:ext cx="89338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Write the form of the verb that correctly completes the sentence. Then</a:t>
            </a:r>
          </a:p>
          <a:p>
            <a:r>
              <a:rPr lang="en-US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i</a:t>
            </a:r>
            <a:r>
              <a:rPr lang="en-US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dentify the matching picture!</a:t>
            </a:r>
            <a:endParaRPr lang="en-US" sz="20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99575" y="966161"/>
            <a:ext cx="1685416" cy="16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 descr="C:\Users\martind\AppData\Local\Microsoft\Windows\Temporary Internet Files\Content.IE5\KEDA3H8Q\MC90031870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828675"/>
            <a:ext cx="1544422" cy="1814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martind\AppData\Local\Microsoft\Windows\Temporary Internet Files\Content.IE5\RUBQRKY8\MC90044638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24451"/>
            <a:ext cx="1652478" cy="1876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martind\AppData\Local\Microsoft\Windows\Temporary Internet Files\Content.IE5\24GGF1SI\MC900357967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9732" y="1142861"/>
            <a:ext cx="2144268" cy="150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martind\AppData\Local\Microsoft\Windows\Temporary Internet Files\Content.IE5\RUBQRKY8\MC900232728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002" y="4209138"/>
            <a:ext cx="1433598" cy="2267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martind\AppData\Local\Microsoft\Windows\Temporary Internet Files\Content.IE5\RUBQRKY8\MC900235177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8144" y="4524451"/>
            <a:ext cx="1238098" cy="1824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73557" y="2830246"/>
            <a:ext cx="8591672" cy="1352388"/>
          </a:xfrm>
          <a:prstGeom prst="roundRect">
            <a:avLst/>
          </a:prstGeom>
          <a:noFill/>
          <a:ln w="12700" cmpd="sng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Marta y José ________________ mucho.</a:t>
            </a:r>
          </a:p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   BAILAR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1216" y="1144997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354108" y="1144997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B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54047" y="1159478"/>
            <a:ext cx="3433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C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99732" y="1089538"/>
            <a:ext cx="3690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D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1219" y="4935155"/>
            <a:ext cx="3449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E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13466" y="5236510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F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22648" y="4524451"/>
            <a:ext cx="3593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G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26877" y="4476690"/>
            <a:ext cx="3818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H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1" name="Picture 2" descr="C:\Users\martind\AppData\Local\Microsoft\Windows\Temporary Internet Files\Content.IE5\RUBQRKY8\MC900089004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185" y="1012331"/>
            <a:ext cx="1804111" cy="1543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http://t2.gstatic.com/images?q=tbn:ANd9GcQ7pGWo6oCkRnoRFzzcAjeSWCikvynrt8XyYnwNz9skEKIr39ZY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495" y="4766324"/>
            <a:ext cx="2073115" cy="1482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660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1216" y="228600"/>
            <a:ext cx="89338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Write the form of the verb that correctly completes the sentence. Then</a:t>
            </a:r>
          </a:p>
          <a:p>
            <a:r>
              <a:rPr lang="en-US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i</a:t>
            </a:r>
            <a:r>
              <a:rPr lang="en-US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dentify the matching picture!</a:t>
            </a:r>
            <a:endParaRPr lang="en-US" sz="20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99575" y="966161"/>
            <a:ext cx="1685416" cy="16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 descr="C:\Users\martind\AppData\Local\Microsoft\Windows\Temporary Internet Files\Content.IE5\KEDA3H8Q\MC90031870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741633"/>
            <a:ext cx="1544422" cy="1814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martind\AppData\Local\Microsoft\Windows\Temporary Internet Files\Content.IE5\RUBQRKY8\MC90044638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24451"/>
            <a:ext cx="1652478" cy="1876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martind\AppData\Local\Microsoft\Windows\Temporary Internet Files\Content.IE5\24GGF1SI\MC900357967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9732" y="1113044"/>
            <a:ext cx="2144268" cy="150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martind\AppData\Local\Microsoft\Windows\Temporary Internet Files\Content.IE5\RUBQRKY8\MC900232728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002" y="4209138"/>
            <a:ext cx="1433598" cy="2267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martind\AppData\Local\Microsoft\Windows\Temporary Internet Files\Content.IE5\RUBQRKY8\MC900235177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8144" y="4524451"/>
            <a:ext cx="1238098" cy="1824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73557" y="2830246"/>
            <a:ext cx="8591672" cy="1352388"/>
          </a:xfrm>
          <a:prstGeom prst="roundRect">
            <a:avLst/>
          </a:prstGeom>
          <a:noFill/>
          <a:ln w="12700" cmpd="sng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Marta y José ________________ mucho.</a:t>
            </a:r>
          </a:p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   BAILAR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43400" y="2988365"/>
            <a:ext cx="131478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BAILAN</a:t>
            </a:r>
            <a:endParaRPr lang="en-US" sz="2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1216" y="1144997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354108" y="1144997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B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54047" y="1159478"/>
            <a:ext cx="3433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C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99732" y="1089538"/>
            <a:ext cx="3690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D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1219" y="4935155"/>
            <a:ext cx="3449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E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13466" y="5236510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F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22648" y="4524451"/>
            <a:ext cx="3593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G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26877" y="4476690"/>
            <a:ext cx="3818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H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1" name="Picture 2" descr="C:\Users\martind\AppData\Local\Microsoft\Windows\Temporary Internet Files\Content.IE5\RUBQRKY8\MC900089004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185" y="1012331"/>
            <a:ext cx="1804111" cy="1543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http://t2.gstatic.com/images?q=tbn:ANd9GcQ7pGWo6oCkRnoRFzzcAjeSWCikvynrt8XyYnwNz9skEKIr39ZY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495" y="4766324"/>
            <a:ext cx="2073115" cy="1482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46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1216" y="228600"/>
            <a:ext cx="89338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Write the form of the verb that correctly completes the sentence. Then</a:t>
            </a:r>
          </a:p>
          <a:p>
            <a:r>
              <a:rPr lang="en-US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i</a:t>
            </a:r>
            <a:r>
              <a:rPr lang="en-US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dentify the matching picture!</a:t>
            </a:r>
            <a:endParaRPr lang="en-US" sz="20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99575" y="966161"/>
            <a:ext cx="1685416" cy="16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 descr="C:\Users\martind\AppData\Local\Microsoft\Windows\Temporary Internet Files\Content.IE5\KEDA3H8Q\MC90031870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741633"/>
            <a:ext cx="1544422" cy="1814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martind\AppData\Local\Microsoft\Windows\Temporary Internet Files\Content.IE5\RUBQRKY8\MC90044638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24451"/>
            <a:ext cx="1652478" cy="1876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martind\AppData\Local\Microsoft\Windows\Temporary Internet Files\Content.IE5\24GGF1SI\MC900357967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9732" y="1113044"/>
            <a:ext cx="2144268" cy="150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martind\AppData\Local\Microsoft\Windows\Temporary Internet Files\Content.IE5\RUBQRKY8\MC900232728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002" y="4209138"/>
            <a:ext cx="1433598" cy="2267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martind\AppData\Local\Microsoft\Windows\Temporary Internet Files\Content.IE5\RUBQRKY8\MC900235177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8144" y="4524451"/>
            <a:ext cx="1238098" cy="1824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73557" y="2830246"/>
            <a:ext cx="8591672" cy="1352388"/>
          </a:xfrm>
          <a:prstGeom prst="roundRect">
            <a:avLst/>
          </a:prstGeom>
          <a:noFill/>
          <a:ln w="12700" cmpd="sng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Carmen, Elena y </a:t>
            </a:r>
            <a:r>
              <a:rPr lang="en-US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yo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________________ en la </a:t>
            </a:r>
            <a:r>
              <a:rPr lang="en-US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biblioteca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ESTUDIAR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1216" y="1144997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354108" y="1144997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B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54047" y="1159478"/>
            <a:ext cx="3433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C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99732" y="1089538"/>
            <a:ext cx="3690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D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1219" y="4935155"/>
            <a:ext cx="3449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E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13466" y="5236510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F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22648" y="4524451"/>
            <a:ext cx="3593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G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26877" y="4476690"/>
            <a:ext cx="3818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H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098" name="Picture 2" descr="C:\Users\martind\AppData\Local\Microsoft\Windows\Temporary Internet Files\Content.IE5\RUBQRKY8\MC900089004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185" y="1012331"/>
            <a:ext cx="1804111" cy="1543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http://t2.gstatic.com/images?q=tbn:ANd9GcQ7pGWo6oCkRnoRFzzcAjeSWCikvynrt8XyYnwNz9skEKIr39ZY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495" y="4766324"/>
            <a:ext cx="2073115" cy="1482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418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1524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mtClean="0"/>
              <a:t>The fundamental parts of the Spanish verb</a:t>
            </a:r>
            <a:endParaRPr lang="en-US" altLang="en-US" noProof="1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2933700"/>
            <a:ext cx="6610350" cy="198120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altLang="en-US" sz="2800" dirty="0" smtClean="0"/>
              <a:t>The</a:t>
            </a:r>
            <a:r>
              <a:rPr lang="en-US" altLang="en-US" sz="2800" noProof="1" smtClean="0"/>
              <a:t> </a:t>
            </a:r>
            <a:r>
              <a:rPr lang="en-US" altLang="en-US" sz="2800" u="sng" noProof="1" smtClean="0"/>
              <a:t>infinitiv</a:t>
            </a:r>
            <a:r>
              <a:rPr lang="en-US" altLang="en-US" sz="2800" u="sng" dirty="0" smtClean="0"/>
              <a:t>e</a:t>
            </a:r>
            <a:r>
              <a:rPr lang="en-US" altLang="en-US" sz="2800" noProof="1" smtClean="0"/>
              <a:t>:  </a:t>
            </a:r>
            <a:r>
              <a:rPr lang="en-US" altLang="en-US" sz="2800" dirty="0" smtClean="0"/>
              <a:t>The basic, unconjugated form, the one that corresponds to the English “to do” (something).</a:t>
            </a:r>
            <a:r>
              <a:rPr lang="en-US" altLang="en-US" sz="2800" noProof="1" smtClean="0"/>
              <a:t> </a:t>
            </a:r>
            <a:r>
              <a:rPr lang="en-US" altLang="en-US" sz="2800" dirty="0" smtClean="0"/>
              <a:t>For example, to speak, to work, to sing, etc.</a:t>
            </a:r>
            <a:endParaRPr lang="en-US" altLang="en-US" sz="2800" noProof="1" smtClean="0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685800" y="5410200"/>
            <a:ext cx="7829550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3600"/>
              <a:t>The Spanish infinitive always ends in </a:t>
            </a:r>
            <a:r>
              <a:rPr lang="en-US" altLang="en-US" sz="3600" b="1" i="1"/>
              <a:t>r</a:t>
            </a:r>
            <a:endParaRPr lang="en-US" altLang="en-US" sz="3600" b="1" i="1" noProof="1"/>
          </a:p>
        </p:txBody>
      </p:sp>
      <p:sp>
        <p:nvSpPr>
          <p:cNvPr id="26629" name="WordArt 5"/>
          <p:cNvSpPr>
            <a:spLocks noChangeArrowheads="1" noChangeShapeType="1" noTextEdit="1"/>
          </p:cNvSpPr>
          <p:nvPr/>
        </p:nvSpPr>
        <p:spPr bwMode="auto">
          <a:xfrm>
            <a:off x="1219200" y="1676400"/>
            <a:ext cx="2095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22421" y="2939534"/>
            <a:ext cx="2728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607944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autoUpdateAnimBg="0"/>
      <p:bldP spid="26627" grpId="0" build="p" autoUpdateAnimBg="0"/>
      <p:bldP spid="26628" grpId="0" autoUpdateAnimBg="0"/>
      <p:bldP spid="2662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1216" y="228600"/>
            <a:ext cx="89338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Write the form of the verb that correctly completes the sentence. Then</a:t>
            </a:r>
          </a:p>
          <a:p>
            <a:r>
              <a:rPr lang="en-US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i</a:t>
            </a:r>
            <a:r>
              <a:rPr lang="en-US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dentify the matching picture!</a:t>
            </a:r>
            <a:endParaRPr lang="en-US" sz="20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99575" y="966161"/>
            <a:ext cx="1685416" cy="16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 descr="C:\Users\martind\AppData\Local\Microsoft\Windows\Temporary Internet Files\Content.IE5\KEDA3H8Q\MC90031870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741633"/>
            <a:ext cx="1544422" cy="1814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martind\AppData\Local\Microsoft\Windows\Temporary Internet Files\Content.IE5\RUBQRKY8\MC90044638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24451"/>
            <a:ext cx="1652478" cy="1876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martind\AppData\Local\Microsoft\Windows\Temporary Internet Files\Content.IE5\24GGF1SI\MC900357967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9732" y="1113044"/>
            <a:ext cx="2144268" cy="150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martind\AppData\Local\Microsoft\Windows\Temporary Internet Files\Content.IE5\RUBQRKY8\MC900232728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002" y="4209138"/>
            <a:ext cx="1433598" cy="2267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martind\AppData\Local\Microsoft\Windows\Temporary Internet Files\Content.IE5\RUBQRKY8\MC900235177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8144" y="4524451"/>
            <a:ext cx="1238098" cy="1824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73557" y="2830246"/>
            <a:ext cx="8591672" cy="1352388"/>
          </a:xfrm>
          <a:prstGeom prst="roundRect">
            <a:avLst/>
          </a:prstGeom>
          <a:noFill/>
          <a:ln w="12700" cmpd="sng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Carmen, Elena y </a:t>
            </a:r>
            <a:r>
              <a:rPr lang="en-US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yo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________________ en la </a:t>
            </a:r>
            <a:r>
              <a:rPr lang="en-US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biblioteca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ESTUDIAR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1216" y="1144997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354108" y="1144997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B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54047" y="1159478"/>
            <a:ext cx="3433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C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99732" y="1089538"/>
            <a:ext cx="3690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D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1219" y="4935155"/>
            <a:ext cx="3449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E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13466" y="5236510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F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22648" y="4524451"/>
            <a:ext cx="3593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G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26877" y="4476690"/>
            <a:ext cx="3818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H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098" name="Picture 2" descr="C:\Users\martind\AppData\Local\Microsoft\Windows\Temporary Internet Files\Content.IE5\RUBQRKY8\MC900089004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185" y="1012331"/>
            <a:ext cx="1804111" cy="1543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691471" y="3026718"/>
            <a:ext cx="219483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ESTUDIAMOS</a:t>
            </a:r>
            <a:endParaRPr lang="en-US" sz="2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1" name="Picture 2" descr="http://t2.gstatic.com/images?q=tbn:ANd9GcQ7pGWo6oCkRnoRFzzcAjeSWCikvynrt8XyYnwNz9skEKIr39ZY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495" y="4766324"/>
            <a:ext cx="2073115" cy="1482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63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1216" y="228600"/>
            <a:ext cx="89338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Write the form of the verb that correctly completes the sentence. Then</a:t>
            </a:r>
          </a:p>
          <a:p>
            <a:r>
              <a:rPr lang="en-US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i</a:t>
            </a:r>
            <a:r>
              <a:rPr lang="en-US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dentify the matching picture!</a:t>
            </a:r>
            <a:endParaRPr lang="en-US" sz="20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99575" y="966161"/>
            <a:ext cx="1685416" cy="16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 descr="C:\Users\martind\AppData\Local\Microsoft\Windows\Temporary Internet Files\Content.IE5\KEDA3H8Q\MC90031870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741633"/>
            <a:ext cx="1544422" cy="1814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martind\AppData\Local\Microsoft\Windows\Temporary Internet Files\Content.IE5\RUBQRKY8\MC90044638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24451"/>
            <a:ext cx="1652478" cy="1876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martind\AppData\Local\Microsoft\Windows\Temporary Internet Files\Content.IE5\24GGF1SI\MC900357967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9732" y="1113044"/>
            <a:ext cx="2144268" cy="150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martind\AppData\Local\Microsoft\Windows\Temporary Internet Files\Content.IE5\RUBQRKY8\MC900232728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002" y="4209138"/>
            <a:ext cx="1433598" cy="2267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martind\AppData\Local\Microsoft\Windows\Temporary Internet Files\Content.IE5\RUBQRKY8\MC900235177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8144" y="4524451"/>
            <a:ext cx="1238098" cy="1824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73557" y="2830246"/>
            <a:ext cx="8591672" cy="1352388"/>
          </a:xfrm>
          <a:prstGeom prst="roundRect">
            <a:avLst/>
          </a:prstGeom>
          <a:noFill/>
          <a:ln w="12700" cmpd="sng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Por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la </a:t>
            </a:r>
            <a:r>
              <a:rPr lang="en-US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tarde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yo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________________ en el </a:t>
            </a:r>
            <a:r>
              <a:rPr lang="en-US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sofá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DESCANSAR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1216" y="1144997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354108" y="1144997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B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54047" y="1159478"/>
            <a:ext cx="3433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C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99732" y="1089538"/>
            <a:ext cx="3690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D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1219" y="4935155"/>
            <a:ext cx="3449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E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13466" y="5236510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F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22648" y="4524451"/>
            <a:ext cx="3593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G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26877" y="4476690"/>
            <a:ext cx="3818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H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098" name="Picture 2" descr="C:\Users\martind\AppData\Local\Microsoft\Windows\Temporary Internet Files\Content.IE5\RUBQRKY8\MC900089004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185" y="1012331"/>
            <a:ext cx="1804111" cy="1543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http://t2.gstatic.com/images?q=tbn:ANd9GcQ7pGWo6oCkRnoRFzzcAjeSWCikvynrt8XyYnwNz9skEKIr39ZY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495" y="4766324"/>
            <a:ext cx="2073115" cy="1482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120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1216" y="228600"/>
            <a:ext cx="89338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Write the form of the verb that correctly completes the sentence. Then</a:t>
            </a:r>
          </a:p>
          <a:p>
            <a:r>
              <a:rPr lang="en-US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i</a:t>
            </a:r>
            <a:r>
              <a:rPr lang="en-US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dentify the matching picture!</a:t>
            </a:r>
            <a:endParaRPr lang="en-US" sz="20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99575" y="966161"/>
            <a:ext cx="1685416" cy="16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 descr="C:\Users\martind\AppData\Local\Microsoft\Windows\Temporary Internet Files\Content.IE5\KEDA3H8Q\MC90031870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741633"/>
            <a:ext cx="1544422" cy="1814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martind\AppData\Local\Microsoft\Windows\Temporary Internet Files\Content.IE5\RUBQRKY8\MC90044638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24451"/>
            <a:ext cx="1652478" cy="1876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martind\AppData\Local\Microsoft\Windows\Temporary Internet Files\Content.IE5\24GGF1SI\MC900357967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9732" y="1113044"/>
            <a:ext cx="2144268" cy="150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martind\AppData\Local\Microsoft\Windows\Temporary Internet Files\Content.IE5\RUBQRKY8\MC900232728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002" y="4209138"/>
            <a:ext cx="1433598" cy="2267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martind\AppData\Local\Microsoft\Windows\Temporary Internet Files\Content.IE5\RUBQRKY8\MC900235177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8144" y="4524451"/>
            <a:ext cx="1238098" cy="1824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73557" y="2830246"/>
            <a:ext cx="8591672" cy="1352388"/>
          </a:xfrm>
          <a:prstGeom prst="roundRect">
            <a:avLst/>
          </a:prstGeom>
          <a:noFill/>
          <a:ln w="12700" cmpd="sng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Por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la </a:t>
            </a:r>
            <a:r>
              <a:rPr lang="en-US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tarde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yo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________________ en el </a:t>
            </a:r>
            <a:r>
              <a:rPr lang="en-US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sofá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DESCANSAR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1216" y="1144997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354108" y="1144997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B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54047" y="1159478"/>
            <a:ext cx="3433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C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99732" y="1089538"/>
            <a:ext cx="3690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D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1219" y="4935155"/>
            <a:ext cx="3449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E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13466" y="5236510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F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22648" y="4524451"/>
            <a:ext cx="3593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G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26877" y="4476690"/>
            <a:ext cx="3818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H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098" name="Picture 2" descr="C:\Users\martind\AppData\Local\Microsoft\Windows\Temporary Internet Files\Content.IE5\RUBQRKY8\MC900089004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185" y="1012331"/>
            <a:ext cx="1804111" cy="1543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985803" y="2971800"/>
            <a:ext cx="179247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DESCANSO</a:t>
            </a:r>
            <a:endParaRPr lang="en-US" sz="2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1" name="Picture 2" descr="http://t2.gstatic.com/images?q=tbn:ANd9GcQ7pGWo6oCkRnoRFzzcAjeSWCikvynrt8XyYnwNz9skEKIr39ZY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495" y="4766324"/>
            <a:ext cx="2073115" cy="1482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398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1216" y="228600"/>
            <a:ext cx="89338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Write the form of the verb that correctly completes the sentence. Then</a:t>
            </a:r>
          </a:p>
          <a:p>
            <a:r>
              <a:rPr lang="en-US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i</a:t>
            </a:r>
            <a:r>
              <a:rPr lang="en-US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dentify the matching picture!</a:t>
            </a:r>
            <a:endParaRPr lang="en-US" sz="20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99575" y="966161"/>
            <a:ext cx="1685416" cy="16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 descr="C:\Users\martind\AppData\Local\Microsoft\Windows\Temporary Internet Files\Content.IE5\KEDA3H8Q\MC90031870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741633"/>
            <a:ext cx="1544422" cy="1814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martind\AppData\Local\Microsoft\Windows\Temporary Internet Files\Content.IE5\RUBQRKY8\MC90044638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24451"/>
            <a:ext cx="1652478" cy="1876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martind\AppData\Local\Microsoft\Windows\Temporary Internet Files\Content.IE5\24GGF1SI\MC900357967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9732" y="1113044"/>
            <a:ext cx="2144268" cy="150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martind\AppData\Local\Microsoft\Windows\Temporary Internet Files\Content.IE5\RUBQRKY8\MC900232728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002" y="4209138"/>
            <a:ext cx="1433598" cy="2267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martind\AppData\Local\Microsoft\Windows\Temporary Internet Files\Content.IE5\RUBQRKY8\MC900235177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8144" y="4524451"/>
            <a:ext cx="1238098" cy="1824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73557" y="2830246"/>
            <a:ext cx="8591672" cy="1352388"/>
          </a:xfrm>
          <a:prstGeom prst="roundRect">
            <a:avLst/>
          </a:prstGeom>
          <a:noFill/>
          <a:ln w="12700" cmpd="sng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Sara ________________ en el </a:t>
            </a:r>
            <a:r>
              <a:rPr lang="en-US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concierto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escolar.</a:t>
            </a:r>
          </a:p>
          <a:p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              CANTAR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1216" y="1144997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354108" y="1144997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B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54047" y="1159478"/>
            <a:ext cx="3433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C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99732" y="1089538"/>
            <a:ext cx="3690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D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1219" y="4935155"/>
            <a:ext cx="3449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E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13466" y="5236510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F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22648" y="4524451"/>
            <a:ext cx="3593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G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26877" y="4476690"/>
            <a:ext cx="3818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H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098" name="Picture 2" descr="C:\Users\martind\AppData\Local\Microsoft\Windows\Temporary Internet Files\Content.IE5\RUBQRKY8\MC900089004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185" y="1012331"/>
            <a:ext cx="1804111" cy="1543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http://t2.gstatic.com/images?q=tbn:ANd9GcQ7pGWo6oCkRnoRFzzcAjeSWCikvynrt8XyYnwNz9skEKIr39ZY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495" y="4766324"/>
            <a:ext cx="2073115" cy="1482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690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1216" y="228600"/>
            <a:ext cx="89338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Write the form of the verb that correctly completes the sentence. Then</a:t>
            </a:r>
          </a:p>
          <a:p>
            <a:r>
              <a:rPr lang="en-US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i</a:t>
            </a:r>
            <a:r>
              <a:rPr lang="en-US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dentify the matching picture!</a:t>
            </a:r>
            <a:endParaRPr lang="en-US" sz="20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99575" y="966161"/>
            <a:ext cx="1685416" cy="16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 descr="C:\Users\martind\AppData\Local\Microsoft\Windows\Temporary Internet Files\Content.IE5\KEDA3H8Q\MC90031870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741633"/>
            <a:ext cx="1544422" cy="1814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martind\AppData\Local\Microsoft\Windows\Temporary Internet Files\Content.IE5\RUBQRKY8\MC90044638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24451"/>
            <a:ext cx="1652478" cy="1876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martind\AppData\Local\Microsoft\Windows\Temporary Internet Files\Content.IE5\24GGF1SI\MC900357967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9732" y="1113044"/>
            <a:ext cx="2144268" cy="150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martind\AppData\Local\Microsoft\Windows\Temporary Internet Files\Content.IE5\RUBQRKY8\MC900232728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002" y="4209138"/>
            <a:ext cx="1433598" cy="2267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martind\AppData\Local\Microsoft\Windows\Temporary Internet Files\Content.IE5\RUBQRKY8\MC900235177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8144" y="4524451"/>
            <a:ext cx="1238098" cy="1824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73557" y="2830246"/>
            <a:ext cx="8591672" cy="1352388"/>
          </a:xfrm>
          <a:prstGeom prst="roundRect">
            <a:avLst/>
          </a:prstGeom>
          <a:noFill/>
          <a:ln w="12700" cmpd="sng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Sara ________________ en el </a:t>
            </a:r>
            <a:r>
              <a:rPr lang="en-US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concierto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escolar.</a:t>
            </a:r>
          </a:p>
          <a:p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              CANTAR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1216" y="1144997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354108" y="1144997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B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54047" y="1159478"/>
            <a:ext cx="3433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C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99732" y="1089538"/>
            <a:ext cx="3690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D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1219" y="4935155"/>
            <a:ext cx="3449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E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13466" y="5236510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F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22648" y="4524451"/>
            <a:ext cx="3593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G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26877" y="4476690"/>
            <a:ext cx="3818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H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098" name="Picture 2" descr="C:\Users\martind\AppData\Local\Microsoft\Windows\Temporary Internet Files\Content.IE5\RUBQRKY8\MC900089004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185" y="1012331"/>
            <a:ext cx="1804111" cy="1543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2722919" y="2971800"/>
            <a:ext cx="119776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CANTA</a:t>
            </a:r>
            <a:endParaRPr lang="en-US" sz="2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2" name="Picture 2" descr="http://t2.gstatic.com/images?q=tbn:ANd9GcQ7pGWo6oCkRnoRFzzcAjeSWCikvynrt8XyYnwNz9skEKIr39ZY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495" y="4766324"/>
            <a:ext cx="2073115" cy="1482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789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1216" y="228600"/>
            <a:ext cx="89338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Write the form of the verb that correctly completes the sentence. Then</a:t>
            </a:r>
          </a:p>
          <a:p>
            <a:r>
              <a:rPr lang="en-US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i</a:t>
            </a:r>
            <a:r>
              <a:rPr lang="en-US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dentify the matching picture!</a:t>
            </a:r>
            <a:endParaRPr lang="en-US" sz="20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99575" y="966161"/>
            <a:ext cx="1685416" cy="16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 descr="C:\Users\martind\AppData\Local\Microsoft\Windows\Temporary Internet Files\Content.IE5\KEDA3H8Q\MC90031870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741633"/>
            <a:ext cx="1544422" cy="1814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martind\AppData\Local\Microsoft\Windows\Temporary Internet Files\Content.IE5\RUBQRKY8\MC90044638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24451"/>
            <a:ext cx="1652478" cy="1876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martind\AppData\Local\Microsoft\Windows\Temporary Internet Files\Content.IE5\24GGF1SI\MC900357967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9732" y="1113044"/>
            <a:ext cx="2144268" cy="150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martind\AppData\Local\Microsoft\Windows\Temporary Internet Files\Content.IE5\RUBQRKY8\MC900232728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002" y="4209138"/>
            <a:ext cx="1433598" cy="2267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martind\AppData\Local\Microsoft\Windows\Temporary Internet Files\Content.IE5\RUBQRKY8\MC900235177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8144" y="4524451"/>
            <a:ext cx="1238098" cy="1824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91216" y="1144997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354108" y="1144997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B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54047" y="1159478"/>
            <a:ext cx="3433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C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99732" y="1089538"/>
            <a:ext cx="3690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D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1219" y="4935155"/>
            <a:ext cx="3449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E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13466" y="5236510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F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22648" y="4524451"/>
            <a:ext cx="3593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G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26877" y="4476690"/>
            <a:ext cx="3818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H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098" name="Picture 2" descr="C:\Users\martind\AppData\Local\Microsoft\Windows\Temporary Internet Files\Content.IE5\RUBQRKY8\MC900089004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185" y="1012331"/>
            <a:ext cx="1804111" cy="1543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ounded Rectangle 21"/>
          <p:cNvSpPr/>
          <p:nvPr/>
        </p:nvSpPr>
        <p:spPr>
          <a:xfrm>
            <a:off x="273557" y="2830246"/>
            <a:ext cx="8591672" cy="1352388"/>
          </a:xfrm>
          <a:prstGeom prst="roundRect">
            <a:avLst/>
          </a:prstGeom>
          <a:noFill/>
          <a:ln w="12700" cmpd="sng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¿</a:t>
            </a:r>
            <a:r>
              <a:rPr lang="en-US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Cuándo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________________ </a:t>
            </a:r>
            <a:r>
              <a:rPr lang="en-US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tú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el </a:t>
            </a:r>
            <a:r>
              <a:rPr lang="en-US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béisbol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?</a:t>
            </a:r>
          </a:p>
          <a:p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                    PRACTICAR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3" name="Picture 2" descr="http://t2.gstatic.com/images?q=tbn:ANd9GcQ7pGWo6oCkRnoRFzzcAjeSWCikvynrt8XyYnwNz9skEKIr39ZY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495" y="4766324"/>
            <a:ext cx="2073115" cy="1482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597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1216" y="228600"/>
            <a:ext cx="89338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Write the form of the verb that correctly completes the sentence. Then</a:t>
            </a:r>
          </a:p>
          <a:p>
            <a:r>
              <a:rPr lang="en-US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i</a:t>
            </a:r>
            <a:r>
              <a:rPr lang="en-US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dentify the matching picture!</a:t>
            </a:r>
            <a:endParaRPr lang="en-US" sz="20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99575" y="966161"/>
            <a:ext cx="1685416" cy="16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 descr="C:\Users\martind\AppData\Local\Microsoft\Windows\Temporary Internet Files\Content.IE5\KEDA3H8Q\MC90031870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741633"/>
            <a:ext cx="1544422" cy="1814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martind\AppData\Local\Microsoft\Windows\Temporary Internet Files\Content.IE5\RUBQRKY8\MC90044638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24451"/>
            <a:ext cx="1652478" cy="1876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martind\AppData\Local\Microsoft\Windows\Temporary Internet Files\Content.IE5\24GGF1SI\MC900357967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9732" y="1113044"/>
            <a:ext cx="2144268" cy="150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martind\AppData\Local\Microsoft\Windows\Temporary Internet Files\Content.IE5\RUBQRKY8\MC900232728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002" y="4209138"/>
            <a:ext cx="1433598" cy="2267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martind\AppData\Local\Microsoft\Windows\Temporary Internet Files\Content.IE5\RUBQRKY8\MC900235177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8144" y="4524451"/>
            <a:ext cx="1238098" cy="1824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73557" y="2830246"/>
            <a:ext cx="8591672" cy="1352388"/>
          </a:xfrm>
          <a:prstGeom prst="roundRect">
            <a:avLst/>
          </a:prstGeom>
          <a:noFill/>
          <a:ln w="12700" cmpd="sng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¿</a:t>
            </a:r>
            <a:r>
              <a:rPr lang="en-US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Cuándo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________________ </a:t>
            </a:r>
            <a:r>
              <a:rPr lang="en-US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tú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el </a:t>
            </a:r>
            <a:r>
              <a:rPr lang="en-US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béisbol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?</a:t>
            </a:r>
          </a:p>
          <a:p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                    PRACTICAR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1216" y="1144997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354108" y="1144997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B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54047" y="1159478"/>
            <a:ext cx="3433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C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99732" y="1089538"/>
            <a:ext cx="3690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D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1219" y="4935155"/>
            <a:ext cx="3449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E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13466" y="5236510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F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22648" y="4524451"/>
            <a:ext cx="3593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G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26877" y="4476690"/>
            <a:ext cx="3818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H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098" name="Picture 2" descr="C:\Users\martind\AppData\Local\Microsoft\Windows\Temporary Internet Files\Content.IE5\RUBQRKY8\MC900089004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185" y="1012331"/>
            <a:ext cx="1804111" cy="1543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3229102" y="2955235"/>
            <a:ext cx="182453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PRACTICAS</a:t>
            </a:r>
            <a:endParaRPr lang="en-US" sz="2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2" name="Picture 2" descr="http://t2.gstatic.com/images?q=tbn:ANd9GcQ7pGWo6oCkRnoRFzzcAjeSWCikvynrt8XyYnwNz9skEKIr39ZY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495" y="4766324"/>
            <a:ext cx="2073115" cy="1482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653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1216" y="228600"/>
            <a:ext cx="89338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Write the form of the verb that correctly completes the sentence. Then</a:t>
            </a:r>
          </a:p>
          <a:p>
            <a:r>
              <a:rPr lang="en-US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i</a:t>
            </a:r>
            <a:r>
              <a:rPr lang="en-US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dentify the matching picture!</a:t>
            </a:r>
            <a:endParaRPr lang="en-US" sz="20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99575" y="966161"/>
            <a:ext cx="1685416" cy="16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 descr="C:\Users\martind\AppData\Local\Microsoft\Windows\Temporary Internet Files\Content.IE5\KEDA3H8Q\MC90031870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741633"/>
            <a:ext cx="1544422" cy="1814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martind\AppData\Local\Microsoft\Windows\Temporary Internet Files\Content.IE5\RUBQRKY8\MC90044638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24451"/>
            <a:ext cx="1652478" cy="1876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martind\AppData\Local\Microsoft\Windows\Temporary Internet Files\Content.IE5\24GGF1SI\MC900357967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9732" y="1113044"/>
            <a:ext cx="2144268" cy="150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martind\AppData\Local\Microsoft\Windows\Temporary Internet Files\Content.IE5\RUBQRKY8\MC900232728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002" y="4209138"/>
            <a:ext cx="1433598" cy="2267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martind\AppData\Local\Microsoft\Windows\Temporary Internet Files\Content.IE5\RUBQRKY8\MC900235177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8144" y="4524451"/>
            <a:ext cx="1238098" cy="1824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73557" y="2830246"/>
            <a:ext cx="8591672" cy="1352388"/>
          </a:xfrm>
          <a:prstGeom prst="roundRect">
            <a:avLst/>
          </a:prstGeom>
          <a:noFill/>
          <a:ln w="12700" cmpd="sng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Mi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papá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y </a:t>
            </a:r>
            <a:r>
              <a:rPr lang="en-US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yo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________________ a los </a:t>
            </a:r>
            <a:r>
              <a:rPr lang="en-US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videojugeos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por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la </a:t>
            </a:r>
            <a:r>
              <a:rPr lang="en-US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noche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  <a:p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               JUGAR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1216" y="1144997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354108" y="1144997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B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54047" y="1159478"/>
            <a:ext cx="3433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C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99732" y="1089538"/>
            <a:ext cx="3690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D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1219" y="4935155"/>
            <a:ext cx="3449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E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13466" y="5236510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F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22648" y="4524451"/>
            <a:ext cx="3593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G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26877" y="4476690"/>
            <a:ext cx="3818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H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098" name="Picture 2" descr="C:\Users\martind\AppData\Local\Microsoft\Windows\Temporary Internet Files\Content.IE5\RUBQRKY8\MC900089004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185" y="1012331"/>
            <a:ext cx="1804111" cy="1543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http://t2.gstatic.com/images?q=tbn:ANd9GcQ7pGWo6oCkRnoRFzzcAjeSWCikvynrt8XyYnwNz9skEKIr39ZY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495" y="4766324"/>
            <a:ext cx="2073115" cy="1482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366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1216" y="228600"/>
            <a:ext cx="89338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Write the form of the verb that correctly completes the sentence. Then</a:t>
            </a:r>
          </a:p>
          <a:p>
            <a:r>
              <a:rPr lang="en-US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i</a:t>
            </a:r>
            <a:r>
              <a:rPr lang="en-US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dentify the matching picture!</a:t>
            </a:r>
            <a:endParaRPr lang="en-US" sz="20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99575" y="966161"/>
            <a:ext cx="1685416" cy="16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 descr="C:\Users\martind\AppData\Local\Microsoft\Windows\Temporary Internet Files\Content.IE5\KEDA3H8Q\MC90031870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741633"/>
            <a:ext cx="1544422" cy="1814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martind\AppData\Local\Microsoft\Windows\Temporary Internet Files\Content.IE5\RUBQRKY8\MC90044638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24451"/>
            <a:ext cx="1652478" cy="1876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martind\AppData\Local\Microsoft\Windows\Temporary Internet Files\Content.IE5\24GGF1SI\MC900357967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9732" y="1113044"/>
            <a:ext cx="2144268" cy="150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martind\AppData\Local\Microsoft\Windows\Temporary Internet Files\Content.IE5\RUBQRKY8\MC900232728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002" y="4209138"/>
            <a:ext cx="1433598" cy="2267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martind\AppData\Local\Microsoft\Windows\Temporary Internet Files\Content.IE5\RUBQRKY8\MC900235177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8144" y="4524451"/>
            <a:ext cx="1238098" cy="1824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73557" y="2830246"/>
            <a:ext cx="8591672" cy="1352388"/>
          </a:xfrm>
          <a:prstGeom prst="roundRect">
            <a:avLst/>
          </a:prstGeom>
          <a:noFill/>
          <a:ln w="12700" cmpd="sng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Mi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papá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y </a:t>
            </a:r>
            <a:r>
              <a:rPr lang="en-US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yo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________________ a los </a:t>
            </a:r>
            <a:r>
              <a:rPr lang="en-US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videojugeos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por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la </a:t>
            </a:r>
            <a:r>
              <a:rPr lang="en-US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noche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  <a:p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               JUGAR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1216" y="1144997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354108" y="1144997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B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54047" y="1159478"/>
            <a:ext cx="3433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C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99732" y="1089538"/>
            <a:ext cx="3690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D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1219" y="4935155"/>
            <a:ext cx="3449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E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13466" y="5236510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F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22648" y="4524451"/>
            <a:ext cx="3593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G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26877" y="4476690"/>
            <a:ext cx="3818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H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098" name="Picture 2" descr="C:\Users\martind\AppData\Local\Microsoft\Windows\Temporary Internet Files\Content.IE5\RUBQRKY8\MC900089004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185" y="1012331"/>
            <a:ext cx="1804111" cy="1543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http://t2.gstatic.com/images?q=tbn:ANd9GcQ7pGWo6oCkRnoRFzzcAjeSWCikvynrt8XyYnwNz9skEKIr39ZY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495" y="4766324"/>
            <a:ext cx="2073115" cy="1482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2527393" y="3075553"/>
            <a:ext cx="16498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JUGAMOS</a:t>
            </a:r>
            <a:endParaRPr lang="en-US" sz="2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94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1216" y="228600"/>
            <a:ext cx="89338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Write the form of the verb that correctly completes the sentence. Then</a:t>
            </a:r>
          </a:p>
          <a:p>
            <a:r>
              <a:rPr lang="en-US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i</a:t>
            </a:r>
            <a:r>
              <a:rPr lang="en-US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dentify the matching picture!</a:t>
            </a:r>
            <a:endParaRPr lang="en-US" sz="20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99575" y="966161"/>
            <a:ext cx="1685416" cy="16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 descr="C:\Users\martind\AppData\Local\Microsoft\Windows\Temporary Internet Files\Content.IE5\KEDA3H8Q\MC90031870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741633"/>
            <a:ext cx="1544422" cy="1814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martind\AppData\Local\Microsoft\Windows\Temporary Internet Files\Content.IE5\RUBQRKY8\MC90044638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24451"/>
            <a:ext cx="1652478" cy="1876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martind\AppData\Local\Microsoft\Windows\Temporary Internet Files\Content.IE5\24GGF1SI\MC900357967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9732" y="1113044"/>
            <a:ext cx="2144268" cy="150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martind\AppData\Local\Microsoft\Windows\Temporary Internet Files\Content.IE5\RUBQRKY8\MC900232728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002" y="4209138"/>
            <a:ext cx="1433598" cy="2267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martind\AppData\Local\Microsoft\Windows\Temporary Internet Files\Content.IE5\RUBQRKY8\MC900235177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8144" y="4524451"/>
            <a:ext cx="1238098" cy="1824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73557" y="2830246"/>
            <a:ext cx="8591672" cy="1352388"/>
          </a:xfrm>
          <a:prstGeom prst="roundRect">
            <a:avLst/>
          </a:prstGeom>
          <a:noFill/>
          <a:ln w="12700" cmpd="sng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Yo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________________ </a:t>
            </a:r>
            <a:r>
              <a:rPr lang="en-US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música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por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la </a:t>
            </a:r>
            <a:r>
              <a:rPr lang="en-US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tarde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  <a:p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               ESCUCHAR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1216" y="1144997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354108" y="1144997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B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54047" y="1159478"/>
            <a:ext cx="3433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C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99732" y="1089538"/>
            <a:ext cx="3690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D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1219" y="4935155"/>
            <a:ext cx="3449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E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13466" y="5236510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F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22648" y="4524451"/>
            <a:ext cx="3593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G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26877" y="4476690"/>
            <a:ext cx="3818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H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098" name="Picture 2" descr="C:\Users\martind\AppData\Local\Microsoft\Windows\Temporary Internet Files\Content.IE5\RUBQRKY8\MC900089004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185" y="1012331"/>
            <a:ext cx="1804111" cy="1543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http://t2.gstatic.com/images?q=tbn:ANd9GcQ7pGWo6oCkRnoRFzzcAjeSWCikvynrt8XyYnwNz9skEKIr39ZY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495" y="4766324"/>
            <a:ext cx="2073115" cy="1482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852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381000" y="2590800"/>
            <a:ext cx="77152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dirty="0">
                <a:solidFill>
                  <a:prstClr val="black"/>
                </a:solidFill>
              </a:rPr>
              <a:t>The Spanish infinitive always ends in </a:t>
            </a:r>
            <a:r>
              <a:rPr lang="en-US" altLang="en-US" sz="3200" b="1" i="1" dirty="0">
                <a:solidFill>
                  <a:prstClr val="black"/>
                </a:solidFill>
              </a:rPr>
              <a:t>r</a:t>
            </a:r>
            <a:endParaRPr lang="en-US" altLang="en-US" sz="3200" b="1" i="1" noProof="1">
              <a:solidFill>
                <a:prstClr val="black"/>
              </a:solidFill>
            </a:endParaRP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1600200" y="3453050"/>
            <a:ext cx="1962150" cy="292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US" altLang="en-US" sz="3200" noProof="1">
                <a:solidFill>
                  <a:prstClr val="black"/>
                </a:solidFill>
              </a:rPr>
              <a:t>habla</a:t>
            </a:r>
            <a:r>
              <a:rPr lang="en-US" altLang="en-US" sz="3200" u="sng" noProof="1">
                <a:solidFill>
                  <a:prstClr val="black"/>
                </a:solidFill>
              </a:rPr>
              <a:t>r</a:t>
            </a:r>
            <a:endParaRPr lang="en-US" altLang="en-US" sz="3200" noProof="1">
              <a:solidFill>
                <a:prstClr val="black"/>
              </a:solidFill>
            </a:endParaRPr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US" altLang="en-US" sz="3200" noProof="1">
                <a:solidFill>
                  <a:prstClr val="black"/>
                </a:solidFill>
              </a:rPr>
              <a:t>come</a:t>
            </a:r>
            <a:r>
              <a:rPr lang="en-US" altLang="en-US" sz="3200" u="sng" noProof="1">
                <a:solidFill>
                  <a:prstClr val="black"/>
                </a:solidFill>
              </a:rPr>
              <a:t>r</a:t>
            </a:r>
            <a:endParaRPr lang="en-US" altLang="en-US" sz="3200" noProof="1">
              <a:solidFill>
                <a:prstClr val="black"/>
              </a:solidFill>
            </a:endParaRPr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US" altLang="en-US" sz="3200" noProof="1">
                <a:solidFill>
                  <a:prstClr val="black"/>
                </a:solidFill>
              </a:rPr>
              <a:t>escribi</a:t>
            </a:r>
            <a:r>
              <a:rPr lang="en-US" altLang="en-US" sz="3200" u="sng" noProof="1">
                <a:solidFill>
                  <a:prstClr val="black"/>
                </a:solidFill>
              </a:rPr>
              <a:t>r</a:t>
            </a:r>
            <a:endParaRPr lang="en-US" altLang="en-US" sz="3200" noProof="1">
              <a:solidFill>
                <a:prstClr val="black"/>
              </a:solidFill>
            </a:endParaRPr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US" altLang="en-US" sz="3200" noProof="1" smtClean="0">
                <a:solidFill>
                  <a:prstClr val="black"/>
                </a:solidFill>
              </a:rPr>
              <a:t>canta</a:t>
            </a:r>
            <a:r>
              <a:rPr lang="en-US" altLang="en-US" sz="3200" u="sng" noProof="1" smtClean="0">
                <a:solidFill>
                  <a:prstClr val="black"/>
                </a:solidFill>
              </a:rPr>
              <a:t>r</a:t>
            </a:r>
            <a:endParaRPr lang="en-US" altLang="en-US" sz="3200" noProof="1" smtClean="0">
              <a:solidFill>
                <a:prstClr val="black"/>
              </a:solidFill>
            </a:endParaRPr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US" altLang="en-US" sz="3200" noProof="1" smtClean="0">
                <a:solidFill>
                  <a:prstClr val="black"/>
                </a:solidFill>
              </a:rPr>
              <a:t>aprende</a:t>
            </a:r>
            <a:r>
              <a:rPr lang="en-US" altLang="en-US" sz="3200" u="sng" noProof="1" smtClean="0">
                <a:solidFill>
                  <a:prstClr val="black"/>
                </a:solidFill>
              </a:rPr>
              <a:t>r</a:t>
            </a:r>
            <a:endParaRPr lang="en-US" altLang="en-US" sz="3200" noProof="1" smtClean="0">
              <a:solidFill>
                <a:prstClr val="black"/>
              </a:solidFill>
            </a:endParaRPr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US" altLang="en-US" sz="3200" noProof="1" smtClean="0">
                <a:solidFill>
                  <a:prstClr val="black"/>
                </a:solidFill>
              </a:rPr>
              <a:t>lee</a:t>
            </a:r>
            <a:r>
              <a:rPr lang="en-US" altLang="en-US" sz="3200" u="sng" noProof="1" smtClean="0">
                <a:solidFill>
                  <a:prstClr val="black"/>
                </a:solidFill>
              </a:rPr>
              <a:t>r</a:t>
            </a:r>
            <a:endParaRPr lang="en-US" altLang="en-US" sz="3200" noProof="1">
              <a:solidFill>
                <a:prstClr val="black"/>
              </a:solidFill>
            </a:endParaRP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5105400" y="3470110"/>
            <a:ext cx="1962150" cy="292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US" altLang="en-US" sz="3200" noProof="1">
                <a:solidFill>
                  <a:prstClr val="black"/>
                </a:solidFill>
              </a:rPr>
              <a:t>sali</a:t>
            </a:r>
            <a:r>
              <a:rPr lang="en-US" altLang="en-US" sz="3200" u="sng" noProof="1">
                <a:solidFill>
                  <a:prstClr val="black"/>
                </a:solidFill>
              </a:rPr>
              <a:t>r</a:t>
            </a:r>
            <a:endParaRPr lang="en-US" altLang="en-US" sz="3200" noProof="1">
              <a:solidFill>
                <a:prstClr val="black"/>
              </a:solidFill>
            </a:endParaRPr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US" altLang="en-US" sz="3200" noProof="1">
                <a:solidFill>
                  <a:prstClr val="black"/>
                </a:solidFill>
              </a:rPr>
              <a:t>conoce</a:t>
            </a:r>
            <a:r>
              <a:rPr lang="en-US" altLang="en-US" sz="3200" u="sng" noProof="1">
                <a:solidFill>
                  <a:prstClr val="black"/>
                </a:solidFill>
              </a:rPr>
              <a:t>r</a:t>
            </a:r>
            <a:endParaRPr lang="en-US" altLang="en-US" sz="3200" noProof="1">
              <a:solidFill>
                <a:prstClr val="black"/>
              </a:solidFill>
            </a:endParaRPr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US" altLang="en-US" sz="3200" noProof="1">
                <a:solidFill>
                  <a:prstClr val="black"/>
                </a:solidFill>
              </a:rPr>
              <a:t>costa</a:t>
            </a:r>
            <a:r>
              <a:rPr lang="en-US" altLang="en-US" sz="3200" u="sng" noProof="1">
                <a:solidFill>
                  <a:prstClr val="black"/>
                </a:solidFill>
              </a:rPr>
              <a:t>r</a:t>
            </a:r>
            <a:endParaRPr lang="en-US" altLang="en-US" sz="3200" noProof="1">
              <a:solidFill>
                <a:prstClr val="black"/>
              </a:solidFill>
            </a:endParaRPr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US" altLang="en-US" sz="3200" noProof="1">
                <a:solidFill>
                  <a:prstClr val="black"/>
                </a:solidFill>
              </a:rPr>
              <a:t>corre</a:t>
            </a:r>
            <a:r>
              <a:rPr lang="en-US" altLang="en-US" sz="3200" u="sng" noProof="1">
                <a:solidFill>
                  <a:prstClr val="black"/>
                </a:solidFill>
              </a:rPr>
              <a:t>r</a:t>
            </a:r>
            <a:endParaRPr lang="en-US" altLang="en-US" sz="3200" noProof="1">
              <a:solidFill>
                <a:prstClr val="black"/>
              </a:solidFill>
            </a:endParaRPr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US" altLang="en-US" sz="3200" noProof="1">
                <a:solidFill>
                  <a:prstClr val="black"/>
                </a:solidFill>
              </a:rPr>
              <a:t>finaliza</a:t>
            </a:r>
            <a:r>
              <a:rPr lang="en-US" altLang="en-US" sz="3200" u="sng" noProof="1">
                <a:solidFill>
                  <a:prstClr val="black"/>
                </a:solidFill>
              </a:rPr>
              <a:t>r</a:t>
            </a:r>
            <a:endParaRPr lang="en-US" altLang="en-US" sz="3200" noProof="1">
              <a:solidFill>
                <a:prstClr val="black"/>
              </a:solidFill>
            </a:endParaRPr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US" altLang="en-US" sz="3200" noProof="1">
                <a:solidFill>
                  <a:prstClr val="black"/>
                </a:solidFill>
              </a:rPr>
              <a:t>freí</a:t>
            </a:r>
            <a:r>
              <a:rPr lang="en-US" altLang="en-US" sz="3200" u="sng" noProof="1">
                <a:solidFill>
                  <a:prstClr val="black"/>
                </a:solidFill>
              </a:rPr>
              <a:t>r</a:t>
            </a:r>
            <a:endParaRPr lang="en-US" altLang="en-US" sz="3200" noProof="1">
              <a:solidFill>
                <a:prstClr val="black"/>
              </a:solidFill>
            </a:endParaRPr>
          </a:p>
        </p:txBody>
      </p:sp>
      <p:sp>
        <p:nvSpPr>
          <p:cNvPr id="15365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7772400" cy="1524000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 smtClean="0"/>
              <a:t>The fundamental parts of the Spanish verb</a:t>
            </a:r>
            <a:endParaRPr lang="en-US" altLang="en-US" noProof="1" smtClean="0"/>
          </a:p>
        </p:txBody>
      </p:sp>
    </p:spTree>
    <p:extLst>
      <p:ext uri="{BB962C8B-B14F-4D97-AF65-F5344CB8AC3E}">
        <p14:creationId xmlns:p14="http://schemas.microsoft.com/office/powerpoint/2010/main" val="328127219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300"/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300"/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300"/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300"/>
                                        <p:tgtEl>
                                          <p:spTgt spid="27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300"/>
                                        <p:tgtEl>
                                          <p:spTgt spid="276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300"/>
                                        <p:tgtEl>
                                          <p:spTgt spid="276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300"/>
                                        <p:tgtEl>
                                          <p:spTgt spid="276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300"/>
                                        <p:tgtEl>
                                          <p:spTgt spid="276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300"/>
                                        <p:tgtEl>
                                          <p:spTgt spid="276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300"/>
                                        <p:tgtEl>
                                          <p:spTgt spid="276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300"/>
                                        <p:tgtEl>
                                          <p:spTgt spid="276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4" grpId="0" build="p" autoUpdateAnimBg="0"/>
      <p:bldP spid="27655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1216" y="228600"/>
            <a:ext cx="89338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Write the form of the verb that correctly completes the sentence. Then</a:t>
            </a:r>
          </a:p>
          <a:p>
            <a:r>
              <a:rPr lang="en-US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i</a:t>
            </a:r>
            <a:r>
              <a:rPr lang="en-US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dentify the matching picture!</a:t>
            </a:r>
            <a:endParaRPr lang="en-US" sz="20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99575" y="966161"/>
            <a:ext cx="1685416" cy="16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 descr="C:\Users\martind\AppData\Local\Microsoft\Windows\Temporary Internet Files\Content.IE5\KEDA3H8Q\MC90031870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741633"/>
            <a:ext cx="1544422" cy="1814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martind\AppData\Local\Microsoft\Windows\Temporary Internet Files\Content.IE5\RUBQRKY8\MC90044638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24451"/>
            <a:ext cx="1652478" cy="1876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martind\AppData\Local\Microsoft\Windows\Temporary Internet Files\Content.IE5\24GGF1SI\MC900357967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9732" y="1113044"/>
            <a:ext cx="2144268" cy="150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martind\AppData\Local\Microsoft\Windows\Temporary Internet Files\Content.IE5\RUBQRKY8\MC900232728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002" y="4209138"/>
            <a:ext cx="1433598" cy="2267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martind\AppData\Local\Microsoft\Windows\Temporary Internet Files\Content.IE5\RUBQRKY8\MC900235177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8144" y="4524451"/>
            <a:ext cx="1238098" cy="1824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73557" y="2830246"/>
            <a:ext cx="8591672" cy="1352388"/>
          </a:xfrm>
          <a:prstGeom prst="roundRect">
            <a:avLst/>
          </a:prstGeom>
          <a:noFill/>
          <a:ln w="12700" cmpd="sng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Yo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________________ </a:t>
            </a:r>
            <a:r>
              <a:rPr lang="en-US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música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por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la </a:t>
            </a:r>
            <a:r>
              <a:rPr lang="en-US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tarde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  <a:p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               ESCUCHAR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1216" y="1144997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354108" y="1144997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B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54047" y="1159478"/>
            <a:ext cx="3433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C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99732" y="1089538"/>
            <a:ext cx="3690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D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1219" y="4935155"/>
            <a:ext cx="3449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E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13466" y="5236510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F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22648" y="4524451"/>
            <a:ext cx="3593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G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26877" y="4476690"/>
            <a:ext cx="3818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H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098" name="Picture 2" descr="C:\Users\martind\AppData\Local\Microsoft\Windows\Temporary Internet Files\Content.IE5\RUBQRKY8\MC900089004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185" y="1012331"/>
            <a:ext cx="1804111" cy="1543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http://t2.gstatic.com/images?q=tbn:ANd9GcQ7pGWo6oCkRnoRFzzcAjeSWCikvynrt8XyYnwNz9skEKIr39ZY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495" y="4766324"/>
            <a:ext cx="2073115" cy="1482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2527393" y="3075553"/>
            <a:ext cx="155683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ESCUCHO</a:t>
            </a:r>
            <a:endParaRPr lang="en-US" sz="2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37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1216" y="228600"/>
            <a:ext cx="89338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Write the form of the verb that correctly completes the sentence. Then</a:t>
            </a:r>
          </a:p>
          <a:p>
            <a:r>
              <a:rPr lang="en-US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i</a:t>
            </a:r>
            <a:r>
              <a:rPr lang="en-US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dentify the matching picture!</a:t>
            </a:r>
            <a:endParaRPr lang="en-US" sz="20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99575" y="966161"/>
            <a:ext cx="1685416" cy="16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 descr="C:\Users\martind\AppData\Local\Microsoft\Windows\Temporary Internet Files\Content.IE5\KEDA3H8Q\MC90031870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741633"/>
            <a:ext cx="1544422" cy="1814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martind\AppData\Local\Microsoft\Windows\Temporary Internet Files\Content.IE5\RUBQRKY8\MC90044638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24451"/>
            <a:ext cx="1652478" cy="1876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martind\AppData\Local\Microsoft\Windows\Temporary Internet Files\Content.IE5\24GGF1SI\MC900357967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9732" y="1113044"/>
            <a:ext cx="2144268" cy="150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martind\AppData\Local\Microsoft\Windows\Temporary Internet Files\Content.IE5\RUBQRKY8\MC900232728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002" y="4209138"/>
            <a:ext cx="1433598" cy="2267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martind\AppData\Local\Microsoft\Windows\Temporary Internet Files\Content.IE5\RUBQRKY8\MC900235177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8144" y="4524451"/>
            <a:ext cx="1238098" cy="1824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73557" y="2830246"/>
            <a:ext cx="8591672" cy="1352388"/>
          </a:xfrm>
          <a:prstGeom prst="roundRect">
            <a:avLst/>
          </a:prstGeom>
          <a:noFill/>
          <a:ln w="12700" cmpd="sng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Carlos y Jimena ________________ en </a:t>
            </a:r>
            <a:r>
              <a:rPr lang="en-US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una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oficina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  <a:p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                         TRABAJAR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1216" y="1144997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354108" y="1144997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B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54047" y="1159478"/>
            <a:ext cx="3433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C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99732" y="1089538"/>
            <a:ext cx="3690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D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1219" y="4935155"/>
            <a:ext cx="3449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E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13466" y="5236510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F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22648" y="4524451"/>
            <a:ext cx="3593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G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26877" y="4476690"/>
            <a:ext cx="3818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H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098" name="Picture 2" descr="C:\Users\martind\AppData\Local\Microsoft\Windows\Temporary Internet Files\Content.IE5\RUBQRKY8\MC900089004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185" y="1012331"/>
            <a:ext cx="1804111" cy="1543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http://t2.gstatic.com/images?q=tbn:ANd9GcQ7pGWo6oCkRnoRFzzcAjeSWCikvynrt8XyYnwNz9skEKIr39ZY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495" y="4766324"/>
            <a:ext cx="2073115" cy="1482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21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1216" y="228600"/>
            <a:ext cx="89338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Write the form of the verb that correctly completes the sentence. Then</a:t>
            </a:r>
          </a:p>
          <a:p>
            <a:r>
              <a:rPr lang="en-US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i</a:t>
            </a:r>
            <a:r>
              <a:rPr lang="en-US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dentify the matching picture!</a:t>
            </a:r>
            <a:endParaRPr lang="en-US" sz="20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99575" y="966161"/>
            <a:ext cx="1685416" cy="16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 descr="C:\Users\martind\AppData\Local\Microsoft\Windows\Temporary Internet Files\Content.IE5\KEDA3H8Q\MC90031870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741633"/>
            <a:ext cx="1544422" cy="1814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martind\AppData\Local\Microsoft\Windows\Temporary Internet Files\Content.IE5\RUBQRKY8\MC90044638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24451"/>
            <a:ext cx="1652478" cy="1876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martind\AppData\Local\Microsoft\Windows\Temporary Internet Files\Content.IE5\24GGF1SI\MC900357967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9732" y="1113044"/>
            <a:ext cx="2144268" cy="150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martind\AppData\Local\Microsoft\Windows\Temporary Internet Files\Content.IE5\RUBQRKY8\MC900232728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002" y="4209138"/>
            <a:ext cx="1433598" cy="2267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martind\AppData\Local\Microsoft\Windows\Temporary Internet Files\Content.IE5\RUBQRKY8\MC900235177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8144" y="4524451"/>
            <a:ext cx="1238098" cy="1824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73557" y="2830246"/>
            <a:ext cx="8591672" cy="1352388"/>
          </a:xfrm>
          <a:prstGeom prst="roundRect">
            <a:avLst/>
          </a:prstGeom>
          <a:noFill/>
          <a:ln w="12700" cmpd="sng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Carlos y Jimena ________________ en </a:t>
            </a:r>
            <a:r>
              <a:rPr lang="en-US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una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oficina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  <a:p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                         TRABAJAR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1216" y="1144997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354108" y="1144997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B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54047" y="1159478"/>
            <a:ext cx="3433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C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99732" y="1089538"/>
            <a:ext cx="3690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D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1219" y="4935155"/>
            <a:ext cx="3449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E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13466" y="5236510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F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22648" y="4524451"/>
            <a:ext cx="3593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G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26877" y="4476690"/>
            <a:ext cx="3818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H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098" name="Picture 2" descr="C:\Users\martind\AppData\Local\Microsoft\Windows\Temporary Internet Files\Content.IE5\RUBQRKY8\MC900089004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185" y="1012331"/>
            <a:ext cx="1804111" cy="1543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http://t2.gstatic.com/images?q=tbn:ANd9GcQ7pGWo6oCkRnoRFzzcAjeSWCikvynrt8XyYnwNz9skEKIr39ZY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495" y="4766324"/>
            <a:ext cx="2073115" cy="1482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3706573" y="3075552"/>
            <a:ext cx="17764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TRABAJAN</a:t>
            </a:r>
            <a:endParaRPr lang="en-US" sz="2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25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Comic Sans MS" panose="030F0702030302020204" pitchFamily="66" charset="0"/>
              </a:rPr>
              <a:t>El </a:t>
            </a:r>
            <a:r>
              <a:rPr lang="en-US" b="1" dirty="0" err="1">
                <a:latin typeface="Comic Sans MS" panose="030F0702030302020204" pitchFamily="66" charset="0"/>
              </a:rPr>
              <a:t>presente</a:t>
            </a:r>
            <a:r>
              <a:rPr lang="en-US" b="1" dirty="0">
                <a:latin typeface="Comic Sans MS" panose="030F0702030302020204" pitchFamily="66" charset="0"/>
              </a:rPr>
              <a:t> en -AR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0519" y="3124200"/>
            <a:ext cx="824296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Today you will learn:</a:t>
            </a:r>
          </a:p>
          <a:p>
            <a:endParaRPr lang="en-US" sz="20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r>
              <a:rPr lang="en-US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I can conjugate “</a:t>
            </a:r>
            <a:r>
              <a:rPr lang="en-US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ar</a:t>
            </a:r>
            <a:r>
              <a:rPr lang="en-US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” verbs, to express actions in the present tense.</a:t>
            </a:r>
          </a:p>
        </p:txBody>
      </p:sp>
    </p:spTree>
    <p:extLst>
      <p:ext uri="{BB962C8B-B14F-4D97-AF65-F5344CB8AC3E}">
        <p14:creationId xmlns:p14="http://schemas.microsoft.com/office/powerpoint/2010/main" val="43496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29000" y="218519"/>
            <a:ext cx="1574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Let’s review!</a:t>
            </a:r>
            <a:endParaRPr lang="en-US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6967" y="864772"/>
            <a:ext cx="8695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There are 3 types of verbs in Spanish. They can be identified by their endings:</a:t>
            </a:r>
            <a:endParaRPr lang="en-US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72277" y="1371600"/>
            <a:ext cx="6087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-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AR			-ER			-IR</a:t>
            </a:r>
            <a:endParaRPr lang="en-US" b="1" dirty="0">
              <a:solidFill>
                <a:schemeClr val="accent5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5770" y="2165866"/>
            <a:ext cx="8166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The basic form of the verb that has –AR/-ER/-IR on the end is called an…</a:t>
            </a:r>
            <a:endParaRPr lang="en-US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94821" y="2667000"/>
            <a:ext cx="6087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INFINITIVE</a:t>
            </a:r>
            <a:endParaRPr lang="en-US" b="1" dirty="0">
              <a:solidFill>
                <a:schemeClr val="accent5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00200" y="3200399"/>
            <a:ext cx="60879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An infinitive identifies the action but not the person who performs it.</a:t>
            </a:r>
          </a:p>
          <a:p>
            <a:endParaRPr lang="en-US" i="1" dirty="0">
              <a:solidFill>
                <a:schemeClr val="accent5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i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EX:  </a:t>
            </a:r>
            <a:r>
              <a:rPr lang="en-US" i="1" dirty="0" err="1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escuchar</a:t>
            </a:r>
            <a:r>
              <a:rPr lang="en-US" i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  -  to listen</a:t>
            </a:r>
            <a:endParaRPr lang="en-US" i="1" dirty="0">
              <a:solidFill>
                <a:schemeClr val="accent5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1243" y="4724400"/>
            <a:ext cx="85298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To express both the action AND the person who performs it, we must change</a:t>
            </a:r>
          </a:p>
          <a:p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t</a:t>
            </a:r>
            <a:r>
              <a:rPr lang="en-US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he ending of the verb. This process is called…</a:t>
            </a:r>
            <a:endParaRPr lang="en-US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66339" y="5486400"/>
            <a:ext cx="6087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CONJUGATION</a:t>
            </a:r>
            <a:endParaRPr lang="en-US" b="1" dirty="0">
              <a:solidFill>
                <a:schemeClr val="accent5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0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9" grpId="0"/>
      <p:bldP spid="10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29000" y="218519"/>
            <a:ext cx="1574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Let’s review!</a:t>
            </a:r>
            <a:endParaRPr lang="en-US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6967" y="864772"/>
            <a:ext cx="6320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All verbs in Spanish have ___________ different forms.</a:t>
            </a:r>
            <a:endParaRPr lang="en-US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29000" y="812686"/>
            <a:ext cx="427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6</a:t>
            </a:r>
            <a:endParaRPr lang="en-US" b="1" dirty="0">
              <a:solidFill>
                <a:schemeClr val="accent5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5770" y="1600200"/>
            <a:ext cx="85811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The form of the verb we use MUST always match the ____________ of the </a:t>
            </a:r>
          </a:p>
          <a:p>
            <a:r>
              <a:rPr lang="en-US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sentence.</a:t>
            </a:r>
            <a:endParaRPr lang="en-US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57928" y="1554033"/>
            <a:ext cx="1110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subject</a:t>
            </a:r>
            <a:endParaRPr lang="en-US" b="1" dirty="0">
              <a:solidFill>
                <a:schemeClr val="accent5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95400" y="2514600"/>
            <a:ext cx="4245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La </a:t>
            </a:r>
            <a:r>
              <a:rPr lang="en-US" b="1" dirty="0" err="1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señora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Suárez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enseña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literatura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12" name="Oval 11"/>
          <p:cNvSpPr/>
          <p:nvPr/>
        </p:nvSpPr>
        <p:spPr>
          <a:xfrm>
            <a:off x="1166339" y="2362200"/>
            <a:ext cx="2251597" cy="685800"/>
          </a:xfrm>
          <a:prstGeom prst="ellipse">
            <a:avLst/>
          </a:prstGeom>
          <a:noFill/>
          <a:ln w="190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>
            <a:stCxn id="12" idx="4"/>
          </p:cNvCxnSpPr>
          <p:nvPr/>
        </p:nvCxnSpPr>
        <p:spPr>
          <a:xfrm flipH="1">
            <a:off x="2057400" y="3048000"/>
            <a:ext cx="234738" cy="3048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066800" y="3352800"/>
            <a:ext cx="17427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Mrs. </a:t>
            </a:r>
            <a:r>
              <a:rPr lang="en-US" i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Suárez</a:t>
            </a:r>
            <a:r>
              <a:rPr lang="en-US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is</a:t>
            </a:r>
          </a:p>
          <a:p>
            <a:r>
              <a:rPr lang="en-US" i="1" dirty="0">
                <a:solidFill>
                  <a:srgbClr val="002060"/>
                </a:solidFill>
                <a:latin typeface="Comic Sans MS" panose="030F0702030302020204" pitchFamily="66" charset="0"/>
              </a:rPr>
              <a:t>t</a:t>
            </a:r>
            <a:r>
              <a:rPr lang="en-US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he subject…</a:t>
            </a:r>
            <a:endParaRPr lang="en-US" i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4038600" y="2883932"/>
            <a:ext cx="171697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124448" y="2883932"/>
            <a:ext cx="321919" cy="46886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038600" y="3352800"/>
            <a:ext cx="43797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…so we put the ending “a”</a:t>
            </a:r>
          </a:p>
          <a:p>
            <a:r>
              <a:rPr lang="en-US" i="1" dirty="0">
                <a:solidFill>
                  <a:srgbClr val="002060"/>
                </a:solidFill>
                <a:latin typeface="Comic Sans MS" panose="030F0702030302020204" pitchFamily="66" charset="0"/>
              </a:rPr>
              <a:t>o</a:t>
            </a:r>
            <a:r>
              <a:rPr lang="en-US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n the verb to match the subject (she)</a:t>
            </a:r>
            <a:endParaRPr lang="en-US" i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306463" y="4572000"/>
            <a:ext cx="3834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Carlos y </a:t>
            </a:r>
            <a:r>
              <a:rPr lang="en-US" b="1" dirty="0" err="1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yo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escuchamos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música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.</a:t>
            </a:r>
            <a:endParaRPr lang="en-US" b="1" dirty="0">
              <a:solidFill>
                <a:schemeClr val="accent5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1318739" y="4413766"/>
            <a:ext cx="1424461" cy="685800"/>
          </a:xfrm>
          <a:prstGeom prst="ellipse">
            <a:avLst/>
          </a:prstGeom>
          <a:noFill/>
          <a:ln w="190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stCxn id="24" idx="4"/>
          </p:cNvCxnSpPr>
          <p:nvPr/>
        </p:nvCxnSpPr>
        <p:spPr>
          <a:xfrm flipH="1">
            <a:off x="1828800" y="5099566"/>
            <a:ext cx="202170" cy="3048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54176" y="5400586"/>
            <a:ext cx="18389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Carlos and I</a:t>
            </a:r>
          </a:p>
          <a:p>
            <a:r>
              <a:rPr lang="en-US" i="1" dirty="0">
                <a:solidFill>
                  <a:srgbClr val="002060"/>
                </a:solidFill>
                <a:latin typeface="Comic Sans MS" panose="030F0702030302020204" pitchFamily="66" charset="0"/>
              </a:rPr>
              <a:t>i</a:t>
            </a:r>
            <a:r>
              <a:rPr lang="en-US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s the subject…</a:t>
            </a:r>
            <a:endParaRPr lang="en-US" i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3547227" y="5017532"/>
            <a:ext cx="491373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716681" y="5017532"/>
            <a:ext cx="321919" cy="46886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642961" y="5505769"/>
            <a:ext cx="4293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…so we put the ending “</a:t>
            </a:r>
            <a:r>
              <a:rPr lang="en-US" i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amos</a:t>
            </a:r>
            <a:r>
              <a:rPr lang="en-US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”</a:t>
            </a:r>
          </a:p>
          <a:p>
            <a:r>
              <a:rPr lang="en-US" i="1" dirty="0">
                <a:solidFill>
                  <a:srgbClr val="002060"/>
                </a:solidFill>
                <a:latin typeface="Comic Sans MS" panose="030F0702030302020204" pitchFamily="66" charset="0"/>
              </a:rPr>
              <a:t>o</a:t>
            </a:r>
            <a:r>
              <a:rPr lang="en-US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n the verb to match the subject (we)</a:t>
            </a:r>
            <a:endParaRPr lang="en-US" i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650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1" grpId="0"/>
      <p:bldP spid="8" grpId="0"/>
      <p:bldP spid="12" grpId="0" animBg="1"/>
      <p:bldP spid="15" grpId="0"/>
      <p:bldP spid="22" grpId="0"/>
      <p:bldP spid="23" grpId="0"/>
      <p:bldP spid="24" grpId="0" animBg="1"/>
      <p:bldP spid="27" grpId="0"/>
      <p:bldP spid="31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29000" y="218519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Let’s review!</a:t>
            </a:r>
            <a:endParaRPr lang="en-US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1732" y="2293628"/>
            <a:ext cx="7295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The endings we use for –AR verbs in the present tense are:</a:t>
            </a:r>
            <a:endParaRPr lang="en-US" sz="20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9590084"/>
              </p:ext>
            </p:extLst>
          </p:nvPr>
        </p:nvGraphicFramePr>
        <p:xfrm>
          <a:off x="906929" y="2909458"/>
          <a:ext cx="7248808" cy="34061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24404"/>
                <a:gridCol w="3624404"/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971550">
                <a:tc>
                  <a:txBody>
                    <a:bodyPr/>
                    <a:lstStyle/>
                    <a:p>
                      <a:r>
                        <a:rPr lang="en-US" sz="2000" b="0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Yo</a:t>
                      </a:r>
                      <a:endParaRPr lang="en-US" sz="2000" b="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0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Nosotros</a:t>
                      </a:r>
                      <a:endParaRPr lang="en-US" sz="2000" b="0" dirty="0" smtClean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US" sz="2000" b="0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Nosotras</a:t>
                      </a:r>
                      <a:endParaRPr lang="en-US" sz="2000" b="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</a:tr>
              <a:tr h="971550">
                <a:tc>
                  <a:txBody>
                    <a:bodyPr/>
                    <a:lstStyle/>
                    <a:p>
                      <a:r>
                        <a:rPr lang="en-US" sz="2000" b="0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Tú</a:t>
                      </a:r>
                      <a:endParaRPr lang="en-US" sz="2000" b="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0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Vosotros</a:t>
                      </a:r>
                      <a:endParaRPr lang="en-US" sz="2000" b="0" dirty="0" smtClean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US" sz="2000" b="0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Vosotras</a:t>
                      </a:r>
                      <a:endParaRPr lang="en-US" sz="2000" b="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</a:tr>
              <a:tr h="971550">
                <a:tc>
                  <a:txBody>
                    <a:bodyPr/>
                    <a:lstStyle/>
                    <a:p>
                      <a:r>
                        <a:rPr lang="en-US" sz="2000" b="0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Él</a:t>
                      </a:r>
                      <a:endParaRPr lang="en-US" sz="2000" b="0" dirty="0" smtClean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US" sz="2000" b="0" dirty="0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Ella</a:t>
                      </a:r>
                    </a:p>
                    <a:p>
                      <a:r>
                        <a:rPr lang="en-US" sz="2000" b="0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Usted</a:t>
                      </a:r>
                      <a:endParaRPr lang="en-US" sz="2000" b="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0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Ellos</a:t>
                      </a:r>
                      <a:endParaRPr lang="en-US" sz="2000" b="0" dirty="0" smtClean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US" sz="2000" b="0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Ellas</a:t>
                      </a:r>
                      <a:endParaRPr lang="en-US" sz="2000" b="0" dirty="0" smtClean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US" sz="2000" b="0" dirty="0" err="1" smtClean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Ustedes</a:t>
                      </a:r>
                      <a:endParaRPr lang="en-US" sz="2000" b="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56799" y="3595258"/>
            <a:ext cx="62709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- o</a:t>
            </a:r>
            <a:endParaRPr lang="en-US" sz="2200" b="1" dirty="0">
              <a:solidFill>
                <a:schemeClr val="accent5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56798" y="4585858"/>
            <a:ext cx="77296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- as</a:t>
            </a:r>
            <a:endParaRPr lang="en-US" sz="2200" b="1" dirty="0">
              <a:solidFill>
                <a:schemeClr val="accent5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9338" y="5576458"/>
            <a:ext cx="63511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- a</a:t>
            </a:r>
            <a:endParaRPr lang="en-US" sz="2200" b="1" dirty="0">
              <a:solidFill>
                <a:schemeClr val="accent5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55538" y="3606523"/>
            <a:ext cx="11416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- </a:t>
            </a:r>
            <a:r>
              <a:rPr lang="en-US" sz="2200" b="1" dirty="0" err="1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amos</a:t>
            </a:r>
            <a:endParaRPr lang="en-US" sz="2200" b="1" dirty="0">
              <a:solidFill>
                <a:schemeClr val="accent5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31738" y="4584597"/>
            <a:ext cx="85151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- </a:t>
            </a:r>
            <a:r>
              <a:rPr lang="en-US" sz="2200" b="1" dirty="0" err="1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áis</a:t>
            </a:r>
            <a:endParaRPr lang="en-US" sz="2200" b="1" dirty="0">
              <a:solidFill>
                <a:schemeClr val="accent5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31738" y="5612775"/>
            <a:ext cx="78258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- an</a:t>
            </a:r>
            <a:endParaRPr lang="en-US" sz="2200" b="1" dirty="0">
              <a:solidFill>
                <a:schemeClr val="accent5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9263" y="928441"/>
            <a:ext cx="66527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To conjugate a verb you must first drop the _______.</a:t>
            </a:r>
            <a:endParaRPr lang="en-US" sz="20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69975" y="928441"/>
            <a:ext cx="685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-AR</a:t>
            </a:r>
            <a:endParaRPr lang="en-US" b="1" dirty="0">
              <a:solidFill>
                <a:schemeClr val="accent5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1732" y="1578560"/>
            <a:ext cx="84930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Then you add the appropriate verb ending to match the __________.</a:t>
            </a:r>
            <a:endParaRPr lang="en-US" sz="20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120653" y="1513217"/>
            <a:ext cx="1629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SUBJECT</a:t>
            </a:r>
            <a:endParaRPr lang="en-US" b="1" dirty="0">
              <a:solidFill>
                <a:schemeClr val="accent5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68298" y="2819400"/>
            <a:ext cx="7285102" cy="5334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247058" y="2901434"/>
            <a:ext cx="25298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-AR  Verb Endings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747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5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6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 animBg="1"/>
      <p:bldP spid="1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75898" y="644891"/>
            <a:ext cx="3749744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b="1" dirty="0" smtClean="0">
                <a:solidFill>
                  <a:srgbClr val="002060"/>
                </a:solidFill>
                <a:latin typeface="Comic Sans MS" pitchFamily="66" charset="0"/>
              </a:rPr>
              <a:t>¡</a:t>
            </a:r>
            <a:r>
              <a:rPr lang="en-US" sz="3800" b="1" dirty="0" err="1" smtClean="0">
                <a:solidFill>
                  <a:srgbClr val="002060"/>
                </a:solidFill>
                <a:latin typeface="Comic Sans MS" pitchFamily="66" charset="0"/>
              </a:rPr>
              <a:t>Rompecabezas</a:t>
            </a:r>
            <a:r>
              <a:rPr lang="en-US" sz="3800" b="1" dirty="0" smtClean="0">
                <a:solidFill>
                  <a:srgbClr val="002060"/>
                </a:solidFill>
                <a:latin typeface="Comic Sans MS" pitchFamily="66" charset="0"/>
              </a:rPr>
              <a:t>!</a:t>
            </a:r>
            <a:endParaRPr lang="en-US" sz="38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875944"/>
            <a:ext cx="877355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Comic Sans MS" pitchFamily="66" charset="0"/>
              </a:rPr>
              <a:t>You and your partner have 16 cards. Each card has verbs in English and Spanish </a:t>
            </a:r>
          </a:p>
          <a:p>
            <a:r>
              <a:rPr lang="en-US" dirty="0" smtClean="0">
                <a:solidFill>
                  <a:srgbClr val="002060"/>
                </a:solidFill>
                <a:latin typeface="Comic Sans MS" pitchFamily="66" charset="0"/>
              </a:rPr>
              <a:t>on each border.</a:t>
            </a:r>
          </a:p>
          <a:p>
            <a:endParaRPr lang="en-US" dirty="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Comic Sans MS" pitchFamily="66" charset="0"/>
              </a:rPr>
              <a:t>Solve the puzzle by organizing the cards so that the border words match </a:t>
            </a:r>
          </a:p>
          <a:p>
            <a:r>
              <a:rPr lang="en-US" dirty="0" smtClean="0">
                <a:solidFill>
                  <a:srgbClr val="002060"/>
                </a:solidFill>
                <a:latin typeface="Comic Sans MS" pitchFamily="66" charset="0"/>
              </a:rPr>
              <a:t>(Spanish verb with its English meaning)</a:t>
            </a:r>
          </a:p>
          <a:p>
            <a:endParaRPr lang="en-US" dirty="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Comic Sans MS" pitchFamily="66" charset="0"/>
              </a:rPr>
              <a:t>For example: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377148" y="4044176"/>
            <a:ext cx="2895600" cy="2128024"/>
            <a:chOff x="2362200" y="3124200"/>
            <a:chExt cx="2895600" cy="2128024"/>
          </a:xfrm>
        </p:grpSpPr>
        <p:sp>
          <p:nvSpPr>
            <p:cNvPr id="4" name="Rectangle 3"/>
            <p:cNvSpPr/>
            <p:nvPr/>
          </p:nvSpPr>
          <p:spPr>
            <a:xfrm>
              <a:off x="2362200" y="3124200"/>
              <a:ext cx="1447800" cy="1066800"/>
            </a:xfrm>
            <a:prstGeom prst="rect">
              <a:avLst/>
            </a:prstGeom>
            <a:noFill/>
            <a:ln w="19050" cmpd="sng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060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3810000" y="3124200"/>
              <a:ext cx="1447800" cy="1066800"/>
            </a:xfrm>
            <a:prstGeom prst="rect">
              <a:avLst/>
            </a:prstGeom>
            <a:noFill/>
            <a:ln w="19050" cmpd="sng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060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810000" y="4185424"/>
              <a:ext cx="1447800" cy="1066800"/>
            </a:xfrm>
            <a:prstGeom prst="rect">
              <a:avLst/>
            </a:prstGeom>
            <a:noFill/>
            <a:ln w="19050" cmpd="sng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060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 rot="16200000">
              <a:off x="3391777" y="3534490"/>
              <a:ext cx="59022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err="1" smtClean="0">
                  <a:solidFill>
                    <a:srgbClr val="002060"/>
                  </a:solidFill>
                  <a:latin typeface="Comic Sans MS" pitchFamily="66" charset="0"/>
                </a:rPr>
                <a:t>escribí</a:t>
              </a:r>
              <a:endParaRPr lang="en-US" sz="1000" dirty="0">
                <a:solidFill>
                  <a:srgbClr val="002060"/>
                </a:solidFill>
                <a:latin typeface="Comic Sans MS" pitchFamily="66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 rot="5400000">
              <a:off x="3656515" y="3560139"/>
              <a:ext cx="64152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solidFill>
                    <a:srgbClr val="002060"/>
                  </a:solidFill>
                  <a:latin typeface="Comic Sans MS" pitchFamily="66" charset="0"/>
                </a:rPr>
                <a:t>I wrote</a:t>
              </a:r>
              <a:endParaRPr lang="en-US" sz="1000" dirty="0">
                <a:solidFill>
                  <a:srgbClr val="002060"/>
                </a:solidFill>
                <a:latin typeface="Comic Sans MS" pitchFamily="66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221955" y="3880900"/>
              <a:ext cx="62388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err="1" smtClean="0">
                  <a:solidFill>
                    <a:srgbClr val="002060"/>
                  </a:solidFill>
                  <a:latin typeface="Comic Sans MS" pitchFamily="66" charset="0"/>
                </a:rPr>
                <a:t>estudió</a:t>
              </a:r>
              <a:endParaRPr lang="en-US" sz="1000" dirty="0">
                <a:solidFill>
                  <a:srgbClr val="002060"/>
                </a:solidFill>
                <a:latin typeface="Comic Sans MS" pitchFamily="66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 rot="10800000">
              <a:off x="4082493" y="4199604"/>
              <a:ext cx="90281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solidFill>
                    <a:srgbClr val="002060"/>
                  </a:solidFill>
                  <a:latin typeface="Comic Sans MS" pitchFamily="66" charset="0"/>
                </a:rPr>
                <a:t>She studied</a:t>
              </a:r>
              <a:endParaRPr lang="en-US" sz="1000" dirty="0">
                <a:solidFill>
                  <a:srgbClr val="002060"/>
                </a:solidFill>
                <a:latin typeface="Comic Sans MS" pitchFamily="66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327701" y="5006002"/>
              <a:ext cx="45076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err="1" smtClean="0">
                  <a:solidFill>
                    <a:srgbClr val="002060"/>
                  </a:solidFill>
                  <a:latin typeface="Comic Sans MS" pitchFamily="66" charset="0"/>
                </a:rPr>
                <a:t>salió</a:t>
              </a:r>
              <a:endParaRPr lang="en-US" sz="1000" dirty="0">
                <a:solidFill>
                  <a:srgbClr val="002060"/>
                </a:solidFill>
                <a:latin typeface="Comic Sans MS" pitchFamily="66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 rot="5400000">
              <a:off x="3608343" y="4647484"/>
              <a:ext cx="64953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err="1" smtClean="0">
                  <a:solidFill>
                    <a:srgbClr val="002060"/>
                  </a:solidFill>
                  <a:latin typeface="Comic Sans MS" pitchFamily="66" charset="0"/>
                </a:rPr>
                <a:t>cenaron</a:t>
              </a:r>
              <a:endParaRPr lang="en-US" sz="1000" dirty="0">
                <a:solidFill>
                  <a:srgbClr val="002060"/>
                </a:solidFill>
                <a:latin typeface="Comic Sans MS" pitchFamily="66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 rot="16200000">
              <a:off x="4782670" y="4647483"/>
              <a:ext cx="70403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solidFill>
                    <a:srgbClr val="002060"/>
                  </a:solidFill>
                  <a:latin typeface="Comic Sans MS" pitchFamily="66" charset="0"/>
                </a:rPr>
                <a:t>You took</a:t>
              </a:r>
              <a:endParaRPr lang="en-US" sz="1000" dirty="0">
                <a:solidFill>
                  <a:srgbClr val="002060"/>
                </a:solidFill>
                <a:latin typeface="Comic Sans MS" pitchFamily="66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 rot="16200000">
              <a:off x="4713249" y="3534489"/>
              <a:ext cx="79380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solidFill>
                    <a:srgbClr val="002060"/>
                  </a:solidFill>
                  <a:latin typeface="Comic Sans MS" pitchFamily="66" charset="0"/>
                </a:rPr>
                <a:t>They read</a:t>
              </a:r>
              <a:endParaRPr lang="en-US" sz="1000" dirty="0">
                <a:solidFill>
                  <a:srgbClr val="002060"/>
                </a:solidFill>
                <a:latin typeface="Comic Sans MS" pitchFamily="66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 rot="10800000">
              <a:off x="4258771" y="3137584"/>
              <a:ext cx="5196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err="1" smtClean="0">
                  <a:solidFill>
                    <a:srgbClr val="002060"/>
                  </a:solidFill>
                  <a:latin typeface="Comic Sans MS" pitchFamily="66" charset="0"/>
                </a:rPr>
                <a:t>apagó</a:t>
              </a:r>
              <a:endParaRPr lang="en-US" sz="1000" dirty="0">
                <a:solidFill>
                  <a:srgbClr val="002060"/>
                </a:solidFill>
                <a:latin typeface="Comic Sans MS" pitchFamily="66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774155" y="3944779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err="1" smtClean="0">
                  <a:solidFill>
                    <a:srgbClr val="002060"/>
                  </a:solidFill>
                  <a:latin typeface="Comic Sans MS" pitchFamily="66" charset="0"/>
                </a:rPr>
                <a:t>leí</a:t>
              </a:r>
              <a:endParaRPr lang="en-US" sz="1000" dirty="0">
                <a:solidFill>
                  <a:srgbClr val="002060"/>
                </a:solidFill>
                <a:latin typeface="Comic Sans MS" pitchFamily="66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 rot="5400000">
              <a:off x="2094186" y="3504696"/>
              <a:ext cx="79701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solidFill>
                    <a:srgbClr val="002060"/>
                  </a:solidFill>
                  <a:latin typeface="Comic Sans MS" pitchFamily="66" charset="0"/>
                </a:rPr>
                <a:t>He wished</a:t>
              </a:r>
              <a:endParaRPr lang="en-US" sz="1000" dirty="0">
                <a:solidFill>
                  <a:srgbClr val="002060"/>
                </a:solidFill>
                <a:latin typeface="Comic Sans MS" pitchFamily="66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 rot="10800000">
              <a:off x="2699615" y="3137584"/>
              <a:ext cx="77296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solidFill>
                    <a:srgbClr val="002060"/>
                  </a:solidFill>
                  <a:latin typeface="Comic Sans MS" pitchFamily="66" charset="0"/>
                </a:rPr>
                <a:t>We began</a:t>
              </a:r>
              <a:endParaRPr lang="en-US" sz="1000" dirty="0">
                <a:solidFill>
                  <a:srgbClr val="002060"/>
                </a:solidFill>
                <a:latin typeface="Comic Sans MS" pitchFamily="66" charset="0"/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3563779" y="3260695"/>
              <a:ext cx="536608" cy="765618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060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4089878" y="3880900"/>
              <a:ext cx="942145" cy="583099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060"/>
                </a:solidFill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3523013" y="4047460"/>
            <a:ext cx="498566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Comic Sans MS" pitchFamily="66" charset="0"/>
              </a:rPr>
              <a:t>Make sure to check that ALL</a:t>
            </a:r>
          </a:p>
          <a:p>
            <a:r>
              <a:rPr lang="en-US" dirty="0" smtClean="0">
                <a:solidFill>
                  <a:srgbClr val="002060"/>
                </a:solidFill>
                <a:latin typeface="Comic Sans MS" pitchFamily="66" charset="0"/>
              </a:rPr>
              <a:t>the borders match!</a:t>
            </a:r>
          </a:p>
          <a:p>
            <a:endParaRPr lang="en-US" dirty="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Comic Sans MS" pitchFamily="66" charset="0"/>
              </a:rPr>
              <a:t>The completed puzzle forms a 4x4 square.</a:t>
            </a:r>
          </a:p>
          <a:p>
            <a:endParaRPr lang="en-US" dirty="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Comic Sans MS" pitchFamily="66" charset="0"/>
              </a:rPr>
              <a:t>Remember, there will be verbs on the edge </a:t>
            </a:r>
          </a:p>
          <a:p>
            <a:r>
              <a:rPr lang="en-US" dirty="0" smtClean="0">
                <a:solidFill>
                  <a:srgbClr val="002060"/>
                </a:solidFill>
                <a:latin typeface="Comic Sans MS" pitchFamily="66" charset="0"/>
              </a:rPr>
              <a:t>pieces that don’t have matches.</a:t>
            </a:r>
            <a:endParaRPr lang="en-US" dirty="0">
              <a:solidFill>
                <a:srgbClr val="002060"/>
              </a:solidFill>
              <a:latin typeface="Comic Sans MS" pitchFamily="66" charset="0"/>
            </a:endParaRPr>
          </a:p>
        </p:txBody>
      </p:sp>
      <p:pic>
        <p:nvPicPr>
          <p:cNvPr id="1026" name="Picture 2" descr="C:\Users\martind\AppData\Local\Microsoft\Windows\Temporary Internet Files\Content.IE5\9PSGH00G\MC900434854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-55893"/>
            <a:ext cx="2285714" cy="2285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665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740" y="2258415"/>
            <a:ext cx="1310860" cy="1304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6" descr="C:\Users\martind\AppData\Local\Microsoft\Windows\Temporary Internet Files\Content.IE5\RUBQRKY8\MC90023272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420" y="5045790"/>
            <a:ext cx="1096416" cy="1734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martind\AppData\Local\Microsoft\Windows\Temporary Internet Files\Content.IE5\RUBQRKY8\MC90008900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963990"/>
            <a:ext cx="1335969" cy="1142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martind\AppData\Local\Microsoft\Windows\Temporary Internet Files\Content.IE5\WWMUKCQS\MC900436163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630695"/>
            <a:ext cx="1615660" cy="1415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52400" y="134251"/>
            <a:ext cx="89017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Complete the sentences with the correct present tense form of the appropriate </a:t>
            </a:r>
          </a:p>
          <a:p>
            <a:r>
              <a:rPr lang="en-US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verb.</a:t>
            </a:r>
            <a:endParaRPr lang="en-US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52600" y="1447800"/>
            <a:ext cx="67425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1. Las </a:t>
            </a:r>
            <a:r>
              <a:rPr lang="en-US" sz="20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estudiantes</a:t>
            </a:r>
            <a:r>
              <a:rPr lang="en-US" sz="20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_______________ en la </a:t>
            </a:r>
            <a:r>
              <a:rPr lang="en-US" sz="20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biblioteca</a:t>
            </a:r>
            <a:r>
              <a:rPr lang="en-US" sz="20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.</a:t>
            </a:r>
            <a:endParaRPr lang="en-US" sz="20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69165" y="2909681"/>
            <a:ext cx="58256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prstClr val="black"/>
                </a:solidFill>
                <a:latin typeface="Comic Sans MS" panose="030F0702030302020204" pitchFamily="66" charset="0"/>
              </a:rPr>
              <a:t>2</a:t>
            </a:r>
            <a:r>
              <a:rPr lang="en-US" sz="20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. </a:t>
            </a:r>
            <a:r>
              <a:rPr lang="en-US" sz="20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Paco</a:t>
            </a:r>
            <a:r>
              <a:rPr lang="en-US" sz="20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y </a:t>
            </a:r>
            <a:r>
              <a:rPr lang="en-US" sz="20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yo</a:t>
            </a:r>
            <a:r>
              <a:rPr lang="en-US" sz="20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_______________ en </a:t>
            </a:r>
            <a:r>
              <a:rPr lang="en-US" sz="20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una</a:t>
            </a:r>
            <a:r>
              <a:rPr lang="en-US" sz="20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oficina</a:t>
            </a:r>
            <a:r>
              <a:rPr lang="en-US" sz="20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.</a:t>
            </a:r>
            <a:endParaRPr lang="en-US" sz="20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20460" y="4310969"/>
            <a:ext cx="63930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prstClr val="black"/>
                </a:solidFill>
                <a:latin typeface="Comic Sans MS" panose="030F0702030302020204" pitchFamily="66" charset="0"/>
              </a:rPr>
              <a:t>3</a:t>
            </a:r>
            <a:r>
              <a:rPr lang="en-US" sz="20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. </a:t>
            </a:r>
            <a:r>
              <a:rPr lang="en-US" sz="20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Yo</a:t>
            </a:r>
            <a:r>
              <a:rPr lang="en-US" sz="20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_______________ en </a:t>
            </a:r>
            <a:r>
              <a:rPr lang="en-US" sz="20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parque</a:t>
            </a:r>
            <a:r>
              <a:rPr lang="en-US" sz="20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con </a:t>
            </a:r>
            <a:r>
              <a:rPr lang="en-US" sz="20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mis</a:t>
            </a:r>
            <a:r>
              <a:rPr lang="en-US" sz="20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padres.</a:t>
            </a:r>
            <a:endParaRPr lang="en-US" sz="20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57836" y="5712966"/>
            <a:ext cx="54345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prstClr val="black"/>
                </a:solidFill>
                <a:latin typeface="Comic Sans MS" panose="030F0702030302020204" pitchFamily="66" charset="0"/>
              </a:rPr>
              <a:t>4</a:t>
            </a:r>
            <a:r>
              <a:rPr lang="en-US" sz="20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. Sara _______________ en el </a:t>
            </a:r>
            <a:r>
              <a:rPr lang="en-US" sz="20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concierto</a:t>
            </a:r>
            <a:r>
              <a:rPr lang="en-US" sz="20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.</a:t>
            </a:r>
            <a:endParaRPr lang="en-US" sz="20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457837" y="533400"/>
            <a:ext cx="7381364" cy="533400"/>
          </a:xfrm>
          <a:prstGeom prst="roundRect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2000" b="1" dirty="0" err="1">
                <a:solidFill>
                  <a:prstClr val="black"/>
                </a:solidFill>
                <a:latin typeface="Comic Sans MS" panose="030F0702030302020204" pitchFamily="66" charset="0"/>
              </a:rPr>
              <a:t>c</a:t>
            </a:r>
            <a:r>
              <a:rPr lang="en-US" sz="2000" b="1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aminar</a:t>
            </a:r>
            <a:r>
              <a:rPr lang="en-US" sz="20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	</a:t>
            </a:r>
            <a:r>
              <a:rPr lang="en-US" sz="2000" b="1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estudiar</a:t>
            </a:r>
            <a:r>
              <a:rPr lang="en-US" sz="20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	</a:t>
            </a:r>
            <a:r>
              <a:rPr lang="en-US" sz="2000" b="1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cantar</a:t>
            </a:r>
            <a:r>
              <a:rPr lang="en-US" sz="20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	      </a:t>
            </a:r>
            <a:r>
              <a:rPr lang="en-US" sz="2000" b="1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trabajar</a:t>
            </a:r>
            <a:r>
              <a:rPr lang="en-US" sz="20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		</a:t>
            </a:r>
            <a:endParaRPr lang="en-US" sz="20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122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1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Users\martind\AppData\Local\Microsoft\Windows\Temporary Internet Files\Content.IE5\RUBQRKY8\MC90044638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14400"/>
            <a:ext cx="1342168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7" descr="C:\Users\martind\AppData\Local\Microsoft\Windows\Temporary Internet Files\Content.IE5\RUBQRKY8\MC90023517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817" y="5023694"/>
            <a:ext cx="1238098" cy="1824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martind\AppData\Local\Microsoft\Windows\Temporary Internet Files\Content.IE5\WWMUKCQS\MC90032460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35" y="2492415"/>
            <a:ext cx="1371600" cy="1483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martind\AppData\Local\Microsoft\Windows\Temporary Internet Files\Content.IE5\WWMUKCQS\MC900232905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487" y="3950178"/>
            <a:ext cx="1522491" cy="1148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743046" y="1447800"/>
            <a:ext cx="49536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prstClr val="black"/>
                </a:solidFill>
                <a:latin typeface="Comic Sans MS" panose="030F0702030302020204" pitchFamily="66" charset="0"/>
              </a:rPr>
              <a:t>5</a:t>
            </a:r>
            <a:r>
              <a:rPr lang="en-US" sz="20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. ¿</a:t>
            </a:r>
            <a:r>
              <a:rPr lang="en-US" sz="20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Qué</a:t>
            </a:r>
            <a:r>
              <a:rPr lang="en-US" sz="20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música</a:t>
            </a:r>
            <a:r>
              <a:rPr lang="en-US" sz="20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_______________ </a:t>
            </a:r>
            <a:r>
              <a:rPr lang="en-US" sz="20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tú</a:t>
            </a:r>
            <a:r>
              <a:rPr lang="en-US" sz="20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?</a:t>
            </a:r>
            <a:endParaRPr lang="en-US" sz="20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48915" y="2813548"/>
            <a:ext cx="67553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6. Clara _______________ </a:t>
            </a:r>
            <a:r>
              <a:rPr lang="en-US" sz="20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por</a:t>
            </a:r>
            <a:r>
              <a:rPr lang="en-US" sz="20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teléfono</a:t>
            </a:r>
            <a:r>
              <a:rPr lang="en-US" sz="20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con </a:t>
            </a:r>
            <a:r>
              <a:rPr lang="en-US" sz="20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su</a:t>
            </a:r>
            <a:r>
              <a:rPr lang="en-US" sz="20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amiga</a:t>
            </a:r>
            <a:r>
              <a:rPr lang="en-US" sz="20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.</a:t>
            </a:r>
            <a:endParaRPr lang="en-US" sz="20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79489" y="4503804"/>
            <a:ext cx="48221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prstClr val="black"/>
                </a:solidFill>
                <a:latin typeface="Comic Sans MS" panose="030F0702030302020204" pitchFamily="66" charset="0"/>
              </a:rPr>
              <a:t>7</a:t>
            </a:r>
            <a:r>
              <a:rPr lang="en-US" sz="20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. </a:t>
            </a:r>
            <a:r>
              <a:rPr lang="en-US" sz="20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Yo</a:t>
            </a:r>
            <a:r>
              <a:rPr lang="en-US" sz="20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_______________ </a:t>
            </a:r>
            <a:r>
              <a:rPr lang="en-US" sz="20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por</a:t>
            </a:r>
            <a:r>
              <a:rPr lang="en-US" sz="20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la </a:t>
            </a:r>
            <a:r>
              <a:rPr lang="en-US" sz="20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tarde</a:t>
            </a:r>
            <a:r>
              <a:rPr lang="en-US" sz="20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.</a:t>
            </a:r>
            <a:endParaRPr lang="en-US" sz="20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0" y="5735753"/>
            <a:ext cx="67970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prstClr val="black"/>
                </a:solidFill>
                <a:latin typeface="Comic Sans MS" panose="030F0702030302020204" pitchFamily="66" charset="0"/>
              </a:rPr>
              <a:t>8</a:t>
            </a:r>
            <a:r>
              <a:rPr lang="en-US" sz="20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. </a:t>
            </a:r>
            <a:r>
              <a:rPr lang="en-US" sz="20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Sofía</a:t>
            </a:r>
            <a:r>
              <a:rPr lang="en-US" sz="20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y Carlos _______________ merengue y salsa.</a:t>
            </a:r>
            <a:endParaRPr lang="en-US" sz="20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2400" y="134251"/>
            <a:ext cx="89017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Complete the sentences with the correct present tense form of the appropriate </a:t>
            </a:r>
          </a:p>
          <a:p>
            <a:r>
              <a:rPr lang="en-US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verb.</a:t>
            </a:r>
            <a:endParaRPr lang="en-US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457837" y="533400"/>
            <a:ext cx="7381364" cy="533400"/>
          </a:xfrm>
          <a:prstGeom prst="roundRect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2000" b="1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hablar</a:t>
            </a:r>
            <a:r>
              <a:rPr lang="en-US" sz="20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	      </a:t>
            </a:r>
            <a:r>
              <a:rPr lang="en-US" sz="2000" b="1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bailar</a:t>
            </a:r>
            <a:r>
              <a:rPr lang="en-US" sz="20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	   </a:t>
            </a:r>
            <a:r>
              <a:rPr lang="en-US" sz="2000" b="1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escuchar</a:t>
            </a:r>
            <a:r>
              <a:rPr lang="en-US" sz="20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	    </a:t>
            </a:r>
            <a:r>
              <a:rPr lang="en-US" sz="2000" b="1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descansar</a:t>
            </a:r>
            <a:r>
              <a:rPr lang="en-US" sz="20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		</a:t>
            </a:r>
            <a:endParaRPr lang="en-US" sz="20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836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8" name="WordArt 6"/>
          <p:cNvSpPr>
            <a:spLocks noChangeArrowheads="1" noChangeShapeType="1" noTextEdit="1"/>
          </p:cNvSpPr>
          <p:nvPr/>
        </p:nvSpPr>
        <p:spPr bwMode="auto">
          <a:xfrm>
            <a:off x="1143000" y="2947916"/>
            <a:ext cx="2667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2</a:t>
            </a:r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569919" y="2971800"/>
            <a:ext cx="6400800" cy="1219200"/>
          </a:xfrm>
          <a:noFill/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altLang="en-US" dirty="0" smtClean="0"/>
              <a:t>The </a:t>
            </a:r>
            <a:r>
              <a:rPr lang="en-US" altLang="en-US" u="sng" dirty="0" smtClean="0"/>
              <a:t>ending</a:t>
            </a:r>
            <a:r>
              <a:rPr lang="en-US" altLang="en-US" noProof="1" smtClean="0"/>
              <a:t>:  </a:t>
            </a:r>
            <a:r>
              <a:rPr lang="en-US" altLang="en-US" dirty="0" smtClean="0"/>
              <a:t>The last two letters of the infinitive</a:t>
            </a:r>
            <a:r>
              <a:rPr lang="en-US" altLang="en-US" noProof="1" smtClean="0"/>
              <a:t>.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1533525" y="4572000"/>
            <a:ext cx="56007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altLang="en-US" sz="4000"/>
              <a:t>The ending always consists of two letters</a:t>
            </a:r>
            <a:r>
              <a:rPr lang="en-US" altLang="en-US" sz="4000" noProof="1"/>
              <a:t>.</a:t>
            </a:r>
          </a:p>
        </p:txBody>
      </p:sp>
      <p:sp>
        <p:nvSpPr>
          <p:cNvPr id="16389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1524000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mtClean="0"/>
              <a:t>The fundamental parts of the Spanish verb</a:t>
            </a:r>
            <a:endParaRPr lang="en-US" altLang="en-US" noProof="1" smtClean="0"/>
          </a:p>
        </p:txBody>
      </p:sp>
    </p:spTree>
    <p:extLst>
      <p:ext uri="{BB962C8B-B14F-4D97-AF65-F5344CB8AC3E}">
        <p14:creationId xmlns:p14="http://schemas.microsoft.com/office/powerpoint/2010/main" val="2321762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8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8" grpId="0" animBg="1"/>
      <p:bldP spid="28679" grpId="0" build="p" autoUpdateAnimBg="0"/>
      <p:bldP spid="28680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/>
          <p:cNvSpPr txBox="1">
            <a:spLocks noChangeArrowheads="1"/>
          </p:cNvSpPr>
          <p:nvPr/>
        </p:nvSpPr>
        <p:spPr bwMode="auto">
          <a:xfrm>
            <a:off x="1233630" y="1622342"/>
            <a:ext cx="65532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000" dirty="0"/>
              <a:t>The infinitive</a:t>
            </a:r>
            <a:r>
              <a:rPr lang="en-US" altLang="en-US" sz="3000" noProof="1"/>
              <a:t> – </a:t>
            </a:r>
            <a:r>
              <a:rPr lang="en-US" altLang="en-US" sz="3000" dirty="0"/>
              <a:t>the ending</a:t>
            </a:r>
            <a:r>
              <a:rPr lang="en-US" altLang="en-US" sz="3000" noProof="1"/>
              <a:t> = </a:t>
            </a:r>
            <a:r>
              <a:rPr lang="en-US" altLang="en-US" sz="3000" dirty="0"/>
              <a:t>the</a:t>
            </a:r>
            <a:r>
              <a:rPr lang="en-US" altLang="en-US" sz="3000" noProof="1"/>
              <a:t> </a:t>
            </a:r>
            <a:r>
              <a:rPr lang="en-US" altLang="en-US" sz="3000" u="sng" dirty="0"/>
              <a:t>stem</a:t>
            </a:r>
            <a:endParaRPr lang="en-US" altLang="en-US" sz="3000" noProof="1"/>
          </a:p>
        </p:txBody>
      </p:sp>
      <p:sp>
        <p:nvSpPr>
          <p:cNvPr id="10244" name="Text Box 7"/>
          <p:cNvSpPr txBox="1">
            <a:spLocks noChangeArrowheads="1"/>
          </p:cNvSpPr>
          <p:nvPr/>
        </p:nvSpPr>
        <p:spPr bwMode="auto">
          <a:xfrm>
            <a:off x="1123216" y="3383410"/>
            <a:ext cx="1981200" cy="20128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60000"/>
              </a:lnSpc>
              <a:spcBef>
                <a:spcPct val="50000"/>
              </a:spcBef>
              <a:buFontTx/>
              <a:buNone/>
            </a:pPr>
            <a:r>
              <a:rPr lang="en-US" altLang="en-US" noProof="1"/>
              <a:t>habl</a:t>
            </a:r>
            <a:r>
              <a:rPr lang="en-US" altLang="en-US" u="sng" noProof="1"/>
              <a:t>ar</a:t>
            </a:r>
          </a:p>
          <a:p>
            <a:pPr>
              <a:lnSpc>
                <a:spcPct val="60000"/>
              </a:lnSpc>
              <a:spcBef>
                <a:spcPct val="50000"/>
              </a:spcBef>
              <a:buFontTx/>
              <a:buNone/>
            </a:pPr>
            <a:r>
              <a:rPr lang="en-US" altLang="en-US" noProof="1"/>
              <a:t>c</a:t>
            </a:r>
            <a:r>
              <a:rPr lang="en-US" altLang="en-US" noProof="1" smtClean="0"/>
              <a:t>ant</a:t>
            </a:r>
            <a:r>
              <a:rPr lang="en-US" altLang="en-US" u="sng" noProof="1" smtClean="0"/>
              <a:t>ar</a:t>
            </a:r>
          </a:p>
          <a:p>
            <a:pPr>
              <a:lnSpc>
                <a:spcPct val="60000"/>
              </a:lnSpc>
              <a:spcBef>
                <a:spcPct val="50000"/>
              </a:spcBef>
              <a:buNone/>
            </a:pPr>
            <a:r>
              <a:rPr lang="en-US" altLang="en-US" noProof="1" smtClean="0"/>
              <a:t>finaliz</a:t>
            </a:r>
            <a:r>
              <a:rPr lang="en-US" altLang="en-US" u="sng" noProof="1" smtClean="0"/>
              <a:t>ar</a:t>
            </a:r>
            <a:endParaRPr lang="en-US" altLang="en-US" noProof="1"/>
          </a:p>
          <a:p>
            <a:pPr>
              <a:lnSpc>
                <a:spcPct val="60000"/>
              </a:lnSpc>
              <a:spcBef>
                <a:spcPct val="50000"/>
              </a:spcBef>
              <a:buFontTx/>
              <a:buNone/>
            </a:pPr>
            <a:endParaRPr lang="en-US" altLang="en-US" u="sng" noProof="1"/>
          </a:p>
        </p:txBody>
      </p:sp>
      <p:sp useBgFill="1">
        <p:nvSpPr>
          <p:cNvPr id="31753" name="AutoShape 9"/>
          <p:cNvSpPr>
            <a:spLocks noChangeArrowheads="1"/>
          </p:cNvSpPr>
          <p:nvPr/>
        </p:nvSpPr>
        <p:spPr bwMode="auto">
          <a:xfrm flipH="1">
            <a:off x="2881313" y="2209800"/>
            <a:ext cx="1027112" cy="496888"/>
          </a:xfrm>
          <a:prstGeom prst="moon">
            <a:avLst>
              <a:gd name="adj" fmla="val 87500"/>
            </a:avLst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 useBgFill="1">
        <p:nvSpPr>
          <p:cNvPr id="31765" name="AutoShape 21"/>
          <p:cNvSpPr>
            <a:spLocks noChangeArrowheads="1"/>
          </p:cNvSpPr>
          <p:nvPr/>
        </p:nvSpPr>
        <p:spPr bwMode="auto">
          <a:xfrm flipH="1">
            <a:off x="2881313" y="2779713"/>
            <a:ext cx="1027112" cy="496887"/>
          </a:xfrm>
          <a:prstGeom prst="moon">
            <a:avLst>
              <a:gd name="adj" fmla="val 87500"/>
            </a:avLst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 useBgFill="1">
        <p:nvSpPr>
          <p:cNvPr id="31766" name="AutoShape 22"/>
          <p:cNvSpPr>
            <a:spLocks noChangeArrowheads="1"/>
          </p:cNvSpPr>
          <p:nvPr/>
        </p:nvSpPr>
        <p:spPr bwMode="auto">
          <a:xfrm flipH="1">
            <a:off x="3157538" y="3324225"/>
            <a:ext cx="1027112" cy="496888"/>
          </a:xfrm>
          <a:prstGeom prst="moon">
            <a:avLst>
              <a:gd name="adj" fmla="val 87500"/>
            </a:avLst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 useBgFill="1">
        <p:nvSpPr>
          <p:cNvPr id="31767" name="AutoShape 23"/>
          <p:cNvSpPr>
            <a:spLocks noChangeArrowheads="1"/>
          </p:cNvSpPr>
          <p:nvPr/>
        </p:nvSpPr>
        <p:spPr bwMode="auto">
          <a:xfrm flipH="1">
            <a:off x="2867025" y="3846513"/>
            <a:ext cx="1027113" cy="496887"/>
          </a:xfrm>
          <a:prstGeom prst="moon">
            <a:avLst>
              <a:gd name="adj" fmla="val 87500"/>
            </a:avLst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 useBgFill="1">
        <p:nvSpPr>
          <p:cNvPr id="31768" name="AutoShape 24"/>
          <p:cNvSpPr>
            <a:spLocks noChangeArrowheads="1"/>
          </p:cNvSpPr>
          <p:nvPr/>
        </p:nvSpPr>
        <p:spPr bwMode="auto">
          <a:xfrm flipH="1">
            <a:off x="3276600" y="4379913"/>
            <a:ext cx="1027113" cy="496887"/>
          </a:xfrm>
          <a:prstGeom prst="moon">
            <a:avLst>
              <a:gd name="adj" fmla="val 87500"/>
            </a:avLst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 useBgFill="1">
        <p:nvSpPr>
          <p:cNvPr id="31769" name="AutoShape 25"/>
          <p:cNvSpPr>
            <a:spLocks noChangeArrowheads="1"/>
          </p:cNvSpPr>
          <p:nvPr/>
        </p:nvSpPr>
        <p:spPr bwMode="auto">
          <a:xfrm flipH="1">
            <a:off x="2466975" y="4924425"/>
            <a:ext cx="1027113" cy="496888"/>
          </a:xfrm>
          <a:prstGeom prst="moon">
            <a:avLst>
              <a:gd name="adj" fmla="val 87500"/>
            </a:avLst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 useBgFill="1">
        <p:nvSpPr>
          <p:cNvPr id="31770" name="AutoShape 26"/>
          <p:cNvSpPr>
            <a:spLocks noChangeArrowheads="1"/>
          </p:cNvSpPr>
          <p:nvPr/>
        </p:nvSpPr>
        <p:spPr bwMode="auto">
          <a:xfrm flipH="1">
            <a:off x="5743575" y="2232025"/>
            <a:ext cx="604838" cy="496888"/>
          </a:xfrm>
          <a:prstGeom prst="moon">
            <a:avLst>
              <a:gd name="adj" fmla="val 87500"/>
            </a:avLst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 useBgFill="1">
        <p:nvSpPr>
          <p:cNvPr id="31771" name="AutoShape 27"/>
          <p:cNvSpPr>
            <a:spLocks noChangeArrowheads="1"/>
          </p:cNvSpPr>
          <p:nvPr/>
        </p:nvSpPr>
        <p:spPr bwMode="auto">
          <a:xfrm flipH="1">
            <a:off x="6234113" y="2779713"/>
            <a:ext cx="604837" cy="496887"/>
          </a:xfrm>
          <a:prstGeom prst="moon">
            <a:avLst>
              <a:gd name="adj" fmla="val 87500"/>
            </a:avLst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 useBgFill="1">
        <p:nvSpPr>
          <p:cNvPr id="31772" name="AutoShape 28"/>
          <p:cNvSpPr>
            <a:spLocks noChangeArrowheads="1"/>
          </p:cNvSpPr>
          <p:nvPr/>
        </p:nvSpPr>
        <p:spPr bwMode="auto">
          <a:xfrm flipH="1">
            <a:off x="5938838" y="3327400"/>
            <a:ext cx="604837" cy="496888"/>
          </a:xfrm>
          <a:prstGeom prst="moon">
            <a:avLst>
              <a:gd name="adj" fmla="val 87500"/>
            </a:avLst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 useBgFill="1">
        <p:nvSpPr>
          <p:cNvPr id="31773" name="AutoShape 29"/>
          <p:cNvSpPr>
            <a:spLocks noChangeArrowheads="1"/>
          </p:cNvSpPr>
          <p:nvPr/>
        </p:nvSpPr>
        <p:spPr bwMode="auto">
          <a:xfrm flipH="1">
            <a:off x="5938838" y="3852863"/>
            <a:ext cx="604837" cy="496887"/>
          </a:xfrm>
          <a:prstGeom prst="moon">
            <a:avLst>
              <a:gd name="adj" fmla="val 87500"/>
            </a:avLst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 useBgFill="1">
        <p:nvSpPr>
          <p:cNvPr id="31774" name="AutoShape 30"/>
          <p:cNvSpPr>
            <a:spLocks noChangeArrowheads="1"/>
          </p:cNvSpPr>
          <p:nvPr/>
        </p:nvSpPr>
        <p:spPr bwMode="auto">
          <a:xfrm flipH="1">
            <a:off x="6310313" y="4394200"/>
            <a:ext cx="604837" cy="496888"/>
          </a:xfrm>
          <a:prstGeom prst="moon">
            <a:avLst>
              <a:gd name="adj" fmla="val 87500"/>
            </a:avLst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 useBgFill="1">
        <p:nvSpPr>
          <p:cNvPr id="31775" name="AutoShape 31"/>
          <p:cNvSpPr>
            <a:spLocks noChangeArrowheads="1"/>
          </p:cNvSpPr>
          <p:nvPr/>
        </p:nvSpPr>
        <p:spPr bwMode="auto">
          <a:xfrm flipH="1">
            <a:off x="5729288" y="4913313"/>
            <a:ext cx="604837" cy="496887"/>
          </a:xfrm>
          <a:prstGeom prst="moon">
            <a:avLst>
              <a:gd name="adj" fmla="val 87500"/>
            </a:avLst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0257" name="Rectangle 33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1524000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mtClean="0"/>
              <a:t>The fundamental parts of the Spanish verb</a:t>
            </a:r>
            <a:endParaRPr lang="en-US" altLang="en-US" noProof="1" smtClean="0"/>
          </a:p>
        </p:txBody>
      </p:sp>
    </p:spTree>
    <p:extLst>
      <p:ext uri="{BB962C8B-B14F-4D97-AF65-F5344CB8AC3E}">
        <p14:creationId xmlns:p14="http://schemas.microsoft.com/office/powerpoint/2010/main" val="204051380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"/>
                                        <p:tgtEl>
                                          <p:spTgt spid="31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"/>
                                        <p:tgtEl>
                                          <p:spTgt spid="31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"/>
                                        <p:tgtEl>
                                          <p:spTgt spid="31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"/>
                                        <p:tgtEl>
                                          <p:spTgt spid="31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"/>
                                        <p:tgtEl>
                                          <p:spTgt spid="31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"/>
                                        <p:tgtEl>
                                          <p:spTgt spid="31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"/>
                                        <p:tgtEl>
                                          <p:spTgt spid="31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"/>
                                        <p:tgtEl>
                                          <p:spTgt spid="31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"/>
                                        <p:tgtEl>
                                          <p:spTgt spid="31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"/>
                                        <p:tgtEl>
                                          <p:spTgt spid="31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3" grpId="0" animBg="1"/>
      <p:bldP spid="31765" grpId="0" animBg="1"/>
      <p:bldP spid="31766" grpId="0" animBg="1"/>
      <p:bldP spid="31767" grpId="0" animBg="1"/>
      <p:bldP spid="31768" grpId="0" animBg="1"/>
      <p:bldP spid="31769" grpId="0" animBg="1"/>
      <p:bldP spid="31770" grpId="0" animBg="1"/>
      <p:bldP spid="31771" grpId="0" animBg="1"/>
      <p:bldP spid="31772" grpId="0" animBg="1"/>
      <p:bldP spid="31773" grpId="0" animBg="1"/>
      <p:bldP spid="31774" grpId="0" animBg="1"/>
      <p:bldP spid="3177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WordArt 3"/>
          <p:cNvSpPr>
            <a:spLocks noChangeArrowheads="1" noChangeShapeType="1" noTextEdit="1"/>
          </p:cNvSpPr>
          <p:nvPr/>
        </p:nvSpPr>
        <p:spPr bwMode="auto">
          <a:xfrm>
            <a:off x="1133475" y="3205234"/>
            <a:ext cx="2667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3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56271" y="3167134"/>
            <a:ext cx="6686550" cy="1219200"/>
          </a:xfrm>
          <a:noFill/>
        </p:spPr>
        <p:txBody>
          <a:bodyPr>
            <a:normAutofit fontScale="85000" lnSpcReduction="20000"/>
          </a:bodyPr>
          <a:lstStyle/>
          <a:p>
            <a:pPr algn="l">
              <a:lnSpc>
                <a:spcPct val="90000"/>
              </a:lnSpc>
            </a:pPr>
            <a:r>
              <a:rPr lang="en-US" altLang="en-US" sz="3000" dirty="0" smtClean="0"/>
              <a:t>The</a:t>
            </a:r>
            <a:r>
              <a:rPr lang="en-US" altLang="en-US" sz="3000" noProof="1" smtClean="0"/>
              <a:t> </a:t>
            </a:r>
            <a:r>
              <a:rPr lang="en-US" altLang="en-US" sz="3000" u="sng" dirty="0" smtClean="0"/>
              <a:t>stem</a:t>
            </a:r>
            <a:r>
              <a:rPr lang="en-US" altLang="en-US" sz="3000" dirty="0" smtClean="0"/>
              <a:t> or </a:t>
            </a:r>
            <a:r>
              <a:rPr lang="en-US" altLang="en-US" sz="3000" u="sng" dirty="0" smtClean="0"/>
              <a:t>root</a:t>
            </a:r>
            <a:r>
              <a:rPr lang="en-US" altLang="en-US" sz="3000" noProof="1" smtClean="0"/>
              <a:t>:  </a:t>
            </a:r>
            <a:r>
              <a:rPr lang="en-US" altLang="en-US" sz="3000" dirty="0" smtClean="0"/>
              <a:t>Whatever is left after removing the ending from the infinitive</a:t>
            </a:r>
            <a:r>
              <a:rPr lang="en-US" altLang="en-US" sz="3000" noProof="1" smtClean="0"/>
              <a:t>.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1400175" y="4648200"/>
            <a:ext cx="6534150" cy="1411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3600" dirty="0"/>
              <a:t>The stem can consist of</a:t>
            </a:r>
            <a:r>
              <a:rPr lang="en-US" altLang="en-US" sz="3600" noProof="1"/>
              <a:t> </a:t>
            </a:r>
            <a:r>
              <a:rPr lang="en-US" altLang="en-US" sz="3600" dirty="0"/>
              <a:t>a variable number of letters, depending on the length of the verb in question.</a:t>
            </a:r>
            <a:endParaRPr lang="en-US" altLang="en-US" sz="3600" dirty="0">
              <a:cs typeface="Times New Roman" panose="02020603050405020304" pitchFamily="18" charset="0"/>
            </a:endParaRP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1524000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mtClean="0"/>
              <a:t>The fundamental parts of the Spanish verb</a:t>
            </a:r>
            <a:endParaRPr lang="en-US" altLang="en-US" noProof="1" smtClean="0"/>
          </a:p>
        </p:txBody>
      </p:sp>
    </p:spTree>
    <p:extLst>
      <p:ext uri="{BB962C8B-B14F-4D97-AF65-F5344CB8AC3E}">
        <p14:creationId xmlns:p14="http://schemas.microsoft.com/office/powerpoint/2010/main" val="2226852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animBg="1"/>
      <p:bldP spid="30724" grpId="0" build="p" autoUpdateAnimBg="0"/>
      <p:bldP spid="30725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09675" y="2190750"/>
            <a:ext cx="6400800" cy="1085850"/>
          </a:xfrm>
        </p:spPr>
        <p:txBody>
          <a:bodyPr/>
          <a:lstStyle/>
          <a:p>
            <a:pPr algn="l"/>
            <a:r>
              <a:rPr lang="en-US" altLang="en-US" sz="2800" smtClean="0"/>
              <a:t>The </a:t>
            </a:r>
            <a:r>
              <a:rPr lang="en-US" altLang="en-US" sz="2800" u="sng" smtClean="0"/>
              <a:t>infinitive</a:t>
            </a:r>
            <a:r>
              <a:rPr lang="en-US" altLang="en-US" sz="2800" noProof="1" smtClean="0"/>
              <a:t>:  </a:t>
            </a:r>
            <a:r>
              <a:rPr lang="en-US" altLang="en-US" sz="2800" smtClean="0"/>
              <a:t>The basic, unconjugated form of the verb</a:t>
            </a:r>
            <a:r>
              <a:rPr lang="en-US" altLang="en-US" sz="2800" noProof="1" smtClean="0"/>
              <a:t>.</a:t>
            </a:r>
          </a:p>
        </p:txBody>
      </p:sp>
      <p:sp>
        <p:nvSpPr>
          <p:cNvPr id="33809" name="AutoShape 17"/>
          <p:cNvSpPr>
            <a:spLocks noChangeArrowheads="1"/>
          </p:cNvSpPr>
          <p:nvPr/>
        </p:nvSpPr>
        <p:spPr bwMode="auto">
          <a:xfrm>
            <a:off x="5400675" y="2647950"/>
            <a:ext cx="1714500" cy="609600"/>
          </a:xfrm>
          <a:prstGeom prst="horizontalScroll">
            <a:avLst>
              <a:gd name="adj" fmla="val 12500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800" smtClean="0">
                <a:solidFill>
                  <a:srgbClr val="000000"/>
                </a:solidFill>
              </a:rPr>
              <a:t>estudiar</a:t>
            </a:r>
            <a:endParaRPr lang="en-US" altLang="en-US" sz="2800" noProof="1" smtClean="0">
              <a:solidFill>
                <a:srgbClr val="000000"/>
              </a:solidFill>
            </a:endParaRP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05200" y="228600"/>
            <a:ext cx="5486400" cy="1524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mtClean="0"/>
              <a:t>The fundamental parts of the verb</a:t>
            </a:r>
            <a:r>
              <a:rPr lang="en-US" altLang="en-US" noProof="1" smtClean="0"/>
              <a:t> </a:t>
            </a:r>
          </a:p>
        </p:txBody>
      </p:sp>
      <p:sp>
        <p:nvSpPr>
          <p:cNvPr id="33797" name="WordArt 5"/>
          <p:cNvSpPr>
            <a:spLocks noChangeArrowheads="1" noChangeShapeType="1" noTextEdit="1"/>
          </p:cNvSpPr>
          <p:nvPr/>
        </p:nvSpPr>
        <p:spPr bwMode="auto">
          <a:xfrm>
            <a:off x="914400" y="2171700"/>
            <a:ext cx="1905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1</a:t>
            </a:r>
          </a:p>
        </p:txBody>
      </p:sp>
      <p:sp>
        <p:nvSpPr>
          <p:cNvPr id="33798" name="WordArt 6"/>
          <p:cNvSpPr>
            <a:spLocks noChangeArrowheads="1" noChangeShapeType="1" noTextEdit="1"/>
          </p:cNvSpPr>
          <p:nvPr/>
        </p:nvSpPr>
        <p:spPr bwMode="auto">
          <a:xfrm>
            <a:off x="914400" y="3333750"/>
            <a:ext cx="24765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2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1209675" y="3295650"/>
            <a:ext cx="64008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Aft>
                <a:spcPct val="0"/>
              </a:spcAft>
              <a:buFontTx/>
              <a:buNone/>
            </a:pPr>
            <a:r>
              <a:rPr lang="en-US" altLang="en-US" sz="2800" smtClean="0">
                <a:solidFill>
                  <a:srgbClr val="000000"/>
                </a:solidFill>
              </a:rPr>
              <a:t>The</a:t>
            </a:r>
            <a:r>
              <a:rPr lang="en-US" altLang="en-US" sz="2800" noProof="1" smtClean="0">
                <a:solidFill>
                  <a:srgbClr val="000000"/>
                </a:solidFill>
              </a:rPr>
              <a:t> </a:t>
            </a:r>
            <a:r>
              <a:rPr lang="en-US" altLang="en-US" sz="2800" u="sng" smtClean="0">
                <a:solidFill>
                  <a:srgbClr val="000000"/>
                </a:solidFill>
              </a:rPr>
              <a:t>ending</a:t>
            </a:r>
            <a:r>
              <a:rPr lang="en-US" altLang="en-US" sz="2800" noProof="1" smtClean="0">
                <a:solidFill>
                  <a:srgbClr val="000000"/>
                </a:solidFill>
              </a:rPr>
              <a:t>:  </a:t>
            </a:r>
            <a:r>
              <a:rPr lang="en-US" altLang="en-US" sz="2800" smtClean="0">
                <a:solidFill>
                  <a:srgbClr val="000000"/>
                </a:solidFill>
              </a:rPr>
              <a:t>The last two letters of the infinitive</a:t>
            </a:r>
            <a:r>
              <a:rPr lang="en-US" altLang="en-US" sz="2800" noProof="1" smtClean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33800" name="WordArt 8"/>
          <p:cNvSpPr>
            <a:spLocks noChangeArrowheads="1" noChangeShapeType="1" noTextEdit="1"/>
          </p:cNvSpPr>
          <p:nvPr/>
        </p:nvSpPr>
        <p:spPr bwMode="auto">
          <a:xfrm>
            <a:off x="914400" y="4495800"/>
            <a:ext cx="247650" cy="419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3</a:t>
            </a:r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1209675" y="4419600"/>
            <a:ext cx="706755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Aft>
                <a:spcPct val="0"/>
              </a:spcAft>
              <a:buFontTx/>
              <a:buNone/>
            </a:pPr>
            <a:r>
              <a:rPr lang="en-US" altLang="en-US" sz="2800" smtClean="0">
                <a:solidFill>
                  <a:srgbClr val="000000"/>
                </a:solidFill>
              </a:rPr>
              <a:t>The</a:t>
            </a:r>
            <a:r>
              <a:rPr lang="en-US" altLang="en-US" sz="2800" noProof="1" smtClean="0">
                <a:solidFill>
                  <a:srgbClr val="000000"/>
                </a:solidFill>
              </a:rPr>
              <a:t> </a:t>
            </a:r>
            <a:r>
              <a:rPr lang="en-US" altLang="en-US" sz="2800" u="sng" smtClean="0">
                <a:solidFill>
                  <a:srgbClr val="000000"/>
                </a:solidFill>
              </a:rPr>
              <a:t>stem</a:t>
            </a:r>
            <a:r>
              <a:rPr lang="en-US" altLang="en-US" sz="2800" noProof="1" smtClean="0">
                <a:solidFill>
                  <a:srgbClr val="000000"/>
                </a:solidFill>
              </a:rPr>
              <a:t>:  </a:t>
            </a:r>
            <a:r>
              <a:rPr lang="en-US" altLang="en-US" sz="2800" smtClean="0">
                <a:solidFill>
                  <a:srgbClr val="000000"/>
                </a:solidFill>
              </a:rPr>
              <a:t>What is left after taking the ending from the infinitive</a:t>
            </a:r>
            <a:r>
              <a:rPr lang="en-US" altLang="en-US" sz="2800" noProof="1" smtClean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33802" name="AutoShape 10"/>
          <p:cNvSpPr>
            <a:spLocks noChangeArrowheads="1"/>
          </p:cNvSpPr>
          <p:nvPr/>
        </p:nvSpPr>
        <p:spPr bwMode="auto">
          <a:xfrm>
            <a:off x="4676775" y="2895600"/>
            <a:ext cx="476250" cy="152400"/>
          </a:xfrm>
          <a:prstGeom prst="rightArrow">
            <a:avLst>
              <a:gd name="adj1" fmla="val 50000"/>
              <a:gd name="adj2" fmla="val 781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400" smtClean="0">
              <a:solidFill>
                <a:srgbClr val="000000"/>
              </a:solidFill>
            </a:endParaRPr>
          </a:p>
        </p:txBody>
      </p:sp>
      <p:sp>
        <p:nvSpPr>
          <p:cNvPr id="33803" name="AutoShape 11"/>
          <p:cNvSpPr>
            <a:spLocks noChangeArrowheads="1"/>
          </p:cNvSpPr>
          <p:nvPr/>
        </p:nvSpPr>
        <p:spPr bwMode="auto">
          <a:xfrm>
            <a:off x="4676775" y="3962400"/>
            <a:ext cx="476250" cy="152400"/>
          </a:xfrm>
          <a:prstGeom prst="rightArrow">
            <a:avLst>
              <a:gd name="adj1" fmla="val 50000"/>
              <a:gd name="adj2" fmla="val 781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400" smtClean="0">
              <a:solidFill>
                <a:srgbClr val="000000"/>
              </a:solidFill>
            </a:endParaRPr>
          </a:p>
        </p:txBody>
      </p:sp>
      <p:sp>
        <p:nvSpPr>
          <p:cNvPr id="33804" name="AutoShape 12"/>
          <p:cNvSpPr>
            <a:spLocks noChangeArrowheads="1"/>
          </p:cNvSpPr>
          <p:nvPr/>
        </p:nvSpPr>
        <p:spPr bwMode="auto">
          <a:xfrm>
            <a:off x="4676775" y="5143500"/>
            <a:ext cx="476250" cy="152400"/>
          </a:xfrm>
          <a:prstGeom prst="rightArrow">
            <a:avLst>
              <a:gd name="adj1" fmla="val 50000"/>
              <a:gd name="adj2" fmla="val 781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400" smtClean="0">
              <a:solidFill>
                <a:srgbClr val="000000"/>
              </a:solidFill>
            </a:endParaRPr>
          </a:p>
        </p:txBody>
      </p:sp>
      <p:sp>
        <p:nvSpPr>
          <p:cNvPr id="33812" name="AutoShape 20"/>
          <p:cNvSpPr>
            <a:spLocks noChangeArrowheads="1"/>
          </p:cNvSpPr>
          <p:nvPr/>
        </p:nvSpPr>
        <p:spPr bwMode="auto">
          <a:xfrm>
            <a:off x="5400675" y="3733800"/>
            <a:ext cx="1714500" cy="609600"/>
          </a:xfrm>
          <a:prstGeom prst="horizontalScroll">
            <a:avLst>
              <a:gd name="adj" fmla="val 12500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800" smtClean="0">
                <a:solidFill>
                  <a:srgbClr val="000000"/>
                </a:solidFill>
              </a:rPr>
              <a:t>ar</a:t>
            </a:r>
            <a:endParaRPr lang="en-US" altLang="en-US" sz="2800" noProof="1" smtClean="0">
              <a:solidFill>
                <a:srgbClr val="000000"/>
              </a:solidFill>
            </a:endParaRPr>
          </a:p>
        </p:txBody>
      </p:sp>
      <p:sp>
        <p:nvSpPr>
          <p:cNvPr id="33814" name="AutoShape 22"/>
          <p:cNvSpPr>
            <a:spLocks noChangeArrowheads="1"/>
          </p:cNvSpPr>
          <p:nvPr/>
        </p:nvSpPr>
        <p:spPr bwMode="auto">
          <a:xfrm>
            <a:off x="5400675" y="4895850"/>
            <a:ext cx="1714500" cy="609600"/>
          </a:xfrm>
          <a:prstGeom prst="horizontalScroll">
            <a:avLst>
              <a:gd name="adj" fmla="val 12500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800" smtClean="0">
                <a:solidFill>
                  <a:srgbClr val="000000"/>
                </a:solidFill>
              </a:rPr>
              <a:t>estudi</a:t>
            </a:r>
            <a:endParaRPr lang="en-US" altLang="en-US" sz="2800" noProof="1" smtClean="0">
              <a:solidFill>
                <a:srgbClr val="000000"/>
              </a:solidFill>
            </a:endParaRPr>
          </a:p>
        </p:txBody>
      </p:sp>
      <p:sp>
        <p:nvSpPr>
          <p:cNvPr id="33819" name="WordArt 27"/>
          <p:cNvSpPr>
            <a:spLocks noChangeArrowheads="1" noChangeShapeType="1" noTextEdit="1"/>
          </p:cNvSpPr>
          <p:nvPr/>
        </p:nvSpPr>
        <p:spPr bwMode="auto">
          <a:xfrm>
            <a:off x="390525" y="457200"/>
            <a:ext cx="3190875" cy="1524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¡No te olvides!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Don't forget!</a:t>
            </a:r>
          </a:p>
        </p:txBody>
      </p:sp>
    </p:spTree>
    <p:extLst>
      <p:ext uri="{BB962C8B-B14F-4D97-AF65-F5344CB8AC3E}">
        <p14:creationId xmlns:p14="http://schemas.microsoft.com/office/powerpoint/2010/main" val="82539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3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3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3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400" fill="hold"/>
                                        <p:tgtEl>
                                          <p:spTgt spid="338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400" fill="hold"/>
                                        <p:tgtEl>
                                          <p:spTgt spid="338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300"/>
                                        <p:tgtEl>
                                          <p:spTgt spid="337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5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400" fill="hold"/>
                                        <p:tgtEl>
                                          <p:spTgt spid="338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400" fill="hold"/>
                                        <p:tgtEl>
                                          <p:spTgt spid="338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300"/>
                                        <p:tgtEl>
                                          <p:spTgt spid="338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2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7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400" fill="hold"/>
                                        <p:tgtEl>
                                          <p:spTgt spid="338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400" fill="hold"/>
                                        <p:tgtEl>
                                          <p:spTgt spid="338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/>
      <p:bldP spid="33809" grpId="0" animBg="1" autoUpdateAnimBg="0"/>
      <p:bldP spid="33794" grpId="0" autoUpdateAnimBg="0"/>
      <p:bldP spid="33797" grpId="0" animBg="1"/>
      <p:bldP spid="33798" grpId="0" animBg="1"/>
      <p:bldP spid="33799" grpId="0" build="p" autoUpdateAnimBg="0"/>
      <p:bldP spid="33800" grpId="0" animBg="1"/>
      <p:bldP spid="33801" grpId="0" build="p" autoUpdateAnimBg="0"/>
      <p:bldP spid="33802" grpId="0" animBg="1"/>
      <p:bldP spid="33803" grpId="0" animBg="1"/>
      <p:bldP spid="33804" grpId="0" animBg="1"/>
      <p:bldP spid="33812" grpId="0" animBg="1" autoUpdateAnimBg="0"/>
      <p:bldP spid="33814" grpId="0" animBg="1" autoUpdateAnimBg="0"/>
      <p:bldP spid="338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295400" y="3279775"/>
            <a:ext cx="6629400" cy="190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sz="4400">
                <a:latin typeface="Comic Sans MS" panose="030F0702030302020204" pitchFamily="66" charset="0"/>
              </a:rPr>
              <a:t>When we conjugate any verb we always begin with its</a:t>
            </a:r>
            <a:r>
              <a:rPr lang="en-US" altLang="en-US" sz="4400" noProof="1">
                <a:latin typeface="Comic Sans MS" panose="030F0702030302020204" pitchFamily="66" charset="0"/>
              </a:rPr>
              <a:t> </a:t>
            </a:r>
            <a:r>
              <a:rPr lang="en-US" altLang="en-US" sz="4400" u="sng">
                <a:latin typeface="Comic Sans MS" panose="030F0702030302020204" pitchFamily="66" charset="0"/>
              </a:rPr>
              <a:t>stem</a:t>
            </a:r>
            <a:r>
              <a:rPr lang="en-US" altLang="en-US" sz="4400" noProof="1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1028700" y="1308100"/>
            <a:ext cx="72771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sz="4000"/>
              <a:t>To conjugate</a:t>
            </a:r>
            <a:r>
              <a:rPr lang="en-US" altLang="en-US" sz="4000" noProof="1"/>
              <a:t>:  </a:t>
            </a:r>
            <a:r>
              <a:rPr lang="en-US" altLang="en-US" sz="4000"/>
              <a:t>To put a verb in its correct person and number so that we know who is doing the action.</a:t>
            </a:r>
            <a:endParaRPr lang="en-US" altLang="en-US" sz="4000" noProof="1"/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609600" y="304800"/>
            <a:ext cx="8077200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200"/>
              <a:t>Verb Conjugation</a:t>
            </a:r>
          </a:p>
        </p:txBody>
      </p:sp>
    </p:spTree>
    <p:extLst>
      <p:ext uri="{BB962C8B-B14F-4D97-AF65-F5344CB8AC3E}">
        <p14:creationId xmlns:p14="http://schemas.microsoft.com/office/powerpoint/2010/main" val="1860192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4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4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4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4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4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autoUpdateAnimBg="0"/>
      <p:bldP spid="32771" grpId="0" autoUpdateAnimBg="0"/>
      <p:bldP spid="3277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7" name="Text Box 75"/>
          <p:cNvSpPr txBox="1">
            <a:spLocks noChangeArrowheads="1"/>
          </p:cNvSpPr>
          <p:nvPr/>
        </p:nvSpPr>
        <p:spPr bwMode="auto">
          <a:xfrm>
            <a:off x="7439025" y="2487613"/>
            <a:ext cx="7620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noProof="1" smtClean="0">
                <a:solidFill>
                  <a:srgbClr val="6600FF"/>
                </a:solidFill>
              </a:rPr>
              <a:t>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90900" y="1123950"/>
            <a:ext cx="2362200" cy="70485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altLang="en-US" sz="4800" u="sng" noProof="1" smtClean="0"/>
              <a:t>hablar</a:t>
            </a:r>
            <a:endParaRPr lang="en-US" altLang="en-US" sz="4800" noProof="1" smtClean="0"/>
          </a:p>
        </p:txBody>
      </p:sp>
      <p:sp>
        <p:nvSpPr>
          <p:cNvPr id="3113" name="Text Box 41"/>
          <p:cNvSpPr txBox="1">
            <a:spLocks noChangeArrowheads="1"/>
          </p:cNvSpPr>
          <p:nvPr/>
        </p:nvSpPr>
        <p:spPr bwMode="auto">
          <a:xfrm>
            <a:off x="1952625" y="2487613"/>
            <a:ext cx="623888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noProof="1" smtClean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121" name="Text Box 49"/>
          <p:cNvSpPr txBox="1">
            <a:spLocks noChangeArrowheads="1"/>
          </p:cNvSpPr>
          <p:nvPr/>
        </p:nvSpPr>
        <p:spPr bwMode="auto">
          <a:xfrm>
            <a:off x="1662113" y="2487613"/>
            <a:ext cx="3810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smtClean="0">
                <a:solidFill>
                  <a:srgbClr val="000000"/>
                </a:solidFill>
              </a:rPr>
              <a:t>h</a:t>
            </a:r>
            <a:endParaRPr lang="en-US" altLang="en-US" sz="4400" noProof="1" smtClean="0">
              <a:solidFill>
                <a:srgbClr val="000000"/>
              </a:solidFill>
            </a:endParaRPr>
          </a:p>
        </p:txBody>
      </p:sp>
      <p:sp>
        <p:nvSpPr>
          <p:cNvPr id="3122" name="Text Box 50"/>
          <p:cNvSpPr txBox="1">
            <a:spLocks noChangeArrowheads="1"/>
          </p:cNvSpPr>
          <p:nvPr/>
        </p:nvSpPr>
        <p:spPr bwMode="auto">
          <a:xfrm>
            <a:off x="2214563" y="2487613"/>
            <a:ext cx="6858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smtClean="0">
                <a:solidFill>
                  <a:srgbClr val="000000"/>
                </a:solidFill>
              </a:rPr>
              <a:t>bl</a:t>
            </a:r>
            <a:endParaRPr lang="en-US" altLang="en-US" sz="4400" noProof="1" smtClean="0">
              <a:solidFill>
                <a:srgbClr val="000000"/>
              </a:solidFill>
            </a:endParaRPr>
          </a:p>
        </p:txBody>
      </p:sp>
      <p:sp>
        <p:nvSpPr>
          <p:cNvPr id="3123" name="Text Box 51"/>
          <p:cNvSpPr txBox="1">
            <a:spLocks noChangeArrowheads="1"/>
          </p:cNvSpPr>
          <p:nvPr/>
        </p:nvSpPr>
        <p:spPr bwMode="auto">
          <a:xfrm>
            <a:off x="2638425" y="2487613"/>
            <a:ext cx="5334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smtClean="0">
                <a:solidFill>
                  <a:srgbClr val="6600FF"/>
                </a:solidFill>
              </a:rPr>
              <a:t>o</a:t>
            </a:r>
            <a:endParaRPr lang="en-US" altLang="en-US" sz="4400" noProof="1" smtClean="0">
              <a:solidFill>
                <a:srgbClr val="6600FF"/>
              </a:solidFill>
            </a:endParaRPr>
          </a:p>
        </p:txBody>
      </p:sp>
      <p:sp>
        <p:nvSpPr>
          <p:cNvPr id="3132" name="Text Box 60"/>
          <p:cNvSpPr txBox="1">
            <a:spLocks noChangeArrowheads="1"/>
          </p:cNvSpPr>
          <p:nvPr/>
        </p:nvSpPr>
        <p:spPr bwMode="auto">
          <a:xfrm>
            <a:off x="1952625" y="2487613"/>
            <a:ext cx="623888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noProof="1" smtClean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133" name="Text Box 61"/>
          <p:cNvSpPr txBox="1">
            <a:spLocks noChangeArrowheads="1"/>
          </p:cNvSpPr>
          <p:nvPr/>
        </p:nvSpPr>
        <p:spPr bwMode="auto">
          <a:xfrm>
            <a:off x="1966913" y="3298825"/>
            <a:ext cx="623887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noProof="1" smtClean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134" name="Text Box 62"/>
          <p:cNvSpPr txBox="1">
            <a:spLocks noChangeArrowheads="1"/>
          </p:cNvSpPr>
          <p:nvPr/>
        </p:nvSpPr>
        <p:spPr bwMode="auto">
          <a:xfrm>
            <a:off x="1676400" y="3298825"/>
            <a:ext cx="381000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smtClean="0">
                <a:solidFill>
                  <a:srgbClr val="000000"/>
                </a:solidFill>
              </a:rPr>
              <a:t>h</a:t>
            </a:r>
            <a:endParaRPr lang="en-US" altLang="en-US" sz="4400" noProof="1" smtClean="0">
              <a:solidFill>
                <a:srgbClr val="000000"/>
              </a:solidFill>
            </a:endParaRPr>
          </a:p>
        </p:txBody>
      </p:sp>
      <p:sp>
        <p:nvSpPr>
          <p:cNvPr id="3135" name="Text Box 63"/>
          <p:cNvSpPr txBox="1">
            <a:spLocks noChangeArrowheads="1"/>
          </p:cNvSpPr>
          <p:nvPr/>
        </p:nvSpPr>
        <p:spPr bwMode="auto">
          <a:xfrm>
            <a:off x="2228850" y="3298825"/>
            <a:ext cx="685800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smtClean="0">
                <a:solidFill>
                  <a:srgbClr val="000000"/>
                </a:solidFill>
              </a:rPr>
              <a:t>bl</a:t>
            </a:r>
            <a:endParaRPr lang="en-US" altLang="en-US" sz="4400" noProof="1" smtClean="0">
              <a:solidFill>
                <a:srgbClr val="000000"/>
              </a:solidFill>
            </a:endParaRPr>
          </a:p>
        </p:txBody>
      </p:sp>
      <p:sp>
        <p:nvSpPr>
          <p:cNvPr id="3136" name="Text Box 64"/>
          <p:cNvSpPr txBox="1">
            <a:spLocks noChangeArrowheads="1"/>
          </p:cNvSpPr>
          <p:nvPr/>
        </p:nvSpPr>
        <p:spPr bwMode="auto">
          <a:xfrm>
            <a:off x="2667000" y="3298825"/>
            <a:ext cx="914400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smtClean="0">
                <a:solidFill>
                  <a:srgbClr val="6600FF"/>
                </a:solidFill>
              </a:rPr>
              <a:t>as</a:t>
            </a:r>
            <a:endParaRPr lang="en-US" altLang="en-US" sz="4400" noProof="1" smtClean="0">
              <a:solidFill>
                <a:srgbClr val="6600FF"/>
              </a:solidFill>
            </a:endParaRPr>
          </a:p>
        </p:txBody>
      </p:sp>
      <p:sp>
        <p:nvSpPr>
          <p:cNvPr id="3137" name="Text Box 65"/>
          <p:cNvSpPr txBox="1">
            <a:spLocks noChangeArrowheads="1"/>
          </p:cNvSpPr>
          <p:nvPr/>
        </p:nvSpPr>
        <p:spPr bwMode="auto">
          <a:xfrm>
            <a:off x="1966913" y="3298825"/>
            <a:ext cx="623887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noProof="1" smtClean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138" name="Text Box 66"/>
          <p:cNvSpPr txBox="1">
            <a:spLocks noChangeArrowheads="1"/>
          </p:cNvSpPr>
          <p:nvPr/>
        </p:nvSpPr>
        <p:spPr bwMode="auto">
          <a:xfrm>
            <a:off x="1966913" y="4087813"/>
            <a:ext cx="623887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noProof="1" smtClean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139" name="Text Box 67"/>
          <p:cNvSpPr txBox="1">
            <a:spLocks noChangeArrowheads="1"/>
          </p:cNvSpPr>
          <p:nvPr/>
        </p:nvSpPr>
        <p:spPr bwMode="auto">
          <a:xfrm>
            <a:off x="1676400" y="4087813"/>
            <a:ext cx="3810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smtClean="0">
                <a:solidFill>
                  <a:srgbClr val="000000"/>
                </a:solidFill>
              </a:rPr>
              <a:t>h</a:t>
            </a:r>
            <a:endParaRPr lang="en-US" altLang="en-US" sz="4400" noProof="1" smtClean="0">
              <a:solidFill>
                <a:srgbClr val="000000"/>
              </a:solidFill>
            </a:endParaRPr>
          </a:p>
        </p:txBody>
      </p:sp>
      <p:sp>
        <p:nvSpPr>
          <p:cNvPr id="3140" name="Text Box 68"/>
          <p:cNvSpPr txBox="1">
            <a:spLocks noChangeArrowheads="1"/>
          </p:cNvSpPr>
          <p:nvPr/>
        </p:nvSpPr>
        <p:spPr bwMode="auto">
          <a:xfrm>
            <a:off x="2228850" y="4087813"/>
            <a:ext cx="6858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smtClean="0">
                <a:solidFill>
                  <a:srgbClr val="000000"/>
                </a:solidFill>
              </a:rPr>
              <a:t>bl</a:t>
            </a:r>
            <a:endParaRPr lang="en-US" altLang="en-US" sz="4400" noProof="1" smtClean="0">
              <a:solidFill>
                <a:srgbClr val="000000"/>
              </a:solidFill>
            </a:endParaRPr>
          </a:p>
        </p:txBody>
      </p:sp>
      <p:sp>
        <p:nvSpPr>
          <p:cNvPr id="3141" name="Text Box 69"/>
          <p:cNvSpPr txBox="1">
            <a:spLocks noChangeArrowheads="1"/>
          </p:cNvSpPr>
          <p:nvPr/>
        </p:nvSpPr>
        <p:spPr bwMode="auto">
          <a:xfrm>
            <a:off x="2667000" y="4087813"/>
            <a:ext cx="9144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smtClean="0">
                <a:solidFill>
                  <a:srgbClr val="6600FF"/>
                </a:solidFill>
              </a:rPr>
              <a:t>a</a:t>
            </a:r>
            <a:endParaRPr lang="en-US" altLang="en-US" sz="4400" noProof="1" smtClean="0">
              <a:solidFill>
                <a:srgbClr val="6600FF"/>
              </a:solidFill>
            </a:endParaRPr>
          </a:p>
        </p:txBody>
      </p:sp>
      <p:sp>
        <p:nvSpPr>
          <p:cNvPr id="3142" name="Text Box 70"/>
          <p:cNvSpPr txBox="1">
            <a:spLocks noChangeArrowheads="1"/>
          </p:cNvSpPr>
          <p:nvPr/>
        </p:nvSpPr>
        <p:spPr bwMode="auto">
          <a:xfrm>
            <a:off x="1966913" y="4087813"/>
            <a:ext cx="623887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noProof="1" smtClean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145" name="Text Box 73"/>
          <p:cNvSpPr txBox="1">
            <a:spLocks noChangeArrowheads="1"/>
          </p:cNvSpPr>
          <p:nvPr/>
        </p:nvSpPr>
        <p:spPr bwMode="auto">
          <a:xfrm>
            <a:off x="6462713" y="2487613"/>
            <a:ext cx="1204912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smtClean="0">
                <a:solidFill>
                  <a:srgbClr val="000000"/>
                </a:solidFill>
              </a:rPr>
              <a:t>habl</a:t>
            </a:r>
            <a:endParaRPr lang="en-US" altLang="en-US" sz="4400" noProof="1" smtClean="0">
              <a:solidFill>
                <a:srgbClr val="000000"/>
              </a:solidFill>
            </a:endParaRPr>
          </a:p>
        </p:txBody>
      </p:sp>
      <p:sp>
        <p:nvSpPr>
          <p:cNvPr id="3146" name="Text Box 74"/>
          <p:cNvSpPr txBox="1">
            <a:spLocks noChangeArrowheads="1"/>
          </p:cNvSpPr>
          <p:nvPr/>
        </p:nvSpPr>
        <p:spPr bwMode="auto">
          <a:xfrm>
            <a:off x="7696200" y="2487613"/>
            <a:ext cx="12954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smtClean="0">
                <a:solidFill>
                  <a:srgbClr val="6600FF"/>
                </a:solidFill>
              </a:rPr>
              <a:t>mos</a:t>
            </a:r>
            <a:endParaRPr lang="en-US" altLang="en-US" sz="4400" noProof="1" smtClean="0">
              <a:solidFill>
                <a:srgbClr val="6600FF"/>
              </a:solidFill>
            </a:endParaRPr>
          </a:p>
        </p:txBody>
      </p:sp>
      <p:sp>
        <p:nvSpPr>
          <p:cNvPr id="3149" name="Text Box 77"/>
          <p:cNvSpPr txBox="1">
            <a:spLocks noChangeArrowheads="1"/>
          </p:cNvSpPr>
          <p:nvPr/>
        </p:nvSpPr>
        <p:spPr bwMode="auto">
          <a:xfrm>
            <a:off x="7439025" y="2487613"/>
            <a:ext cx="623888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noProof="1" smtClean="0">
                <a:solidFill>
                  <a:srgbClr val="6600FF"/>
                </a:solidFill>
              </a:rPr>
              <a:t>a</a:t>
            </a:r>
          </a:p>
        </p:txBody>
      </p:sp>
      <p:sp>
        <p:nvSpPr>
          <p:cNvPr id="3150" name="Text Box 78"/>
          <p:cNvSpPr txBox="1">
            <a:spLocks noChangeArrowheads="1"/>
          </p:cNvSpPr>
          <p:nvPr/>
        </p:nvSpPr>
        <p:spPr bwMode="auto">
          <a:xfrm>
            <a:off x="7439025" y="3298825"/>
            <a:ext cx="762000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smtClean="0">
                <a:solidFill>
                  <a:srgbClr val="6600FF"/>
                </a:solidFill>
              </a:rPr>
              <a:t>á</a:t>
            </a:r>
            <a:endParaRPr lang="en-US" altLang="en-US" sz="4400" noProof="1" smtClean="0">
              <a:solidFill>
                <a:srgbClr val="6600FF"/>
              </a:solidFill>
            </a:endParaRPr>
          </a:p>
        </p:txBody>
      </p:sp>
      <p:sp>
        <p:nvSpPr>
          <p:cNvPr id="3151" name="Text Box 79"/>
          <p:cNvSpPr txBox="1">
            <a:spLocks noChangeArrowheads="1"/>
          </p:cNvSpPr>
          <p:nvPr/>
        </p:nvSpPr>
        <p:spPr bwMode="auto">
          <a:xfrm>
            <a:off x="6462713" y="3298825"/>
            <a:ext cx="1204912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smtClean="0">
                <a:solidFill>
                  <a:srgbClr val="000000"/>
                </a:solidFill>
              </a:rPr>
              <a:t>habl</a:t>
            </a:r>
            <a:endParaRPr lang="en-US" altLang="en-US" sz="4400" noProof="1" smtClean="0">
              <a:solidFill>
                <a:srgbClr val="000000"/>
              </a:solidFill>
            </a:endParaRPr>
          </a:p>
        </p:txBody>
      </p:sp>
      <p:sp>
        <p:nvSpPr>
          <p:cNvPr id="3152" name="Text Box 80"/>
          <p:cNvSpPr txBox="1">
            <a:spLocks noChangeArrowheads="1"/>
          </p:cNvSpPr>
          <p:nvPr/>
        </p:nvSpPr>
        <p:spPr bwMode="auto">
          <a:xfrm>
            <a:off x="7696200" y="3298825"/>
            <a:ext cx="1295400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smtClean="0">
                <a:solidFill>
                  <a:srgbClr val="6600FF"/>
                </a:solidFill>
              </a:rPr>
              <a:t>is</a:t>
            </a:r>
            <a:endParaRPr lang="en-US" altLang="en-US" sz="4400" noProof="1" smtClean="0">
              <a:solidFill>
                <a:srgbClr val="6600FF"/>
              </a:solidFill>
            </a:endParaRPr>
          </a:p>
        </p:txBody>
      </p:sp>
      <p:sp>
        <p:nvSpPr>
          <p:cNvPr id="3153" name="Text Box 81"/>
          <p:cNvSpPr txBox="1">
            <a:spLocks noChangeArrowheads="1"/>
          </p:cNvSpPr>
          <p:nvPr/>
        </p:nvSpPr>
        <p:spPr bwMode="auto">
          <a:xfrm>
            <a:off x="7439025" y="3298825"/>
            <a:ext cx="623888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smtClean="0">
                <a:solidFill>
                  <a:srgbClr val="6600FF"/>
                </a:solidFill>
              </a:rPr>
              <a:t>á</a:t>
            </a:r>
            <a:endParaRPr lang="en-US" altLang="en-US" sz="4400" noProof="1" smtClean="0">
              <a:solidFill>
                <a:srgbClr val="6600FF"/>
              </a:solidFill>
            </a:endParaRPr>
          </a:p>
        </p:txBody>
      </p:sp>
      <p:sp>
        <p:nvSpPr>
          <p:cNvPr id="3158" name="Text Box 86"/>
          <p:cNvSpPr txBox="1">
            <a:spLocks noChangeArrowheads="1"/>
          </p:cNvSpPr>
          <p:nvPr/>
        </p:nvSpPr>
        <p:spPr bwMode="auto">
          <a:xfrm>
            <a:off x="6781800" y="4087813"/>
            <a:ext cx="623888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noProof="1" smtClean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159" name="Text Box 87"/>
          <p:cNvSpPr txBox="1">
            <a:spLocks noChangeArrowheads="1"/>
          </p:cNvSpPr>
          <p:nvPr/>
        </p:nvSpPr>
        <p:spPr bwMode="auto">
          <a:xfrm>
            <a:off x="6491288" y="4087813"/>
            <a:ext cx="3810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smtClean="0">
                <a:solidFill>
                  <a:srgbClr val="000000"/>
                </a:solidFill>
              </a:rPr>
              <a:t>h</a:t>
            </a:r>
            <a:endParaRPr lang="en-US" altLang="en-US" sz="4400" noProof="1" smtClean="0">
              <a:solidFill>
                <a:srgbClr val="000000"/>
              </a:solidFill>
            </a:endParaRPr>
          </a:p>
        </p:txBody>
      </p:sp>
      <p:sp>
        <p:nvSpPr>
          <p:cNvPr id="3160" name="Text Box 88"/>
          <p:cNvSpPr txBox="1">
            <a:spLocks noChangeArrowheads="1"/>
          </p:cNvSpPr>
          <p:nvPr/>
        </p:nvSpPr>
        <p:spPr bwMode="auto">
          <a:xfrm>
            <a:off x="7043738" y="4087813"/>
            <a:ext cx="6858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smtClean="0">
                <a:solidFill>
                  <a:srgbClr val="000000"/>
                </a:solidFill>
              </a:rPr>
              <a:t>bl</a:t>
            </a:r>
            <a:endParaRPr lang="en-US" altLang="en-US" sz="4400" noProof="1" smtClean="0">
              <a:solidFill>
                <a:srgbClr val="000000"/>
              </a:solidFill>
            </a:endParaRPr>
          </a:p>
        </p:txBody>
      </p:sp>
      <p:sp>
        <p:nvSpPr>
          <p:cNvPr id="3161" name="Text Box 89"/>
          <p:cNvSpPr txBox="1">
            <a:spLocks noChangeArrowheads="1"/>
          </p:cNvSpPr>
          <p:nvPr/>
        </p:nvSpPr>
        <p:spPr bwMode="auto">
          <a:xfrm>
            <a:off x="7481888" y="4087813"/>
            <a:ext cx="9144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smtClean="0">
                <a:solidFill>
                  <a:srgbClr val="6600FF"/>
                </a:solidFill>
              </a:rPr>
              <a:t>an</a:t>
            </a:r>
            <a:endParaRPr lang="en-US" altLang="en-US" sz="4400" noProof="1" smtClean="0">
              <a:solidFill>
                <a:srgbClr val="6600FF"/>
              </a:solidFill>
            </a:endParaRPr>
          </a:p>
        </p:txBody>
      </p:sp>
      <p:sp>
        <p:nvSpPr>
          <p:cNvPr id="3162" name="Text Box 90"/>
          <p:cNvSpPr txBox="1">
            <a:spLocks noChangeArrowheads="1"/>
          </p:cNvSpPr>
          <p:nvPr/>
        </p:nvSpPr>
        <p:spPr bwMode="auto">
          <a:xfrm>
            <a:off x="6781800" y="4087813"/>
            <a:ext cx="623888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400" noProof="1" smtClean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4367" name="Text Box 92"/>
          <p:cNvSpPr txBox="1">
            <a:spLocks noChangeArrowheads="1"/>
          </p:cNvSpPr>
          <p:nvPr/>
        </p:nvSpPr>
        <p:spPr bwMode="auto">
          <a:xfrm>
            <a:off x="609600" y="304800"/>
            <a:ext cx="8077200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4200" smtClean="0">
                <a:solidFill>
                  <a:srgbClr val="000000"/>
                </a:solidFill>
              </a:rPr>
              <a:t>Verbs of the 1</a:t>
            </a:r>
            <a:r>
              <a:rPr lang="en-US" altLang="en-US" sz="4200" baseline="30000" smtClean="0">
                <a:solidFill>
                  <a:srgbClr val="000000"/>
                </a:solidFill>
              </a:rPr>
              <a:t>st</a:t>
            </a:r>
            <a:r>
              <a:rPr lang="en-US" altLang="en-US" sz="4200" smtClean="0">
                <a:solidFill>
                  <a:srgbClr val="000000"/>
                </a:solidFill>
              </a:rPr>
              <a:t> conjugation (-</a:t>
            </a:r>
            <a:r>
              <a:rPr lang="en-US" altLang="en-US" sz="4200" i="1" smtClean="0">
                <a:solidFill>
                  <a:srgbClr val="000000"/>
                </a:solidFill>
              </a:rPr>
              <a:t>ar</a:t>
            </a:r>
            <a:r>
              <a:rPr lang="en-US" altLang="en-US" sz="4200" smtClean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3166" name="Text Box 94"/>
          <p:cNvSpPr txBox="1">
            <a:spLocks noChangeArrowheads="1"/>
          </p:cNvSpPr>
          <p:nvPr/>
        </p:nvSpPr>
        <p:spPr bwMode="auto">
          <a:xfrm>
            <a:off x="1295400" y="1828800"/>
            <a:ext cx="655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 smtClean="0">
                <a:solidFill>
                  <a:srgbClr val="000000"/>
                </a:solidFill>
              </a:rPr>
              <a:t>All persons and numbers are based on the stem.</a:t>
            </a:r>
          </a:p>
        </p:txBody>
      </p:sp>
      <p:sp>
        <p:nvSpPr>
          <p:cNvPr id="3167" name="Text Box 95"/>
          <p:cNvSpPr txBox="1">
            <a:spLocks noChangeArrowheads="1"/>
          </p:cNvSpPr>
          <p:nvPr/>
        </p:nvSpPr>
        <p:spPr bwMode="auto">
          <a:xfrm>
            <a:off x="2895600" y="5486400"/>
            <a:ext cx="3048000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 smtClean="0">
                <a:solidFill>
                  <a:srgbClr val="000000"/>
                </a:solidFill>
              </a:rPr>
              <a:t>Notice which vowel gets the emphasis!</a:t>
            </a:r>
          </a:p>
        </p:txBody>
      </p:sp>
      <p:sp>
        <p:nvSpPr>
          <p:cNvPr id="3168" name="Text Box 96"/>
          <p:cNvSpPr txBox="1">
            <a:spLocks noChangeArrowheads="1"/>
          </p:cNvSpPr>
          <p:nvPr/>
        </p:nvSpPr>
        <p:spPr bwMode="auto">
          <a:xfrm>
            <a:off x="838200" y="2333625"/>
            <a:ext cx="1219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4400" smtClean="0">
                <a:solidFill>
                  <a:srgbClr val="FF0000"/>
                </a:solidFill>
              </a:rPr>
              <a:t>yo</a:t>
            </a:r>
          </a:p>
        </p:txBody>
      </p:sp>
      <p:sp>
        <p:nvSpPr>
          <p:cNvPr id="3169" name="Text Box 97"/>
          <p:cNvSpPr txBox="1">
            <a:spLocks noChangeArrowheads="1"/>
          </p:cNvSpPr>
          <p:nvPr/>
        </p:nvSpPr>
        <p:spPr bwMode="auto">
          <a:xfrm>
            <a:off x="838200" y="3152775"/>
            <a:ext cx="1219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4400" smtClean="0">
                <a:solidFill>
                  <a:srgbClr val="FF0000"/>
                </a:solidFill>
              </a:rPr>
              <a:t>tú</a:t>
            </a:r>
          </a:p>
        </p:txBody>
      </p:sp>
      <p:grpSp>
        <p:nvGrpSpPr>
          <p:cNvPr id="3180" name="Group 108"/>
          <p:cNvGrpSpPr>
            <a:grpSpLocks/>
          </p:cNvGrpSpPr>
          <p:nvPr/>
        </p:nvGrpSpPr>
        <p:grpSpPr bwMode="auto">
          <a:xfrm>
            <a:off x="442913" y="3829050"/>
            <a:ext cx="1233487" cy="1733550"/>
            <a:chOff x="231" y="2412"/>
            <a:chExt cx="777" cy="1092"/>
          </a:xfrm>
        </p:grpSpPr>
        <p:sp>
          <p:nvSpPr>
            <p:cNvPr id="14380" name="Text Box 98"/>
            <p:cNvSpPr txBox="1">
              <a:spLocks noChangeArrowheads="1"/>
            </p:cNvSpPr>
            <p:nvPr/>
          </p:nvSpPr>
          <p:spPr bwMode="auto">
            <a:xfrm>
              <a:off x="231" y="2412"/>
              <a:ext cx="768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4400" smtClean="0">
                  <a:solidFill>
                    <a:srgbClr val="FF0000"/>
                  </a:solidFill>
                </a:rPr>
                <a:t>Ud.</a:t>
              </a:r>
            </a:p>
          </p:txBody>
        </p:sp>
        <p:sp>
          <p:nvSpPr>
            <p:cNvPr id="14381" name="Text Box 99"/>
            <p:cNvSpPr txBox="1">
              <a:spLocks noChangeArrowheads="1"/>
            </p:cNvSpPr>
            <p:nvPr/>
          </p:nvSpPr>
          <p:spPr bwMode="auto">
            <a:xfrm>
              <a:off x="231" y="2718"/>
              <a:ext cx="768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4400" smtClean="0">
                  <a:solidFill>
                    <a:srgbClr val="FF0000"/>
                  </a:solidFill>
                </a:rPr>
                <a:t>él</a:t>
              </a:r>
            </a:p>
          </p:txBody>
        </p:sp>
        <p:sp>
          <p:nvSpPr>
            <p:cNvPr id="14382" name="Text Box 100"/>
            <p:cNvSpPr txBox="1">
              <a:spLocks noChangeArrowheads="1"/>
            </p:cNvSpPr>
            <p:nvPr/>
          </p:nvSpPr>
          <p:spPr bwMode="auto">
            <a:xfrm>
              <a:off x="231" y="3024"/>
              <a:ext cx="768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4400" smtClean="0">
                  <a:solidFill>
                    <a:srgbClr val="FF0000"/>
                  </a:solidFill>
                </a:rPr>
                <a:t>ella</a:t>
              </a:r>
            </a:p>
          </p:txBody>
        </p:sp>
        <p:sp>
          <p:nvSpPr>
            <p:cNvPr id="14383" name="AutoShape 101"/>
            <p:cNvSpPr>
              <a:spLocks/>
            </p:cNvSpPr>
            <p:nvPr/>
          </p:nvSpPr>
          <p:spPr bwMode="auto">
            <a:xfrm>
              <a:off x="720" y="2499"/>
              <a:ext cx="288" cy="987"/>
            </a:xfrm>
            <a:prstGeom prst="rightBrace">
              <a:avLst>
                <a:gd name="adj1" fmla="val 28559"/>
                <a:gd name="adj2" fmla="val 26810"/>
              </a:avLst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3174" name="Text Box 102"/>
          <p:cNvSpPr txBox="1">
            <a:spLocks noChangeArrowheads="1"/>
          </p:cNvSpPr>
          <p:nvPr/>
        </p:nvSpPr>
        <p:spPr bwMode="auto">
          <a:xfrm>
            <a:off x="3657600" y="2333625"/>
            <a:ext cx="2895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4400" smtClean="0">
                <a:solidFill>
                  <a:srgbClr val="FF0000"/>
                </a:solidFill>
              </a:rPr>
              <a:t>nosotros/as</a:t>
            </a:r>
          </a:p>
        </p:txBody>
      </p:sp>
      <p:sp>
        <p:nvSpPr>
          <p:cNvPr id="3175" name="Text Box 103"/>
          <p:cNvSpPr txBox="1">
            <a:spLocks noChangeArrowheads="1"/>
          </p:cNvSpPr>
          <p:nvPr/>
        </p:nvSpPr>
        <p:spPr bwMode="auto">
          <a:xfrm>
            <a:off x="3657600" y="3138488"/>
            <a:ext cx="2895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4400" smtClean="0">
                <a:solidFill>
                  <a:srgbClr val="FF0000"/>
                </a:solidFill>
              </a:rPr>
              <a:t>vosotros/as</a:t>
            </a:r>
          </a:p>
        </p:txBody>
      </p:sp>
      <p:grpSp>
        <p:nvGrpSpPr>
          <p:cNvPr id="3181" name="Group 109"/>
          <p:cNvGrpSpPr>
            <a:grpSpLocks/>
          </p:cNvGrpSpPr>
          <p:nvPr/>
        </p:nvGrpSpPr>
        <p:grpSpPr bwMode="auto">
          <a:xfrm>
            <a:off x="4953000" y="3810000"/>
            <a:ext cx="1538288" cy="1747838"/>
            <a:chOff x="3120" y="2400"/>
            <a:chExt cx="969" cy="1101"/>
          </a:xfrm>
        </p:grpSpPr>
        <p:sp>
          <p:nvSpPr>
            <p:cNvPr id="14376" name="Text Box 104"/>
            <p:cNvSpPr txBox="1">
              <a:spLocks noChangeArrowheads="1"/>
            </p:cNvSpPr>
            <p:nvPr/>
          </p:nvSpPr>
          <p:spPr bwMode="auto">
            <a:xfrm>
              <a:off x="3120" y="2715"/>
              <a:ext cx="864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4400" smtClean="0">
                  <a:solidFill>
                    <a:srgbClr val="FF0000"/>
                  </a:solidFill>
                </a:rPr>
                <a:t>ellos</a:t>
              </a:r>
            </a:p>
          </p:txBody>
        </p:sp>
        <p:sp>
          <p:nvSpPr>
            <p:cNvPr id="14377" name="Text Box 105"/>
            <p:cNvSpPr txBox="1">
              <a:spLocks noChangeArrowheads="1"/>
            </p:cNvSpPr>
            <p:nvPr/>
          </p:nvSpPr>
          <p:spPr bwMode="auto">
            <a:xfrm>
              <a:off x="3120" y="3021"/>
              <a:ext cx="816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4400" smtClean="0">
                  <a:solidFill>
                    <a:srgbClr val="FF0000"/>
                  </a:solidFill>
                </a:rPr>
                <a:t>ellas</a:t>
              </a:r>
            </a:p>
          </p:txBody>
        </p:sp>
        <p:sp>
          <p:nvSpPr>
            <p:cNvPr id="14378" name="AutoShape 106"/>
            <p:cNvSpPr>
              <a:spLocks/>
            </p:cNvSpPr>
            <p:nvPr/>
          </p:nvSpPr>
          <p:spPr bwMode="auto">
            <a:xfrm>
              <a:off x="3801" y="2496"/>
              <a:ext cx="288" cy="987"/>
            </a:xfrm>
            <a:prstGeom prst="rightBrace">
              <a:avLst>
                <a:gd name="adj1" fmla="val 28559"/>
                <a:gd name="adj2" fmla="val 26810"/>
              </a:avLst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4379" name="Text Box 107"/>
            <p:cNvSpPr txBox="1">
              <a:spLocks noChangeArrowheads="1"/>
            </p:cNvSpPr>
            <p:nvPr/>
          </p:nvSpPr>
          <p:spPr bwMode="auto">
            <a:xfrm>
              <a:off x="3120" y="2400"/>
              <a:ext cx="864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4400" smtClean="0">
                  <a:solidFill>
                    <a:srgbClr val="FF0000"/>
                  </a:solidFill>
                </a:rPr>
                <a:t>Uds.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7010062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3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400"/>
                                        <p:tgtEl>
                                          <p:spTgt spid="3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300"/>
                                        <p:tgtEl>
                                          <p:spTgt spid="3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300"/>
                                        <p:tgtEl>
                                          <p:spTgt spid="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300"/>
                                        <p:tgtEl>
                                          <p:spTgt spid="3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300"/>
                                        <p:tgtEl>
                                          <p:spTgt spid="3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300"/>
                                        <p:tgtEl>
                                          <p:spTgt spid="3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300"/>
                                        <p:tgtEl>
                                          <p:spTgt spid="3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300"/>
                                        <p:tgtEl>
                                          <p:spTgt spid="3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300"/>
                                        <p:tgtEl>
                                          <p:spTgt spid="3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300"/>
                                        <p:tgtEl>
                                          <p:spTgt spid="3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300"/>
                                        <p:tgtEl>
                                          <p:spTgt spid="3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300"/>
                                        <p:tgtEl>
                                          <p:spTgt spid="3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300"/>
                                        <p:tgtEl>
                                          <p:spTgt spid="3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300"/>
                                        <p:tgtEl>
                                          <p:spTgt spid="3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300"/>
                                        <p:tgtEl>
                                          <p:spTgt spid="3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300" fill="hold"/>
                                        <p:tgtEl>
                                          <p:spTgt spid="3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00" fill="hold"/>
                                        <p:tgtEl>
                                          <p:spTgt spid="3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300"/>
                                        <p:tgtEl>
                                          <p:spTgt spid="3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300" fill="hold"/>
                                        <p:tgtEl>
                                          <p:spTgt spid="3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00" fill="hold"/>
                                        <p:tgtEl>
                                          <p:spTgt spid="3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300"/>
                                        <p:tgtEl>
                                          <p:spTgt spid="3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300" fill="hold"/>
                                        <p:tgtEl>
                                          <p:spTgt spid="3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00" fill="hold"/>
                                        <p:tgtEl>
                                          <p:spTgt spid="3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300"/>
                                        <p:tgtEl>
                                          <p:spTgt spid="3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300" fill="hold"/>
                                        <p:tgtEl>
                                          <p:spTgt spid="3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00" fill="hold"/>
                                        <p:tgtEl>
                                          <p:spTgt spid="3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300"/>
                                        <p:tgtEl>
                                          <p:spTgt spid="3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300"/>
                                        <p:tgtEl>
                                          <p:spTgt spid="3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300" fill="hold"/>
                                        <p:tgtEl>
                                          <p:spTgt spid="3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300" fill="hold"/>
                                        <p:tgtEl>
                                          <p:spTgt spid="3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0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300"/>
                                        <p:tgtEl>
                                          <p:spTgt spid="3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300"/>
                                        <p:tgtEl>
                                          <p:spTgt spid="3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300" fill="hold"/>
                                        <p:tgtEl>
                                          <p:spTgt spid="3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00" fill="hold"/>
                                        <p:tgtEl>
                                          <p:spTgt spid="3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300"/>
                                        <p:tgtEl>
                                          <p:spTgt spid="3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300"/>
                                        <p:tgtEl>
                                          <p:spTgt spid="3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32" dur="3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3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42" dur="300" fill="hold"/>
                                        <p:tgtEl>
                                          <p:spTgt spid="3133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4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52" dur="300" fill="hold"/>
                                        <p:tgtEl>
                                          <p:spTgt spid="3138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5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62" dur="300" fill="hold"/>
                                        <p:tgtEl>
                                          <p:spTgt spid="3149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6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72" dur="300" fill="hold"/>
                                        <p:tgtEl>
                                          <p:spTgt spid="3153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7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82" dur="300" fill="hold"/>
                                        <p:tgtEl>
                                          <p:spTgt spid="3158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8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7" grpId="0"/>
      <p:bldP spid="3075" grpId="0" build="p" autoUpdateAnimBg="0"/>
      <p:bldP spid="3113" grpId="0"/>
      <p:bldP spid="3113" grpId="1"/>
      <p:bldP spid="3113" grpId="2"/>
      <p:bldP spid="3121" grpId="0"/>
      <p:bldP spid="3122" grpId="0"/>
      <p:bldP spid="3123" grpId="0"/>
      <p:bldP spid="3132" grpId="0"/>
      <p:bldP spid="3133" grpId="0"/>
      <p:bldP spid="3133" grpId="1"/>
      <p:bldP spid="3133" grpId="2"/>
      <p:bldP spid="3134" grpId="0"/>
      <p:bldP spid="3135" grpId="0"/>
      <p:bldP spid="3136" grpId="0"/>
      <p:bldP spid="3137" grpId="0"/>
      <p:bldP spid="3138" grpId="0"/>
      <p:bldP spid="3138" grpId="1"/>
      <p:bldP spid="3138" grpId="2"/>
      <p:bldP spid="3139" grpId="0"/>
      <p:bldP spid="3140" grpId="0"/>
      <p:bldP spid="3141" grpId="0"/>
      <p:bldP spid="3142" grpId="0"/>
      <p:bldP spid="3145" grpId="0"/>
      <p:bldP spid="3146" grpId="0"/>
      <p:bldP spid="3149" grpId="0"/>
      <p:bldP spid="3149" grpId="1"/>
      <p:bldP spid="3149" grpId="2"/>
      <p:bldP spid="3150" grpId="0"/>
      <p:bldP spid="3151" grpId="0"/>
      <p:bldP spid="3152" grpId="0"/>
      <p:bldP spid="3153" grpId="0"/>
      <p:bldP spid="3153" grpId="1"/>
      <p:bldP spid="3153" grpId="2"/>
      <p:bldP spid="3158" grpId="0"/>
      <p:bldP spid="3158" grpId="1"/>
      <p:bldP spid="3158" grpId="2"/>
      <p:bldP spid="3159" grpId="0"/>
      <p:bldP spid="3160" grpId="0"/>
      <p:bldP spid="3161" grpId="0"/>
      <p:bldP spid="3162" grpId="0"/>
      <p:bldP spid="3166" grpId="0"/>
      <p:bldP spid="3167" grpId="0"/>
      <p:bldP spid="3168" grpId="0"/>
      <p:bldP spid="3169" grpId="0"/>
      <p:bldP spid="3174" grpId="0"/>
      <p:bldP spid="3175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noProof="1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noProof="1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noProof="1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noProof="1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noProof="1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noProof="1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184</TotalTime>
  <Words>1830</Words>
  <Application>Microsoft Office PowerPoint</Application>
  <PresentationFormat>On-screen Show (4:3)</PresentationFormat>
  <Paragraphs>534</Paragraphs>
  <Slides>39</Slides>
  <Notes>0</Notes>
  <HiddenSlides>3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39</vt:i4>
      </vt:variant>
    </vt:vector>
  </HeadingPairs>
  <TitlesOfParts>
    <vt:vector size="51" baseType="lpstr">
      <vt:lpstr>Arial</vt:lpstr>
      <vt:lpstr>Calibri</vt:lpstr>
      <vt:lpstr>Comic Sans MS</vt:lpstr>
      <vt:lpstr>Georgia</vt:lpstr>
      <vt:lpstr>Impact</vt:lpstr>
      <vt:lpstr>Times New Roman</vt:lpstr>
      <vt:lpstr>Wingdings</vt:lpstr>
      <vt:lpstr>Wingdings 2</vt:lpstr>
      <vt:lpstr>Civic</vt:lpstr>
      <vt:lpstr>Default Design</vt:lpstr>
      <vt:lpstr>1_Default Design</vt:lpstr>
      <vt:lpstr>2_Default Design</vt:lpstr>
      <vt:lpstr>El presente en -AR</vt:lpstr>
      <vt:lpstr>The fundamental parts of the Spanish verb</vt:lpstr>
      <vt:lpstr>The fundamental parts of the Spanish verb</vt:lpstr>
      <vt:lpstr>The fundamental parts of the Spanish verb</vt:lpstr>
      <vt:lpstr>The fundamental parts of the Spanish verb</vt:lpstr>
      <vt:lpstr>The fundamental parts of the Spanish verb</vt:lpstr>
      <vt:lpstr>The fundamental parts of the verb </vt:lpstr>
      <vt:lpstr>PowerPoint Presentation</vt:lpstr>
      <vt:lpstr>PowerPoint Presentation</vt:lpstr>
      <vt:lpstr>PowerPoint Presentation</vt:lpstr>
      <vt:lpstr>The fundamental parts of the Spanish verb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El presente en -AR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Beavercreek City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martind</dc:creator>
  <cp:lastModifiedBy>Colon, Naydeliz O</cp:lastModifiedBy>
  <cp:revision>55</cp:revision>
  <dcterms:created xsi:type="dcterms:W3CDTF">2013-11-18T11:57:21Z</dcterms:created>
  <dcterms:modified xsi:type="dcterms:W3CDTF">2015-12-02T13:29:19Z</dcterms:modified>
</cp:coreProperties>
</file>