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4" r:id="rId2"/>
    <p:sldId id="1049" r:id="rId3"/>
    <p:sldId id="1052" r:id="rId4"/>
    <p:sldId id="1065" r:id="rId5"/>
    <p:sldId id="1068" r:id="rId6"/>
    <p:sldId id="1059" r:id="rId7"/>
    <p:sldId id="1062" r:id="rId8"/>
    <p:sldId id="1061" r:id="rId9"/>
    <p:sldId id="1072" r:id="rId10"/>
    <p:sldId id="1073" r:id="rId11"/>
    <p:sldId id="1067" r:id="rId12"/>
    <p:sldId id="440" r:id="rId13"/>
  </p:sldIdLst>
  <p:sldSz cx="138176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pos="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1215"/>
    <a:srgbClr val="FAA621"/>
    <a:srgbClr val="D1DBDD"/>
    <a:srgbClr val="94282B"/>
    <a:srgbClr val="8C181B"/>
    <a:srgbClr val="7030A0"/>
    <a:srgbClr val="EB232A"/>
    <a:srgbClr val="E8ADAB"/>
    <a:srgbClr val="699D41"/>
    <a:srgbClr val="FEC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/>
    <p:restoredTop sz="96374" autoAdjust="0"/>
  </p:normalViewPr>
  <p:slideViewPr>
    <p:cSldViewPr>
      <p:cViewPr varScale="1">
        <p:scale>
          <a:sx n="66" d="100"/>
          <a:sy n="66" d="100"/>
        </p:scale>
        <p:origin x="364" y="36"/>
      </p:cViewPr>
      <p:guideLst>
        <p:guide orient="horz" pos="4128"/>
        <p:guide pos="7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CE4E9B-8767-483E-932A-FD67E53895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6C6DD-E0A5-4394-9307-A5700B18C9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0FC728-44A7-4016-B323-DBC92B8DE81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AAF64-DF8B-43F9-9E1C-BC6AE7E66A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B3BF4-0AC3-4B8E-9596-0B9B4AFB85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02F386-128A-4855-8C9E-C5BAC3D1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8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ACDD1A-85B1-8447-8807-2E1D94EC3A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61DBD5-9651-AC46-BB22-AB6B99069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6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1DBD5-9651-AC46-BB22-AB6B990699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3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1DBD5-9651-AC46-BB22-AB6B990699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1DBD5-9651-AC46-BB22-AB6B990699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3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1DBD5-9651-AC46-BB22-AB6B990699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4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955F5B-1B53-4A41-B407-E64713931E84}"/>
              </a:ext>
            </a:extLst>
          </p:cNvPr>
          <p:cNvSpPr/>
          <p:nvPr userDrawn="1"/>
        </p:nvSpPr>
        <p:spPr>
          <a:xfrm>
            <a:off x="0" y="5486400"/>
            <a:ext cx="13817600" cy="2286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059C194-36E9-4407-8062-B00965664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2401" y="6119822"/>
            <a:ext cx="10972800" cy="1019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0314AB-48B9-4195-B9C1-15CBC00BCC6A}"/>
              </a:ext>
            </a:extLst>
          </p:cNvPr>
          <p:cNvSpPr/>
          <p:nvPr userDrawn="1"/>
        </p:nvSpPr>
        <p:spPr>
          <a:xfrm>
            <a:off x="5560061" y="5372100"/>
            <a:ext cx="269748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3561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128003-0E23-4498-88E4-D20A428DDCF7}"/>
              </a:ext>
            </a:extLst>
          </p:cNvPr>
          <p:cNvSpPr/>
          <p:nvPr userDrawn="1"/>
        </p:nvSpPr>
        <p:spPr>
          <a:xfrm>
            <a:off x="7" y="0"/>
            <a:ext cx="13817599" cy="6934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37A04-8ED9-4FB7-BC10-C90B90EFD1DA}"/>
              </a:ext>
            </a:extLst>
          </p:cNvPr>
          <p:cNvSpPr txBox="1">
            <a:spLocks/>
          </p:cNvSpPr>
          <p:nvPr userDrawn="1"/>
        </p:nvSpPr>
        <p:spPr>
          <a:xfrm>
            <a:off x="267203" y="7239000"/>
            <a:ext cx="444859" cy="413808"/>
          </a:xfrm>
          <a:prstGeom prst="rect">
            <a:avLst/>
          </a:prstGeom>
        </p:spPr>
        <p:txBody>
          <a:bodyPr lIns="0" rIns="0" anchor="ctr" anchorCtr="0"/>
          <a:lstStyle>
            <a:defPPr>
              <a:defRPr lang="en-US"/>
            </a:defPPr>
            <a:lvl1pPr marL="0" algn="l" defTabSz="1018824" rtl="0" eaLnBrk="1" latinLnBrk="0" hangingPunct="1">
              <a:defRPr sz="1200" b="1" kern="1200">
                <a:solidFill>
                  <a:srgbClr val="003B7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6CFFE-2478-4DD8-ACCA-A7180522E68C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F88C2-B109-4635-B9F0-50F75ACE3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7131744"/>
            <a:ext cx="4023360" cy="5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9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128003-0E23-4498-88E4-D20A428DDCF7}"/>
              </a:ext>
            </a:extLst>
          </p:cNvPr>
          <p:cNvSpPr/>
          <p:nvPr userDrawn="1"/>
        </p:nvSpPr>
        <p:spPr>
          <a:xfrm>
            <a:off x="7" y="0"/>
            <a:ext cx="13817599" cy="693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D29C27-D39A-42C6-937A-B27B11A1EE52}"/>
              </a:ext>
            </a:extLst>
          </p:cNvPr>
          <p:cNvSpPr txBox="1">
            <a:spLocks/>
          </p:cNvSpPr>
          <p:nvPr userDrawn="1"/>
        </p:nvSpPr>
        <p:spPr>
          <a:xfrm>
            <a:off x="660401" y="7239000"/>
            <a:ext cx="4015083" cy="413808"/>
          </a:xfrm>
          <a:prstGeom prst="rect">
            <a:avLst/>
          </a:prstGeom>
        </p:spPr>
        <p:txBody>
          <a:bodyPr lIns="0" rIns="0" anchor="ctr" anchorCtr="0"/>
          <a:lstStyle>
            <a:defPPr>
              <a:defRPr lang="en-US"/>
            </a:defPPr>
            <a:lvl1pPr marL="0" algn="l" defTabSz="1018824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003B71"/>
                </a:solidFill>
              </a:rPr>
              <a:t>2023</a:t>
            </a:r>
            <a:endParaRPr lang="en-US" sz="1100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37A04-8ED9-4FB7-BC10-C90B90EFD1DA}"/>
              </a:ext>
            </a:extLst>
          </p:cNvPr>
          <p:cNvSpPr txBox="1">
            <a:spLocks/>
          </p:cNvSpPr>
          <p:nvPr userDrawn="1"/>
        </p:nvSpPr>
        <p:spPr>
          <a:xfrm>
            <a:off x="267203" y="7239000"/>
            <a:ext cx="444859" cy="413808"/>
          </a:xfrm>
          <a:prstGeom prst="rect">
            <a:avLst/>
          </a:prstGeom>
        </p:spPr>
        <p:txBody>
          <a:bodyPr lIns="0" rIns="0" anchor="ctr" anchorCtr="0"/>
          <a:lstStyle>
            <a:defPPr>
              <a:defRPr lang="en-US"/>
            </a:defPPr>
            <a:lvl1pPr marL="0" algn="l" defTabSz="1018824" rtl="0" eaLnBrk="1" latinLnBrk="0" hangingPunct="1">
              <a:defRPr sz="1200" b="1" kern="1200">
                <a:solidFill>
                  <a:srgbClr val="003B7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6CFFE-2478-4DD8-ACCA-A7180522E68C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BB9F8C-9463-40E7-AC39-F012F440C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7131744"/>
            <a:ext cx="4023360" cy="5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1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128003-0E23-4498-88E4-D20A428DDCF7}"/>
              </a:ext>
            </a:extLst>
          </p:cNvPr>
          <p:cNvSpPr/>
          <p:nvPr userDrawn="1"/>
        </p:nvSpPr>
        <p:spPr>
          <a:xfrm>
            <a:off x="7" y="0"/>
            <a:ext cx="13817599" cy="6934200"/>
          </a:xfrm>
          <a:prstGeom prst="rect">
            <a:avLst/>
          </a:prstGeom>
          <a:solidFill>
            <a:srgbClr val="FAA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D29C27-D39A-42C6-937A-B27B11A1EE52}"/>
              </a:ext>
            </a:extLst>
          </p:cNvPr>
          <p:cNvSpPr txBox="1">
            <a:spLocks/>
          </p:cNvSpPr>
          <p:nvPr userDrawn="1"/>
        </p:nvSpPr>
        <p:spPr>
          <a:xfrm>
            <a:off x="660401" y="7239000"/>
            <a:ext cx="4015083" cy="413808"/>
          </a:xfrm>
          <a:prstGeom prst="rect">
            <a:avLst/>
          </a:prstGeom>
        </p:spPr>
        <p:txBody>
          <a:bodyPr lIns="0" rIns="0" anchor="ctr" anchorCtr="0"/>
          <a:lstStyle>
            <a:defPPr>
              <a:defRPr lang="en-US"/>
            </a:defPPr>
            <a:lvl1pPr marL="0" algn="l" defTabSz="1018824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003B71"/>
                </a:solidFill>
              </a:rPr>
              <a:t>2023</a:t>
            </a:r>
            <a:endParaRPr lang="en-US" sz="1100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37A04-8ED9-4FB7-BC10-C90B90EFD1DA}"/>
              </a:ext>
            </a:extLst>
          </p:cNvPr>
          <p:cNvSpPr txBox="1">
            <a:spLocks/>
          </p:cNvSpPr>
          <p:nvPr userDrawn="1"/>
        </p:nvSpPr>
        <p:spPr>
          <a:xfrm>
            <a:off x="267203" y="7239000"/>
            <a:ext cx="444859" cy="413808"/>
          </a:xfrm>
          <a:prstGeom prst="rect">
            <a:avLst/>
          </a:prstGeom>
        </p:spPr>
        <p:txBody>
          <a:bodyPr lIns="0" rIns="0" anchor="ctr" anchorCtr="0"/>
          <a:lstStyle>
            <a:defPPr>
              <a:defRPr lang="en-US"/>
            </a:defPPr>
            <a:lvl1pPr marL="0" algn="l" defTabSz="1018824" rtl="0" eaLnBrk="1" latinLnBrk="0" hangingPunct="1">
              <a:defRPr sz="1200" b="1" kern="1200">
                <a:solidFill>
                  <a:srgbClr val="003B7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6CFFE-2478-4DD8-ACCA-A7180522E68C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6342BF-BDDF-4FC1-9606-1C1B19A00F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7131744"/>
            <a:ext cx="4023360" cy="5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4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6147DA-9899-4A63-8D3B-FE312DAED40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49564" b="1"/>
          <a:stretch/>
        </p:blipFill>
        <p:spPr bwMode="auto">
          <a:xfrm rot="10800000">
            <a:off x="0" y="0"/>
            <a:ext cx="138176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BF5F7B-23B3-45AD-A0FA-80387122E8A5}"/>
              </a:ext>
            </a:extLst>
          </p:cNvPr>
          <p:cNvSpPr/>
          <p:nvPr/>
        </p:nvSpPr>
        <p:spPr>
          <a:xfrm>
            <a:off x="5750439" y="1899305"/>
            <a:ext cx="6853111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2400" b="1" dirty="0">
                <a:solidFill>
                  <a:srgbClr val="1F497D"/>
                </a:solidFill>
              </a:rPr>
              <a:t>Facebook  |  LinkedIn  |  Twitter  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b="1" i="1" dirty="0">
                <a:solidFill>
                  <a:srgbClr val="4D4D4E"/>
                </a:solidFill>
              </a:rPr>
              <a:t>Keep up to date with the latest from Lawley </a:t>
            </a:r>
            <a:r>
              <a:rPr lang="en-US" sz="2400" dirty="0">
                <a:solidFill>
                  <a:srgbClr val="4D4D4E"/>
                </a:solidFill>
              </a:rPr>
              <a:t>– </a:t>
            </a:r>
            <a:br>
              <a:rPr lang="en-US" sz="2400" dirty="0">
                <a:solidFill>
                  <a:srgbClr val="4D4D4E"/>
                </a:solidFill>
              </a:rPr>
            </a:br>
            <a:r>
              <a:rPr lang="en-US" sz="2400" dirty="0">
                <a:solidFill>
                  <a:srgbClr val="4D4D4E"/>
                </a:solidFill>
              </a:rPr>
              <a:t>Employee Benefits News, Compliance Updates, </a:t>
            </a:r>
            <a:br>
              <a:rPr lang="en-US" sz="2400" dirty="0">
                <a:solidFill>
                  <a:srgbClr val="4D4D4E"/>
                </a:solidFill>
              </a:rPr>
            </a:br>
            <a:r>
              <a:rPr lang="en-US" sz="2400" dirty="0">
                <a:solidFill>
                  <a:srgbClr val="4D4D4E"/>
                </a:solidFill>
              </a:rPr>
              <a:t>Insurance &amp; Risk Trends, and more</a:t>
            </a:r>
          </a:p>
          <a:p>
            <a:pPr lvl="0" algn="ctr"/>
            <a:endParaRPr lang="en-US" sz="2400" dirty="0">
              <a:solidFill>
                <a:prstClr val="black"/>
              </a:solidFill>
            </a:endParaRPr>
          </a:p>
          <a:p>
            <a:pPr lvl="0" algn="ctr"/>
            <a:r>
              <a:rPr lang="en-US" sz="2400" b="1" dirty="0">
                <a:solidFill>
                  <a:schemeClr val="tx2"/>
                </a:solidFill>
              </a:rPr>
              <a:t>www.lawleyinsurance.com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64FFD9-B44C-4583-9E8B-FCFCD28693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75" y="415215"/>
            <a:ext cx="857002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90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75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955F5B-1B53-4A41-B407-E64713931E84}"/>
              </a:ext>
            </a:extLst>
          </p:cNvPr>
          <p:cNvSpPr/>
          <p:nvPr userDrawn="1"/>
        </p:nvSpPr>
        <p:spPr>
          <a:xfrm>
            <a:off x="0" y="5486400"/>
            <a:ext cx="138176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059C194-36E9-4407-8062-B00965664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2401" y="6119822"/>
            <a:ext cx="109728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0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955F5B-1B53-4A41-B407-E64713931E84}"/>
              </a:ext>
            </a:extLst>
          </p:cNvPr>
          <p:cNvSpPr/>
          <p:nvPr userDrawn="1"/>
        </p:nvSpPr>
        <p:spPr>
          <a:xfrm>
            <a:off x="0" y="5486400"/>
            <a:ext cx="13817600" cy="2286000"/>
          </a:xfrm>
          <a:prstGeom prst="rect">
            <a:avLst/>
          </a:prstGeom>
          <a:solidFill>
            <a:srgbClr val="8C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059C194-36E9-4407-8062-B00965664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2401" y="6119822"/>
            <a:ext cx="109728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821CE4D-C45C-42BE-9B3D-801C818A0A3E}"/>
              </a:ext>
            </a:extLst>
          </p:cNvPr>
          <p:cNvSpPr/>
          <p:nvPr userDrawn="1"/>
        </p:nvSpPr>
        <p:spPr>
          <a:xfrm>
            <a:off x="0" y="5486400"/>
            <a:ext cx="138176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CC9E0E-BA28-4EAD-9281-9518DF991173}"/>
              </a:ext>
            </a:extLst>
          </p:cNvPr>
          <p:cNvSpPr/>
          <p:nvPr userDrawn="1"/>
        </p:nvSpPr>
        <p:spPr>
          <a:xfrm>
            <a:off x="5560061" y="5372100"/>
            <a:ext cx="269748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33E11F4-271C-404A-B79D-ADCEBADFC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2401" y="6119822"/>
            <a:ext cx="109728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5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821CE4D-C45C-42BE-9B3D-801C818A0A3E}"/>
              </a:ext>
            </a:extLst>
          </p:cNvPr>
          <p:cNvSpPr/>
          <p:nvPr userDrawn="1"/>
        </p:nvSpPr>
        <p:spPr>
          <a:xfrm>
            <a:off x="0" y="5486400"/>
            <a:ext cx="138176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CC9E0E-BA28-4EAD-9281-9518DF991173}"/>
              </a:ext>
            </a:extLst>
          </p:cNvPr>
          <p:cNvSpPr/>
          <p:nvPr userDrawn="1"/>
        </p:nvSpPr>
        <p:spPr>
          <a:xfrm>
            <a:off x="5560061" y="5372100"/>
            <a:ext cx="269748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03A0B-824C-4BA3-8353-656712210D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1" y="1257300"/>
            <a:ext cx="7543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5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E2085-8D83-4AA2-993E-DCE9D49287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7131744"/>
            <a:ext cx="4023360" cy="5580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452A175-C323-47C0-A698-71E28E8D0A59}"/>
              </a:ext>
            </a:extLst>
          </p:cNvPr>
          <p:cNvSpPr/>
          <p:nvPr userDrawn="1"/>
        </p:nvSpPr>
        <p:spPr>
          <a:xfrm>
            <a:off x="7" y="0"/>
            <a:ext cx="13817599" cy="1554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2331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42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9444FB-2ED0-4C43-BB36-6BA3FC003ADD}"/>
              </a:ext>
            </a:extLst>
          </p:cNvPr>
          <p:cNvGrpSpPr/>
          <p:nvPr userDrawn="1"/>
        </p:nvGrpSpPr>
        <p:grpSpPr>
          <a:xfrm>
            <a:off x="2891186" y="-18288"/>
            <a:ext cx="10952123" cy="7808976"/>
            <a:chOff x="3937000" y="-3031"/>
            <a:chExt cx="9884862" cy="70480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B56545-62D7-4504-90EB-50D7D4B85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34" r="11066"/>
            <a:stretch/>
          </p:blipFill>
          <p:spPr>
            <a:xfrm>
              <a:off x="3937000" y="-3031"/>
              <a:ext cx="9884862" cy="703150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95FB57-A3E1-483F-A447-D5AA01F5CC7C}"/>
                </a:ext>
              </a:extLst>
            </p:cNvPr>
            <p:cNvSpPr/>
            <p:nvPr/>
          </p:nvSpPr>
          <p:spPr>
            <a:xfrm>
              <a:off x="4399480" y="13475"/>
              <a:ext cx="2598393" cy="703150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0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31F59-8B15-466E-BE17-F93ED4040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7131744"/>
            <a:ext cx="4023360" cy="5580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128003-0E23-4498-88E4-D20A428DDCF7}"/>
              </a:ext>
            </a:extLst>
          </p:cNvPr>
          <p:cNvSpPr/>
          <p:nvPr userDrawn="1"/>
        </p:nvSpPr>
        <p:spPr>
          <a:xfrm>
            <a:off x="7" y="0"/>
            <a:ext cx="13817599" cy="6934200"/>
          </a:xfrm>
          <a:prstGeom prst="rect">
            <a:avLst/>
          </a:prstGeom>
          <a:solidFill>
            <a:srgbClr val="881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D29C27-D39A-42C6-937A-B27B11A1EE52}"/>
              </a:ext>
            </a:extLst>
          </p:cNvPr>
          <p:cNvSpPr txBox="1">
            <a:spLocks/>
          </p:cNvSpPr>
          <p:nvPr userDrawn="1"/>
        </p:nvSpPr>
        <p:spPr>
          <a:xfrm>
            <a:off x="660401" y="7239000"/>
            <a:ext cx="4015083" cy="413808"/>
          </a:xfrm>
          <a:prstGeom prst="rect">
            <a:avLst/>
          </a:prstGeom>
        </p:spPr>
        <p:txBody>
          <a:bodyPr lIns="0" rIns="0" anchor="ctr" anchorCtr="0"/>
          <a:lstStyle>
            <a:defPPr>
              <a:defRPr lang="en-US"/>
            </a:defPPr>
            <a:lvl1pPr marL="0" algn="l" defTabSz="1018824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003B71"/>
                </a:solidFill>
              </a:rPr>
              <a:t>2023</a:t>
            </a:r>
            <a:endParaRPr lang="en-US" sz="1100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37A04-8ED9-4FB7-BC10-C90B90EFD1DA}"/>
              </a:ext>
            </a:extLst>
          </p:cNvPr>
          <p:cNvSpPr txBox="1">
            <a:spLocks/>
          </p:cNvSpPr>
          <p:nvPr userDrawn="1"/>
        </p:nvSpPr>
        <p:spPr>
          <a:xfrm>
            <a:off x="267203" y="7239000"/>
            <a:ext cx="444859" cy="413808"/>
          </a:xfrm>
          <a:prstGeom prst="rect">
            <a:avLst/>
          </a:prstGeom>
        </p:spPr>
        <p:txBody>
          <a:bodyPr lIns="0" rIns="0" anchor="ctr" anchorCtr="0"/>
          <a:lstStyle>
            <a:defPPr>
              <a:defRPr lang="en-US"/>
            </a:defPPr>
            <a:lvl1pPr marL="0" algn="l" defTabSz="1018824" rtl="0" eaLnBrk="1" latinLnBrk="0" hangingPunct="1">
              <a:defRPr sz="1200" b="1" kern="1200">
                <a:solidFill>
                  <a:srgbClr val="003B7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6CFFE-2478-4DD8-ACCA-A7180522E68C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556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008" y="311256"/>
            <a:ext cx="12435840" cy="1295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008" y="1813575"/>
            <a:ext cx="12435840" cy="51294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C5933F6-288E-2B45-8FA3-43D84962D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031" y="7203864"/>
            <a:ext cx="611119" cy="413808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1648" b="1">
                <a:solidFill>
                  <a:srgbClr val="003B71"/>
                </a:solidFill>
              </a:defRPr>
            </a:lvl1pPr>
          </a:lstStyle>
          <a:p>
            <a:fld id="{0C46CFFE-2478-4DD8-ACCA-A7180522E6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1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8" r:id="rId2"/>
    <p:sldLayoutId id="2147483669" r:id="rId3"/>
    <p:sldLayoutId id="2147483656" r:id="rId4"/>
    <p:sldLayoutId id="2147483670" r:id="rId5"/>
    <p:sldLayoutId id="2147483652" r:id="rId6"/>
    <p:sldLayoutId id="2147483657" r:id="rId7"/>
    <p:sldLayoutId id="2147483675" r:id="rId8"/>
    <p:sldLayoutId id="2147483658" r:id="rId9"/>
    <p:sldLayoutId id="2147483664" r:id="rId10"/>
    <p:sldLayoutId id="2147483665" r:id="rId11"/>
    <p:sldLayoutId id="2147483659" r:id="rId12"/>
    <p:sldLayoutId id="2147483667" r:id="rId13"/>
    <p:sldLayoutId id="2147483674" r:id="rId14"/>
  </p:sldLayoutIdLst>
  <p:txStyles>
    <p:titleStyle>
      <a:lvl1pPr algn="l" defTabSz="1399408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24778" indent="-524778" algn="l" defTabSz="1399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4D4D4E"/>
          </a:solidFill>
          <a:latin typeface="+mn-lt"/>
          <a:ea typeface="+mn-ea"/>
          <a:cs typeface="+mn-cs"/>
        </a:defRPr>
      </a:lvl1pPr>
      <a:lvl2pPr marL="1137018" indent="-437316" algn="l" defTabSz="1399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D4D4E"/>
          </a:solidFill>
          <a:latin typeface="+mn-lt"/>
          <a:ea typeface="+mn-ea"/>
          <a:cs typeface="+mn-cs"/>
        </a:defRPr>
      </a:lvl2pPr>
      <a:lvl3pPr marL="1749260" indent="-349853" algn="l" defTabSz="1399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D4D4E"/>
          </a:solidFill>
          <a:latin typeface="+mn-lt"/>
          <a:ea typeface="+mn-ea"/>
          <a:cs typeface="+mn-cs"/>
        </a:defRPr>
      </a:lvl3pPr>
      <a:lvl4pPr marL="2556299" indent="-457189" algn="l" defTabSz="1399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4D4D4E"/>
          </a:solidFill>
          <a:latin typeface="+mn-lt"/>
          <a:ea typeface="+mn-ea"/>
          <a:cs typeface="+mn-cs"/>
        </a:defRPr>
      </a:lvl4pPr>
      <a:lvl5pPr marL="3256001" indent="-457189" algn="l" defTabSz="1399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4D4D4E"/>
          </a:solidFill>
          <a:latin typeface="+mn-lt"/>
          <a:ea typeface="+mn-ea"/>
          <a:cs typeface="+mn-cs"/>
        </a:defRPr>
      </a:lvl5pPr>
      <a:lvl6pPr marL="3848369" indent="-349853" algn="l" defTabSz="1399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3" kern="1200">
          <a:solidFill>
            <a:schemeClr val="tx1"/>
          </a:solidFill>
          <a:latin typeface="+mn-lt"/>
          <a:ea typeface="+mn-ea"/>
          <a:cs typeface="+mn-cs"/>
        </a:defRPr>
      </a:lvl6pPr>
      <a:lvl7pPr marL="4548073" indent="-349853" algn="l" defTabSz="1399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3" kern="1200">
          <a:solidFill>
            <a:schemeClr val="tx1"/>
          </a:solidFill>
          <a:latin typeface="+mn-lt"/>
          <a:ea typeface="+mn-ea"/>
          <a:cs typeface="+mn-cs"/>
        </a:defRPr>
      </a:lvl7pPr>
      <a:lvl8pPr marL="5247777" indent="-349853" algn="l" defTabSz="1399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3" kern="1200">
          <a:solidFill>
            <a:schemeClr val="tx1"/>
          </a:solidFill>
          <a:latin typeface="+mn-lt"/>
          <a:ea typeface="+mn-ea"/>
          <a:cs typeface="+mn-cs"/>
        </a:defRPr>
      </a:lvl8pPr>
      <a:lvl9pPr marL="5947479" indent="-349853" algn="l" defTabSz="1399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9408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03" algn="l" defTabSz="1399408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408" algn="l" defTabSz="1399408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110" algn="l" defTabSz="1399408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814" algn="l" defTabSz="1399408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518" algn="l" defTabSz="1399408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220" algn="l" defTabSz="1399408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926" algn="l" defTabSz="1399408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7628" algn="l" defTabSz="1399408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98411CE-4980-482E-8404-9C4738727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4451" y="2209809"/>
            <a:ext cx="8648700" cy="1209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A29224-EF3E-4B99-82BB-F8303B3D653C}"/>
              </a:ext>
            </a:extLst>
          </p:cNvPr>
          <p:cNvSpPr txBox="1"/>
          <p:nvPr/>
        </p:nvSpPr>
        <p:spPr>
          <a:xfrm>
            <a:off x="2717800" y="4114800"/>
            <a:ext cx="851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Rochester City School District Retirees</a:t>
            </a:r>
          </a:p>
        </p:txBody>
      </p:sp>
    </p:spTree>
    <p:extLst>
      <p:ext uri="{BB962C8B-B14F-4D97-AF65-F5344CB8AC3E}">
        <p14:creationId xmlns:p14="http://schemas.microsoft.com/office/powerpoint/2010/main" val="201662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E413BC1-D781-4141-90E6-A3BDED1A3A48}"/>
              </a:ext>
            </a:extLst>
          </p:cNvPr>
          <p:cNvSpPr txBox="1"/>
          <p:nvPr/>
        </p:nvSpPr>
        <p:spPr>
          <a:xfrm>
            <a:off x="8587785" y="6385694"/>
            <a:ext cx="1763085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</a:rPr>
              <a:t>What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should I do and when?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BC6A47-E56D-47E1-95CB-E058642EB846}"/>
              </a:ext>
            </a:extLst>
          </p:cNvPr>
          <p:cNvSpPr txBox="1"/>
          <p:nvPr/>
        </p:nvSpPr>
        <p:spPr>
          <a:xfrm>
            <a:off x="457203" y="6004917"/>
            <a:ext cx="204239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</a:rPr>
              <a:t>What does Original Medicare cover?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157CA4-0B74-4132-ABD0-2AB498581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0" y="6734605"/>
            <a:ext cx="2874408" cy="8052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6C9CFB-7455-4AC3-9039-28A4DDC19B12}"/>
              </a:ext>
            </a:extLst>
          </p:cNvPr>
          <p:cNvSpPr txBox="1"/>
          <p:nvPr/>
        </p:nvSpPr>
        <p:spPr>
          <a:xfrm>
            <a:off x="584200" y="381000"/>
            <a:ext cx="1287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tx2"/>
                </a:solidFill>
              </a:rPr>
              <a:t>Making Informed Decisions – Exhibit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A15F31-D67D-4B99-951D-473E9F96C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947028"/>
            <a:ext cx="11430000" cy="57875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0036829-6F93-46E2-BF2E-1F0492B47086}"/>
              </a:ext>
            </a:extLst>
          </p:cNvPr>
          <p:cNvSpPr/>
          <p:nvPr/>
        </p:nvSpPr>
        <p:spPr>
          <a:xfrm>
            <a:off x="6451600" y="5943600"/>
            <a:ext cx="990600" cy="442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5AAB1B-EA40-4AC8-A24A-65389483A4F4}"/>
              </a:ext>
            </a:extLst>
          </p:cNvPr>
          <p:cNvSpPr/>
          <p:nvPr/>
        </p:nvSpPr>
        <p:spPr>
          <a:xfrm>
            <a:off x="10173067" y="5946697"/>
            <a:ext cx="990600" cy="442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975974-A882-4BE7-AE5F-D78B65059E82}"/>
              </a:ext>
            </a:extLst>
          </p:cNvPr>
          <p:cNvSpPr txBox="1">
            <a:spLocks/>
          </p:cNvSpPr>
          <p:nvPr/>
        </p:nvSpPr>
        <p:spPr>
          <a:xfrm>
            <a:off x="267203" y="7239000"/>
            <a:ext cx="444859" cy="413808"/>
          </a:xfrm>
          <a:prstGeom prst="rect">
            <a:avLst/>
          </a:prstGeom>
        </p:spPr>
        <p:txBody>
          <a:bodyPr lIns="0" rIns="0" anchor="ctr" anchorCtr="0"/>
          <a:lstStyle>
            <a:defPPr>
              <a:defRPr lang="en-US"/>
            </a:defPPr>
            <a:lvl1pPr marL="0" algn="l" defTabSz="1018824" rtl="0" eaLnBrk="1" latinLnBrk="0" hangingPunct="1">
              <a:defRPr sz="1200" b="1" kern="1200">
                <a:solidFill>
                  <a:srgbClr val="003B7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6CFFE-2478-4DD8-ACCA-A7180522E68C}" type="slidenum">
              <a:rPr lang="en-US" sz="1200" smtClean="0"/>
              <a:pPr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785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B665D9-8B69-4A19-AFAA-2E40A30B6BAA}"/>
              </a:ext>
            </a:extLst>
          </p:cNvPr>
          <p:cNvSpPr/>
          <p:nvPr/>
        </p:nvSpPr>
        <p:spPr>
          <a:xfrm>
            <a:off x="0" y="0"/>
            <a:ext cx="13817600" cy="160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E1FEA-0325-40BC-833C-E6D8DAD56588}"/>
              </a:ext>
            </a:extLst>
          </p:cNvPr>
          <p:cNvSpPr txBox="1"/>
          <p:nvPr/>
        </p:nvSpPr>
        <p:spPr>
          <a:xfrm>
            <a:off x="2868927" y="323046"/>
            <a:ext cx="806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Meet Your Team! 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D8DAFEC-6B23-4209-9E23-4B02FF941F8A}"/>
              </a:ext>
            </a:extLst>
          </p:cNvPr>
          <p:cNvSpPr txBox="1">
            <a:spLocks/>
          </p:cNvSpPr>
          <p:nvPr/>
        </p:nvSpPr>
        <p:spPr>
          <a:xfrm>
            <a:off x="4699000" y="4038600"/>
            <a:ext cx="5562600" cy="3124200"/>
          </a:xfrm>
          <a:prstGeom prst="rect">
            <a:avLst/>
          </a:prstGeom>
        </p:spPr>
        <p:txBody>
          <a:bodyPr>
            <a:normAutofit/>
          </a:bodyPr>
          <a:lstStyle>
            <a:lvl1pPr marL="524778" indent="-524778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E"/>
                </a:solidFill>
                <a:latin typeface="+mn-lt"/>
                <a:ea typeface="+mn-ea"/>
                <a:cs typeface="+mn-cs"/>
              </a:defRPr>
            </a:lvl1pPr>
            <a:lvl2pPr marL="1137018" indent="-437316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E"/>
                </a:solidFill>
                <a:latin typeface="+mn-lt"/>
                <a:ea typeface="+mn-ea"/>
                <a:cs typeface="+mn-cs"/>
              </a:defRPr>
            </a:lvl2pPr>
            <a:lvl3pPr marL="1749260" indent="-349853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E"/>
                </a:solidFill>
                <a:latin typeface="+mn-lt"/>
                <a:ea typeface="+mn-ea"/>
                <a:cs typeface="+mn-cs"/>
              </a:defRPr>
            </a:lvl3pPr>
            <a:lvl4pPr marL="2556299" indent="-457189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E"/>
                </a:solidFill>
                <a:latin typeface="+mn-lt"/>
                <a:ea typeface="+mn-ea"/>
                <a:cs typeface="+mn-cs"/>
              </a:defRPr>
            </a:lvl4pPr>
            <a:lvl5pPr marL="3256001" indent="-457189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D4E"/>
                </a:solidFill>
                <a:latin typeface="+mn-lt"/>
                <a:ea typeface="+mn-ea"/>
                <a:cs typeface="+mn-cs"/>
              </a:defRPr>
            </a:lvl5pPr>
            <a:lvl6pPr marL="3848369" indent="-349853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8073" indent="-349853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777" indent="-349853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7479" indent="-349853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Medicare &amp; Individual Health Consultant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Office 716.849.8299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Call 716.290.3905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Fax 716.849.8291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jweatherby@lawleyinsurance.com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5350 Main St.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Williamsville, NY 14221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786BE-C4EB-460B-9BDD-8FC895200C79}"/>
              </a:ext>
            </a:extLst>
          </p:cNvPr>
          <p:cNvSpPr txBox="1"/>
          <p:nvPr/>
        </p:nvSpPr>
        <p:spPr>
          <a:xfrm>
            <a:off x="4775200" y="2224365"/>
            <a:ext cx="2590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John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Weatherby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D3FFC-3902-428D-9F8B-01E1DAF5E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1895117"/>
            <a:ext cx="195072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0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EFACCF0-03A2-418E-A4C3-740504F7E189}"/>
              </a:ext>
            </a:extLst>
          </p:cNvPr>
          <p:cNvGrpSpPr/>
          <p:nvPr/>
        </p:nvGrpSpPr>
        <p:grpSpPr>
          <a:xfrm>
            <a:off x="6361448" y="3948448"/>
            <a:ext cx="2528552" cy="2528552"/>
            <a:chOff x="7384867" y="3814832"/>
            <a:chExt cx="3277832" cy="327783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606F2A-768B-41D7-BEAD-B57B7538BE1C}"/>
                </a:ext>
              </a:extLst>
            </p:cNvPr>
            <p:cNvSpPr/>
            <p:nvPr/>
          </p:nvSpPr>
          <p:spPr>
            <a:xfrm>
              <a:off x="7384867" y="3814832"/>
              <a:ext cx="3277832" cy="3277832"/>
            </a:xfrm>
            <a:prstGeom prst="ellipse">
              <a:avLst/>
            </a:prstGeom>
            <a:solidFill>
              <a:srgbClr val="FAA621"/>
            </a:solidFill>
            <a:ln w="47625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200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DD9ADD-1B8C-49CD-947C-54C50F92F939}"/>
                </a:ext>
              </a:extLst>
            </p:cNvPr>
            <p:cNvSpPr txBox="1"/>
            <p:nvPr/>
          </p:nvSpPr>
          <p:spPr>
            <a:xfrm>
              <a:off x="7602444" y="4425599"/>
              <a:ext cx="2842679" cy="1915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chemeClr val="bg1"/>
                  </a:solidFill>
                </a:rPr>
                <a:t>How do </a:t>
              </a:r>
              <a:br>
                <a:rPr lang="en-US" sz="2400" b="1" dirty="0">
                  <a:solidFill>
                    <a:schemeClr val="bg1"/>
                  </a:solidFill>
                </a:rPr>
              </a:br>
              <a:r>
                <a:rPr lang="en-US" sz="2400" b="1" dirty="0">
                  <a:solidFill>
                    <a:schemeClr val="bg1"/>
                  </a:solidFill>
                </a:rPr>
                <a:t>these additional Medicare plans work?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AB41BD-F699-458C-904E-25ED730D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79"/>
          <a:stretch/>
        </p:blipFill>
        <p:spPr>
          <a:xfrm>
            <a:off x="7604760" y="2007869"/>
            <a:ext cx="6212840" cy="5764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A0F302-517F-4B8D-9DFD-9A1C8774E3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291"/>
          <a:stretch/>
        </p:blipFill>
        <p:spPr>
          <a:xfrm>
            <a:off x="8227477" y="5968275"/>
            <a:ext cx="2481287" cy="1804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0897C-663A-45C3-A639-F80000BF2B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88" b="25933"/>
          <a:stretch/>
        </p:blipFill>
        <p:spPr>
          <a:xfrm>
            <a:off x="0" y="5334001"/>
            <a:ext cx="2657125" cy="24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413BC1-D781-4141-90E6-A3BDED1A3A48}"/>
              </a:ext>
            </a:extLst>
          </p:cNvPr>
          <p:cNvSpPr txBox="1"/>
          <p:nvPr/>
        </p:nvSpPr>
        <p:spPr>
          <a:xfrm>
            <a:off x="8587785" y="6385694"/>
            <a:ext cx="1763085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</a:rPr>
              <a:t>What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should I do and when?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2CC41E-5A5E-46D9-AACF-CDF6CCC28A56}"/>
              </a:ext>
            </a:extLst>
          </p:cNvPr>
          <p:cNvGrpSpPr/>
          <p:nvPr/>
        </p:nvGrpSpPr>
        <p:grpSpPr>
          <a:xfrm>
            <a:off x="8737600" y="3048000"/>
            <a:ext cx="1795850" cy="1795850"/>
            <a:chOff x="7441520" y="3952350"/>
            <a:chExt cx="3119852" cy="31198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1044C0A-699B-4E29-8482-A29E9F00FB51}"/>
                </a:ext>
              </a:extLst>
            </p:cNvPr>
            <p:cNvSpPr/>
            <p:nvPr/>
          </p:nvSpPr>
          <p:spPr>
            <a:xfrm>
              <a:off x="7441520" y="3952350"/>
              <a:ext cx="3119852" cy="3119852"/>
            </a:xfrm>
            <a:prstGeom prst="ellipse">
              <a:avLst/>
            </a:prstGeom>
            <a:solidFill>
              <a:schemeClr val="accent6"/>
            </a:solidFill>
            <a:ln w="47625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200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DCC4F4-6DF2-46E0-9735-E3B9A9338183}"/>
                </a:ext>
              </a:extLst>
            </p:cNvPr>
            <p:cNvSpPr txBox="1"/>
            <p:nvPr/>
          </p:nvSpPr>
          <p:spPr>
            <a:xfrm>
              <a:off x="7718691" y="4816381"/>
              <a:ext cx="2565511" cy="16040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</a:rPr>
                <a:t>When am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I eligible for Medicare?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7673DE-0793-4507-87C0-79F9C1604146}"/>
              </a:ext>
            </a:extLst>
          </p:cNvPr>
          <p:cNvGrpSpPr/>
          <p:nvPr/>
        </p:nvGrpSpPr>
        <p:grpSpPr>
          <a:xfrm>
            <a:off x="4655750" y="5426675"/>
            <a:ext cx="1795850" cy="1795850"/>
            <a:chOff x="7441520" y="3952350"/>
            <a:chExt cx="3119852" cy="31198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AAB75BB-2963-48CC-9FE2-16D50AE5C692}"/>
                </a:ext>
              </a:extLst>
            </p:cNvPr>
            <p:cNvSpPr/>
            <p:nvPr/>
          </p:nvSpPr>
          <p:spPr>
            <a:xfrm>
              <a:off x="7441520" y="3952350"/>
              <a:ext cx="3119852" cy="3119852"/>
            </a:xfrm>
            <a:prstGeom prst="ellipse">
              <a:avLst/>
            </a:prstGeom>
            <a:solidFill>
              <a:schemeClr val="tx2"/>
            </a:solidFill>
            <a:ln w="47625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2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9B3089-AB4C-4766-81A3-36090559CCFA}"/>
                </a:ext>
              </a:extLst>
            </p:cNvPr>
            <p:cNvSpPr txBox="1"/>
            <p:nvPr/>
          </p:nvSpPr>
          <p:spPr>
            <a:xfrm>
              <a:off x="7718691" y="4816381"/>
              <a:ext cx="2565511" cy="16040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</a:rPr>
                <a:t>Do I need additional coverage?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CBC6A47-E56D-47E1-95CB-E058642EB846}"/>
              </a:ext>
            </a:extLst>
          </p:cNvPr>
          <p:cNvSpPr txBox="1"/>
          <p:nvPr/>
        </p:nvSpPr>
        <p:spPr>
          <a:xfrm>
            <a:off x="457203" y="6004917"/>
            <a:ext cx="204239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</a:rPr>
              <a:t>What does Original Medicare cover?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BC424A-FC16-4BB2-8102-8D85E92DC3DE}"/>
              </a:ext>
            </a:extLst>
          </p:cNvPr>
          <p:cNvGrpSpPr/>
          <p:nvPr/>
        </p:nvGrpSpPr>
        <p:grpSpPr>
          <a:xfrm>
            <a:off x="2699632" y="5163241"/>
            <a:ext cx="1795850" cy="1795850"/>
            <a:chOff x="7441520" y="3952350"/>
            <a:chExt cx="3119852" cy="31198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41A702A-8204-47A7-9B9F-2FC55586FD52}"/>
                </a:ext>
              </a:extLst>
            </p:cNvPr>
            <p:cNvSpPr/>
            <p:nvPr/>
          </p:nvSpPr>
          <p:spPr>
            <a:xfrm>
              <a:off x="7441520" y="3952350"/>
              <a:ext cx="3119852" cy="3119852"/>
            </a:xfrm>
            <a:prstGeom prst="ellipse">
              <a:avLst/>
            </a:prstGeom>
            <a:solidFill>
              <a:srgbClr val="FAA621"/>
            </a:solidFill>
            <a:ln w="47625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200" dirty="0">
                <a:solidFill>
                  <a:schemeClr val="tx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F2C9F8-7DE9-4BB3-A2A9-9DA60C3BEC76}"/>
                </a:ext>
              </a:extLst>
            </p:cNvPr>
            <p:cNvSpPr txBox="1"/>
            <p:nvPr/>
          </p:nvSpPr>
          <p:spPr>
            <a:xfrm>
              <a:off x="7718691" y="4532870"/>
              <a:ext cx="2565511" cy="19248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chemeClr val="bg1"/>
                  </a:solidFill>
                </a:rPr>
                <a:t>What if </a:t>
              </a:r>
              <a:br>
                <a:rPr lang="en-US" sz="2400" b="1" dirty="0">
                  <a:solidFill>
                    <a:schemeClr val="bg1"/>
                  </a:solidFill>
                </a:rPr>
              </a:br>
              <a:r>
                <a:rPr lang="en-US" sz="2400" b="1" dirty="0">
                  <a:solidFill>
                    <a:schemeClr val="bg1"/>
                  </a:solidFill>
                </a:rPr>
                <a:t>I am still working?</a:t>
              </a: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DD2095D1-BD09-4A39-BAC5-0E5087F32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123" y="549875"/>
            <a:ext cx="8135662" cy="12845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86CFF55-A7E2-4557-B231-2C8200E8A9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1803" y="2447925"/>
            <a:ext cx="5991225" cy="6000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157CA4-0B74-4132-ABD0-2AB4985819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50" y="381000"/>
            <a:ext cx="4389858" cy="17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3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698EF-EDC3-4952-8A72-259AFC3D48D0}"/>
              </a:ext>
            </a:extLst>
          </p:cNvPr>
          <p:cNvSpPr txBox="1"/>
          <p:nvPr/>
        </p:nvSpPr>
        <p:spPr>
          <a:xfrm>
            <a:off x="5537200" y="381000"/>
            <a:ext cx="1491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Topics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801ACC-7D59-4804-8EC9-38F7EAA12D90}"/>
              </a:ext>
            </a:extLst>
          </p:cNvPr>
          <p:cNvSpPr txBox="1"/>
          <p:nvPr/>
        </p:nvSpPr>
        <p:spPr>
          <a:xfrm>
            <a:off x="812800" y="21336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What is Medicare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What are the different types of plans offered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What changes are there to the prescription drug coverage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What should I do and when</a:t>
            </a:r>
          </a:p>
        </p:txBody>
      </p:sp>
      <p:pic>
        <p:nvPicPr>
          <p:cNvPr id="4" name="Picture 2" descr="Image result for old people hospital">
            <a:extLst>
              <a:ext uri="{FF2B5EF4-FFF2-40B4-BE49-F238E27FC236}">
                <a16:creationId xmlns:a16="http://schemas.microsoft.com/office/drawing/2014/main" id="{1EC93A6D-78F3-4932-B137-3C7EA338F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6" t="2871" r="19887" b="6987"/>
          <a:stretch/>
        </p:blipFill>
        <p:spPr bwMode="auto">
          <a:xfrm>
            <a:off x="9697978" y="2424471"/>
            <a:ext cx="2346444" cy="3511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563A7D-19B0-483E-8F67-D5FA0F29930E}"/>
              </a:ext>
            </a:extLst>
          </p:cNvPr>
          <p:cNvSpPr txBox="1">
            <a:spLocks/>
          </p:cNvSpPr>
          <p:nvPr/>
        </p:nvSpPr>
        <p:spPr>
          <a:xfrm>
            <a:off x="267203" y="7239000"/>
            <a:ext cx="444859" cy="413808"/>
          </a:xfrm>
          <a:prstGeom prst="rect">
            <a:avLst/>
          </a:prstGeom>
        </p:spPr>
        <p:txBody>
          <a:bodyPr lIns="0" rIns="0" anchor="ctr" anchorCtr="0"/>
          <a:lstStyle>
            <a:defPPr>
              <a:defRPr lang="en-US"/>
            </a:defPPr>
            <a:lvl1pPr marL="0" algn="l" defTabSz="1018824" rtl="0" eaLnBrk="1" latinLnBrk="0" hangingPunct="1">
              <a:defRPr sz="1200" b="1" kern="1200">
                <a:solidFill>
                  <a:srgbClr val="003B7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6CFFE-2478-4DD8-ACCA-A7180522E68C}" type="slidenum">
              <a:rPr lang="en-US" sz="1200" smtClean="0"/>
              <a:pPr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090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A0929F-596D-43F8-98F1-6316DDBBA039}"/>
              </a:ext>
            </a:extLst>
          </p:cNvPr>
          <p:cNvSpPr txBox="1"/>
          <p:nvPr/>
        </p:nvSpPr>
        <p:spPr>
          <a:xfrm>
            <a:off x="2874872" y="228600"/>
            <a:ext cx="80678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Original Medicare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Federal Health Insurance Program administered by CMS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(Centers for Medicare and Medicaid Services)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5B39E-3BBE-4D01-81DD-4931A56D0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2724754"/>
            <a:ext cx="3652839" cy="2322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F08E48-A43D-4CD2-9EDE-47D9A0A440CE}"/>
              </a:ext>
            </a:extLst>
          </p:cNvPr>
          <p:cNvSpPr/>
          <p:nvPr/>
        </p:nvSpPr>
        <p:spPr>
          <a:xfrm>
            <a:off x="7970839" y="2724755"/>
            <a:ext cx="1600200" cy="23228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Medicare Claim Number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Hospital (Part A) Effective Date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Medical (Part B) Effective Date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6B45A6-2D3E-4F4E-A68F-F544EF7CB2D1}"/>
              </a:ext>
            </a:extLst>
          </p:cNvPr>
          <p:cNvCxnSpPr/>
          <p:nvPr/>
        </p:nvCxnSpPr>
        <p:spPr>
          <a:xfrm flipH="1">
            <a:off x="5994400" y="3200400"/>
            <a:ext cx="2180723" cy="1066800"/>
          </a:xfrm>
          <a:prstGeom prst="straightConnector1">
            <a:avLst/>
          </a:prstGeom>
          <a:ln w="31750" cap="rnd">
            <a:solidFill>
              <a:srgbClr val="00B050"/>
            </a:solidFill>
            <a:bevel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0">
            <a:extLst>
              <a:ext uri="{FF2B5EF4-FFF2-40B4-BE49-F238E27FC236}">
                <a16:creationId xmlns:a16="http://schemas.microsoft.com/office/drawing/2014/main" id="{F0D1EB65-73D6-4A3D-B343-2329EB35D4CC}"/>
              </a:ext>
            </a:extLst>
          </p:cNvPr>
          <p:cNvCxnSpPr/>
          <p:nvPr/>
        </p:nvCxnSpPr>
        <p:spPr>
          <a:xfrm rot="10800000" flipV="1">
            <a:off x="7359652" y="3971623"/>
            <a:ext cx="815471" cy="591156"/>
          </a:xfrm>
          <a:prstGeom prst="bentConnector3">
            <a:avLst/>
          </a:prstGeom>
          <a:ln w="31750" cap="rnd">
            <a:solidFill>
              <a:srgbClr val="00B050"/>
            </a:solidFill>
            <a:bevel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2FCD86-7CE9-4E16-853C-BF57DE624581}"/>
              </a:ext>
            </a:extLst>
          </p:cNvPr>
          <p:cNvCxnSpPr/>
          <p:nvPr/>
        </p:nvCxnSpPr>
        <p:spPr>
          <a:xfrm flipH="1">
            <a:off x="7359651" y="4724400"/>
            <a:ext cx="815472" cy="0"/>
          </a:xfrm>
          <a:prstGeom prst="straightConnector1">
            <a:avLst/>
          </a:prstGeom>
          <a:ln w="31750" cap="rnd">
            <a:solidFill>
              <a:srgbClr val="00B050"/>
            </a:solidFill>
            <a:bevel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084BF9D-468A-46E9-9261-FD2A6AB03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3199391"/>
            <a:ext cx="1676400" cy="167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7AF2EF-2CC4-4B58-B2BE-A4E9060DC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200" y="3199391"/>
            <a:ext cx="1676400" cy="167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57CED6-1A7C-4302-A561-91C11C93635C}"/>
              </a:ext>
            </a:extLst>
          </p:cNvPr>
          <p:cNvSpPr txBox="1"/>
          <p:nvPr/>
        </p:nvSpPr>
        <p:spPr>
          <a:xfrm>
            <a:off x="2336800" y="5562600"/>
            <a:ext cx="7234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Medicare Part B Premium for 2025 is projected at $185 per month (deducted from SS)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9272DCE-B2B0-443A-BF82-9094E90336A6}"/>
              </a:ext>
            </a:extLst>
          </p:cNvPr>
          <p:cNvSpPr txBox="1">
            <a:spLocks/>
          </p:cNvSpPr>
          <p:nvPr/>
        </p:nvSpPr>
        <p:spPr>
          <a:xfrm>
            <a:off x="267203" y="7239000"/>
            <a:ext cx="444859" cy="413808"/>
          </a:xfrm>
          <a:prstGeom prst="rect">
            <a:avLst/>
          </a:prstGeom>
        </p:spPr>
        <p:txBody>
          <a:bodyPr lIns="0" rIns="0" anchor="ctr" anchorCtr="0"/>
          <a:lstStyle>
            <a:defPPr>
              <a:defRPr lang="en-US"/>
            </a:defPPr>
            <a:lvl1pPr marL="0" algn="l" defTabSz="1018824" rtl="0" eaLnBrk="1" latinLnBrk="0" hangingPunct="1">
              <a:defRPr sz="1200" b="1" kern="1200">
                <a:solidFill>
                  <a:srgbClr val="003B7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6CFFE-2478-4DD8-ACCA-A7180522E68C}" type="slidenum">
              <a:rPr lang="en-US" sz="1200" smtClean="0"/>
              <a:pPr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623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B665D9-8B69-4A19-AFAA-2E40A30B6BAA}"/>
              </a:ext>
            </a:extLst>
          </p:cNvPr>
          <p:cNvSpPr/>
          <p:nvPr/>
        </p:nvSpPr>
        <p:spPr>
          <a:xfrm>
            <a:off x="0" y="0"/>
            <a:ext cx="13817600" cy="160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020F7-5531-48FB-9DB9-D2CB935D72E5}"/>
              </a:ext>
            </a:extLst>
          </p:cNvPr>
          <p:cNvSpPr txBox="1"/>
          <p:nvPr/>
        </p:nvSpPr>
        <p:spPr>
          <a:xfrm>
            <a:off x="2874872" y="538490"/>
            <a:ext cx="806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I Sign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71A4A-419C-4AE2-8032-8E3B5BA3B207}"/>
              </a:ext>
            </a:extLst>
          </p:cNvPr>
          <p:cNvSpPr txBox="1"/>
          <p:nvPr/>
        </p:nvSpPr>
        <p:spPr>
          <a:xfrm>
            <a:off x="2031998" y="2138690"/>
            <a:ext cx="108966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/>
            <a:r>
              <a:rPr lang="en-US" sz="2800" b="1" dirty="0">
                <a:solidFill>
                  <a:schemeClr val="tx2"/>
                </a:solidFill>
              </a:rPr>
              <a:t>●  Sign up for Parts A &amp; B three months before your 65th Birthday </a:t>
            </a:r>
          </a:p>
          <a:p>
            <a:pPr marL="480060" indent="-342900">
              <a:buFont typeface="Wingdings" panose="05000000000000000000" pitchFamily="2" charset="2"/>
              <a:buChar char="ü"/>
            </a:pPr>
            <a:endParaRPr lang="en-US" sz="2800" b="1" dirty="0">
              <a:solidFill>
                <a:schemeClr val="tx2"/>
              </a:solidFill>
            </a:endParaRPr>
          </a:p>
          <a:p>
            <a:pPr marL="137160"/>
            <a:r>
              <a:rPr lang="en-US" sz="2800" b="1" dirty="0">
                <a:solidFill>
                  <a:schemeClr val="tx2"/>
                </a:solidFill>
              </a:rPr>
              <a:t>●  If Collecting Social Security A &amp; B are automatic.  If not:</a:t>
            </a:r>
          </a:p>
          <a:p>
            <a:pPr marL="93726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Call SS 1-800-772-1213</a:t>
            </a:r>
          </a:p>
          <a:p>
            <a:pPr marL="93726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Visit your local SS office</a:t>
            </a:r>
          </a:p>
          <a:p>
            <a:pPr marL="93726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Go online to SSA.gov</a:t>
            </a:r>
          </a:p>
          <a:p>
            <a:pPr marL="1025525" lvl="1" indent="-4318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/>
              </a:solidFill>
            </a:endParaRPr>
          </a:p>
          <a:p>
            <a:pPr marL="173038" lvl="1" defTabSz="457200"/>
            <a:r>
              <a:rPr lang="en-US" sz="2800" b="1" dirty="0">
                <a:solidFill>
                  <a:schemeClr val="tx2"/>
                </a:solidFill>
              </a:rPr>
              <a:t>●  Visit the Rochester Social Security office at 200 E Main St 2nd Floor 			Rochester NY 14604 </a:t>
            </a:r>
          </a:p>
          <a:p>
            <a:pPr marL="594360" lvl="1"/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7" name="Graphic 6" descr="Internet">
            <a:extLst>
              <a:ext uri="{FF2B5EF4-FFF2-40B4-BE49-F238E27FC236}">
                <a16:creationId xmlns:a16="http://schemas.microsoft.com/office/drawing/2014/main" id="{2792D410-C15E-483B-856A-982FC8DC3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200" y="2819400"/>
            <a:ext cx="914400" cy="914400"/>
          </a:xfrm>
          <a:prstGeom prst="rect">
            <a:avLst/>
          </a:prstGeom>
        </p:spPr>
      </p:pic>
      <p:pic>
        <p:nvPicPr>
          <p:cNvPr id="9" name="Graphic 8" descr="Telephone">
            <a:extLst>
              <a:ext uri="{FF2B5EF4-FFF2-40B4-BE49-F238E27FC236}">
                <a16:creationId xmlns:a16="http://schemas.microsoft.com/office/drawing/2014/main" id="{F15C16CE-25FB-4BCF-AC2E-5995429AA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013" y="38776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1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2060C-96E7-4074-BB5A-B4AF3A20603F}"/>
              </a:ext>
            </a:extLst>
          </p:cNvPr>
          <p:cNvSpPr txBox="1"/>
          <p:nvPr/>
        </p:nvSpPr>
        <p:spPr>
          <a:xfrm>
            <a:off x="0" y="-25400"/>
            <a:ext cx="13817600" cy="17018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3B95D-7EB1-4288-AFB1-18C89E525C53}"/>
              </a:ext>
            </a:extLst>
          </p:cNvPr>
          <p:cNvSpPr txBox="1"/>
          <p:nvPr/>
        </p:nvSpPr>
        <p:spPr>
          <a:xfrm>
            <a:off x="469900" y="2286000"/>
            <a:ext cx="1287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82875" algn="l"/>
              </a:tabLst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HMO – POS  	The HMO component covers you in the service area</a:t>
            </a:r>
          </a:p>
          <a:p>
            <a:pPr>
              <a:tabLst>
                <a:tab pos="2682875" algn="l"/>
              </a:tabLst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	The POS component can be used outside the area - 		$2,000 Limit</a:t>
            </a:r>
          </a:p>
          <a:p>
            <a:pPr>
              <a:tabLst>
                <a:tab pos="2682875" algn="l"/>
              </a:tabLst>
            </a:pP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2682875" algn="l"/>
              </a:tabLst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EPO	Covers you anywhere in the country</a:t>
            </a:r>
          </a:p>
          <a:p>
            <a:pPr>
              <a:tabLst>
                <a:tab pos="2682875" algn="l"/>
              </a:tabLst>
            </a:pP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2682875" algn="l"/>
              </a:tabLst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Basic	Acts like a supplement</a:t>
            </a:r>
          </a:p>
          <a:p>
            <a:pPr>
              <a:tabLst>
                <a:tab pos="2682875" algn="l"/>
              </a:tabLst>
            </a:pPr>
            <a:endParaRPr lang="en-US" sz="3600" dirty="0">
              <a:solidFill>
                <a:schemeClr val="accent1"/>
              </a:solidFill>
            </a:endParaRPr>
          </a:p>
          <a:p>
            <a:pPr>
              <a:tabLst>
                <a:tab pos="2682875" algn="l"/>
              </a:tabLst>
            </a:pP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3B002F-5484-4D41-BFF6-7061AFD4F5F3}"/>
              </a:ext>
            </a:extLst>
          </p:cNvPr>
          <p:cNvSpPr/>
          <p:nvPr/>
        </p:nvSpPr>
        <p:spPr>
          <a:xfrm>
            <a:off x="3632200" y="-254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RCSD</a:t>
            </a:r>
            <a:r>
              <a:rPr lang="en-US" sz="2800" b="1" dirty="0">
                <a:solidFill>
                  <a:schemeClr val="bg1"/>
                </a:solidFill>
              </a:rPr>
              <a:t> Types of Plans </a:t>
            </a:r>
          </a:p>
        </p:txBody>
      </p:sp>
    </p:spTree>
    <p:extLst>
      <p:ext uri="{BB962C8B-B14F-4D97-AF65-F5344CB8AC3E}">
        <p14:creationId xmlns:p14="http://schemas.microsoft.com/office/powerpoint/2010/main" val="189437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526110-809D-4E1A-AB76-EF903E873CC9}"/>
              </a:ext>
            </a:extLst>
          </p:cNvPr>
          <p:cNvSpPr/>
          <p:nvPr/>
        </p:nvSpPr>
        <p:spPr>
          <a:xfrm>
            <a:off x="0" y="0"/>
            <a:ext cx="13817600" cy="160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BA8FF-0BED-4D08-B7CD-3562B7E2EBE3}"/>
              </a:ext>
            </a:extLst>
          </p:cNvPr>
          <p:cNvSpPr txBox="1"/>
          <p:nvPr/>
        </p:nvSpPr>
        <p:spPr>
          <a:xfrm>
            <a:off x="2874872" y="538490"/>
            <a:ext cx="806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RCSD</a:t>
            </a:r>
            <a:r>
              <a:rPr lang="en-US" sz="2800" b="1" dirty="0">
                <a:solidFill>
                  <a:schemeClr val="bg1"/>
                </a:solidFill>
              </a:rPr>
              <a:t> Plan Offerings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1CA70-5582-4E81-8005-CE5106A17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752600"/>
            <a:ext cx="13411200" cy="467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526110-809D-4E1A-AB76-EF903E873CC9}"/>
              </a:ext>
            </a:extLst>
          </p:cNvPr>
          <p:cNvSpPr/>
          <p:nvPr/>
        </p:nvSpPr>
        <p:spPr>
          <a:xfrm>
            <a:off x="0" y="0"/>
            <a:ext cx="13817600" cy="160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BA8FF-0BED-4D08-B7CD-3562B7E2EBE3}"/>
              </a:ext>
            </a:extLst>
          </p:cNvPr>
          <p:cNvSpPr txBox="1"/>
          <p:nvPr/>
        </p:nvSpPr>
        <p:spPr>
          <a:xfrm>
            <a:off x="0" y="538490"/>
            <a:ext cx="137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Part D Changes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1AF53A-46B3-446D-9556-0CA307C9D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77" y="435788"/>
            <a:ext cx="728623" cy="728623"/>
          </a:xfrm>
          <a:prstGeom prst="rect">
            <a:avLst/>
          </a:prstGeom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CE5FC312-64C2-4668-B897-98FAD70B8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8" r="25538"/>
          <a:stretch/>
        </p:blipFill>
        <p:spPr bwMode="auto">
          <a:xfrm>
            <a:off x="9589401" y="2895600"/>
            <a:ext cx="2293066" cy="3240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65D621-4753-44AA-9FED-270BA38C66D9}"/>
              </a:ext>
            </a:extLst>
          </p:cNvPr>
          <p:cNvSpPr txBox="1">
            <a:spLocks/>
          </p:cNvSpPr>
          <p:nvPr/>
        </p:nvSpPr>
        <p:spPr>
          <a:xfrm>
            <a:off x="584200" y="3581399"/>
            <a:ext cx="8382000" cy="324044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524778" indent="-524778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E"/>
                </a:solidFill>
                <a:latin typeface="+mn-lt"/>
                <a:ea typeface="+mn-ea"/>
                <a:cs typeface="+mn-cs"/>
              </a:defRPr>
            </a:lvl1pPr>
            <a:lvl2pPr marL="1137018" indent="-437316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E"/>
                </a:solidFill>
                <a:latin typeface="+mn-lt"/>
                <a:ea typeface="+mn-ea"/>
                <a:cs typeface="+mn-cs"/>
              </a:defRPr>
            </a:lvl2pPr>
            <a:lvl3pPr marL="1749260" indent="-349853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E"/>
                </a:solidFill>
                <a:latin typeface="+mn-lt"/>
                <a:ea typeface="+mn-ea"/>
                <a:cs typeface="+mn-cs"/>
              </a:defRPr>
            </a:lvl3pPr>
            <a:lvl4pPr marL="2556299" indent="-457189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E"/>
                </a:solidFill>
                <a:latin typeface="+mn-lt"/>
                <a:ea typeface="+mn-ea"/>
                <a:cs typeface="+mn-cs"/>
              </a:defRPr>
            </a:lvl4pPr>
            <a:lvl5pPr marL="3256001" indent="-457189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D4E"/>
                </a:solidFill>
                <a:latin typeface="+mn-lt"/>
                <a:ea typeface="+mn-ea"/>
                <a:cs typeface="+mn-cs"/>
              </a:defRPr>
            </a:lvl5pPr>
            <a:lvl6pPr marL="3848369" indent="-349853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8073" indent="-349853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777" indent="-349853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7479" indent="-349853" algn="l" defTabSz="139940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375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Deductible</a:t>
            </a:r>
          </a:p>
          <a:p>
            <a:pPr marL="126375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Initial Coverage </a:t>
            </a:r>
          </a:p>
          <a:p>
            <a:pPr marL="126375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Catastrophic </a:t>
            </a:r>
          </a:p>
          <a:p>
            <a:pPr marL="137160" indent="0">
              <a:lnSpc>
                <a:spcPct val="200000"/>
              </a:lnSpc>
              <a:buNone/>
            </a:pPr>
            <a:r>
              <a:rPr lang="en-US" sz="3500" b="1" dirty="0">
                <a:solidFill>
                  <a:schemeClr val="tx2">
                    <a:lumMod val="75000"/>
                  </a:schemeClr>
                </a:solidFill>
              </a:rPr>
              <a:t>○ Medicare Prescription Payment Plan M3P</a:t>
            </a:r>
          </a:p>
          <a:p>
            <a:pPr marL="137160" indent="0">
              <a:lnSpc>
                <a:spcPct val="200000"/>
              </a:lnSpc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2F8AE-D57E-4BA3-9C52-57419E334ED8}"/>
              </a:ext>
            </a:extLst>
          </p:cNvPr>
          <p:cNvSpPr txBox="1"/>
          <p:nvPr/>
        </p:nvSpPr>
        <p:spPr>
          <a:xfrm>
            <a:off x="657261" y="2035988"/>
            <a:ext cx="8305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Inflation Recovery Act NEW 2025 </a:t>
            </a: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○ 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</a:rPr>
              <a:t>Cap on medications is now $2,000 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○ Elimination of the Coverage Gap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526110-809D-4E1A-AB76-EF903E873CC9}"/>
              </a:ext>
            </a:extLst>
          </p:cNvPr>
          <p:cNvSpPr/>
          <p:nvPr/>
        </p:nvSpPr>
        <p:spPr>
          <a:xfrm>
            <a:off x="0" y="0"/>
            <a:ext cx="13817600" cy="160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BA8FF-0BED-4D08-B7CD-3562B7E2EBE3}"/>
              </a:ext>
            </a:extLst>
          </p:cNvPr>
          <p:cNvSpPr txBox="1"/>
          <p:nvPr/>
        </p:nvSpPr>
        <p:spPr>
          <a:xfrm>
            <a:off x="2874872" y="538490"/>
            <a:ext cx="806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Part D | Fast Facts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1AF53A-46B3-446D-9556-0CA307C9D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444355"/>
            <a:ext cx="711489" cy="711489"/>
          </a:xfrm>
          <a:prstGeom prst="rect">
            <a:avLst/>
          </a:prstGeom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CE5FC312-64C2-4668-B897-98FAD70B8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8" r="25538"/>
          <a:stretch/>
        </p:blipFill>
        <p:spPr bwMode="auto">
          <a:xfrm>
            <a:off x="9589401" y="2895600"/>
            <a:ext cx="2293066" cy="3240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06F6C1-9BEE-4A12-9FFE-BDB0B811109E}"/>
              </a:ext>
            </a:extLst>
          </p:cNvPr>
          <p:cNvSpPr txBox="1"/>
          <p:nvPr/>
        </p:nvSpPr>
        <p:spPr>
          <a:xfrm>
            <a:off x="660400" y="213869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Formulary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○ List of drugs that the insurance plan covers. </a:t>
            </a:r>
          </a:p>
          <a:p>
            <a:pPr marL="137160" indent="0" defTabSz="568325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	Excellus is 25%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. 	          MVP uses tiers. </a:t>
            </a:r>
          </a:p>
          <a:p>
            <a:pPr marL="137160" indent="0" defTabSz="568325">
              <a:buNone/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○ Generally, the lower the tier, the lower your copay.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7BAC8C-D2D5-42E8-94EE-B04356B55200}"/>
              </a:ext>
            </a:extLst>
          </p:cNvPr>
          <p:cNvSpPr txBox="1">
            <a:spLocks/>
          </p:cNvSpPr>
          <p:nvPr/>
        </p:nvSpPr>
        <p:spPr>
          <a:xfrm>
            <a:off x="660400" y="3886200"/>
            <a:ext cx="3567800" cy="2590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</a:rPr>
              <a:t>Tiered Formulary</a:t>
            </a:r>
          </a:p>
          <a:p>
            <a:pPr marL="137160" indent="0">
              <a:buFont typeface="Wingdings 2"/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Tier 1  Preferred Generic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Tier 2  Generic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Tier 3  Preferred Brand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Tier 4  Non-Preferred Brand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Tier 5  Specialty Medication </a:t>
            </a:r>
          </a:p>
          <a:p>
            <a:pPr marL="137160" indent="0">
              <a:buNone/>
            </a:pPr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	( NOT available on MVP Plans)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marL="137160" indent="0">
              <a:buFont typeface="Wingdings 2"/>
              <a:buNone/>
            </a:pP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8A21D-9F87-4B85-B24E-41820B3AD5F9}"/>
              </a:ext>
            </a:extLst>
          </p:cNvPr>
          <p:cNvSpPr txBox="1"/>
          <p:nvPr/>
        </p:nvSpPr>
        <p:spPr>
          <a:xfrm>
            <a:off x="5080000" y="38862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Abbreviations and Definitions</a:t>
            </a:r>
          </a:p>
          <a:p>
            <a:endParaRPr lang="en-US" sz="600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○ Prior Authorization (PA)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○ Quantity Limits (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QL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○ Step Therapy (ST)</a:t>
            </a:r>
          </a:p>
        </p:txBody>
      </p:sp>
    </p:spTree>
    <p:extLst>
      <p:ext uri="{BB962C8B-B14F-4D97-AF65-F5344CB8AC3E}">
        <p14:creationId xmlns:p14="http://schemas.microsoft.com/office/powerpoint/2010/main" val="212284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E413BC1-D781-4141-90E6-A3BDED1A3A48}"/>
              </a:ext>
            </a:extLst>
          </p:cNvPr>
          <p:cNvSpPr txBox="1"/>
          <p:nvPr/>
        </p:nvSpPr>
        <p:spPr>
          <a:xfrm>
            <a:off x="8587785" y="6385694"/>
            <a:ext cx="1763085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</a:rPr>
              <a:t>What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should I do and when?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BC6A47-E56D-47E1-95CB-E058642EB846}"/>
              </a:ext>
            </a:extLst>
          </p:cNvPr>
          <p:cNvSpPr txBox="1"/>
          <p:nvPr/>
        </p:nvSpPr>
        <p:spPr>
          <a:xfrm>
            <a:off x="457203" y="6004917"/>
            <a:ext cx="204239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</a:rPr>
              <a:t>What does Original Medicare cover?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157CA4-0B74-4132-ABD0-2AB498581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0" y="6734605"/>
            <a:ext cx="2874408" cy="8052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6C9CFB-7455-4AC3-9039-28A4DDC19B12}"/>
              </a:ext>
            </a:extLst>
          </p:cNvPr>
          <p:cNvSpPr txBox="1"/>
          <p:nvPr/>
        </p:nvSpPr>
        <p:spPr>
          <a:xfrm>
            <a:off x="584200" y="381000"/>
            <a:ext cx="1287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tx2"/>
                </a:solidFill>
              </a:rPr>
              <a:t>Making Informed Decisions – Exhibit 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836EF2-F8BD-49CB-BB90-BF996B74B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43" y="1283303"/>
            <a:ext cx="12558713" cy="54102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55BBA6C4-0FC8-44A4-8286-5AA2FA346D2E}"/>
              </a:ext>
            </a:extLst>
          </p:cNvPr>
          <p:cNvSpPr/>
          <p:nvPr/>
        </p:nvSpPr>
        <p:spPr>
          <a:xfrm>
            <a:off x="8092485" y="5943600"/>
            <a:ext cx="990600" cy="442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A5CCCC-3665-461E-9941-E53FAC8B96FA}"/>
              </a:ext>
            </a:extLst>
          </p:cNvPr>
          <p:cNvSpPr/>
          <p:nvPr/>
        </p:nvSpPr>
        <p:spPr>
          <a:xfrm>
            <a:off x="4927600" y="5936270"/>
            <a:ext cx="990600" cy="442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AAC507-E137-4E7B-A58A-FFACBDAE5494}"/>
              </a:ext>
            </a:extLst>
          </p:cNvPr>
          <p:cNvSpPr/>
          <p:nvPr/>
        </p:nvSpPr>
        <p:spPr>
          <a:xfrm>
            <a:off x="11328400" y="5936270"/>
            <a:ext cx="990600" cy="442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0B59DE4-4FD0-436F-A032-1B10159C4B27}"/>
              </a:ext>
            </a:extLst>
          </p:cNvPr>
          <p:cNvSpPr txBox="1">
            <a:spLocks/>
          </p:cNvSpPr>
          <p:nvPr/>
        </p:nvSpPr>
        <p:spPr>
          <a:xfrm>
            <a:off x="267203" y="7239000"/>
            <a:ext cx="444859" cy="413808"/>
          </a:xfrm>
          <a:prstGeom prst="rect">
            <a:avLst/>
          </a:prstGeom>
        </p:spPr>
        <p:txBody>
          <a:bodyPr lIns="0" rIns="0" anchor="ctr" anchorCtr="0"/>
          <a:lstStyle>
            <a:defPPr>
              <a:defRPr lang="en-US"/>
            </a:defPPr>
            <a:lvl1pPr marL="0" algn="l" defTabSz="1018824" rtl="0" eaLnBrk="1" latinLnBrk="0" hangingPunct="1">
              <a:defRPr sz="1200" b="1" kern="1200">
                <a:solidFill>
                  <a:srgbClr val="003B7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6CFFE-2478-4DD8-ACCA-A7180522E68C}" type="slidenum">
              <a:rPr lang="en-US" sz="1200" smtClean="0"/>
              <a:pPr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0605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wley Benefits 2021">
      <a:dk1>
        <a:srgbClr val="FFFFFF"/>
      </a:dk1>
      <a:lt1>
        <a:srgbClr val="FFFFFF"/>
      </a:lt1>
      <a:dk2>
        <a:srgbClr val="10416B"/>
      </a:dk2>
      <a:lt2>
        <a:srgbClr val="7BADD3"/>
      </a:lt2>
      <a:accent1>
        <a:srgbClr val="10416B"/>
      </a:accent1>
      <a:accent2>
        <a:srgbClr val="737373"/>
      </a:accent2>
      <a:accent3>
        <a:srgbClr val="EAEAEA"/>
      </a:accent3>
      <a:accent4>
        <a:srgbClr val="74A1CF"/>
      </a:accent4>
      <a:accent5>
        <a:srgbClr val="E6E6E6"/>
      </a:accent5>
      <a:accent6>
        <a:srgbClr val="ACACAC"/>
      </a:accent6>
      <a:hlink>
        <a:srgbClr val="7BADD3"/>
      </a:hlink>
      <a:folHlink>
        <a:srgbClr val="E6E6E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16696</TotalTime>
  <Words>446</Words>
  <Application>Microsoft Office PowerPoint</Application>
  <PresentationFormat>Custom</PresentationFormat>
  <Paragraphs>97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Rechin</dc:creator>
  <cp:lastModifiedBy>Loren Colombo</cp:lastModifiedBy>
  <cp:revision>239</cp:revision>
  <cp:lastPrinted>2022-06-21T20:00:36Z</cp:lastPrinted>
  <dcterms:created xsi:type="dcterms:W3CDTF">2020-04-23T22:03:31Z</dcterms:created>
  <dcterms:modified xsi:type="dcterms:W3CDTF">2024-09-30T20:13:24Z</dcterms:modified>
</cp:coreProperties>
</file>