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5" r:id="rId5"/>
    <p:sldId id="266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70F4-877B-4B35-86F3-F1E1251073A2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B42F-C55F-4D4C-AA40-D86E42B57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70F4-877B-4B35-86F3-F1E1251073A2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B42F-C55F-4D4C-AA40-D86E42B57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20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70F4-877B-4B35-86F3-F1E1251073A2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B42F-C55F-4D4C-AA40-D86E42B57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6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70F4-877B-4B35-86F3-F1E1251073A2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B42F-C55F-4D4C-AA40-D86E42B57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0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70F4-877B-4B35-86F3-F1E1251073A2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B42F-C55F-4D4C-AA40-D86E42B57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3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70F4-877B-4B35-86F3-F1E1251073A2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B42F-C55F-4D4C-AA40-D86E42B57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9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70F4-877B-4B35-86F3-F1E1251073A2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B42F-C55F-4D4C-AA40-D86E42B57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1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70F4-877B-4B35-86F3-F1E1251073A2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B42F-C55F-4D4C-AA40-D86E42B57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61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70F4-877B-4B35-86F3-F1E1251073A2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B42F-C55F-4D4C-AA40-D86E42B57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9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70F4-877B-4B35-86F3-F1E1251073A2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B42F-C55F-4D4C-AA40-D86E42B57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1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70F4-877B-4B35-86F3-F1E1251073A2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B42F-C55F-4D4C-AA40-D86E42B57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2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470F4-877B-4B35-86F3-F1E1251073A2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0B42F-C55F-4D4C-AA40-D86E42B57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2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" y="-272605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930" y="2523442"/>
            <a:ext cx="2650374" cy="3415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8337" y="592621"/>
            <a:ext cx="4104635" cy="41549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pple Casual"/>
                <a:cs typeface="Apple Casual"/>
              </a:rPr>
              <a:t>What is Earth Day?</a:t>
            </a:r>
            <a:endParaRPr lang="en-US" sz="8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pple Casual"/>
              <a:cs typeface="Apple Casual"/>
            </a:endParaRPr>
          </a:p>
        </p:txBody>
      </p:sp>
      <p:pic>
        <p:nvPicPr>
          <p:cNvPr id="7" name="Picture 6" descr="lizar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791" y="4629111"/>
            <a:ext cx="1936472" cy="1476883"/>
          </a:xfrm>
          <a:prstGeom prst="rect">
            <a:avLst/>
          </a:prstGeom>
        </p:spPr>
      </p:pic>
      <p:pic>
        <p:nvPicPr>
          <p:cNvPr id="8" name="Picture 7" descr="sun and clou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1" y="511788"/>
            <a:ext cx="3831598" cy="1711447"/>
          </a:xfrm>
          <a:prstGeom prst="rect">
            <a:avLst/>
          </a:prstGeom>
        </p:spPr>
      </p:pic>
      <p:pic>
        <p:nvPicPr>
          <p:cNvPr id="9" name="Picture 8" descr="fly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90" y="2696832"/>
            <a:ext cx="912999" cy="9191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" b="99454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43991" y="1218551"/>
            <a:ext cx="1816072" cy="11078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52999" y="-394491"/>
            <a:ext cx="4696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RCSD, School #7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420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ar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62" y="0"/>
            <a:ext cx="9022861" cy="60662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7344" y="345296"/>
            <a:ext cx="8588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1CFF39"/>
                </a:solidFill>
              </a:rPr>
              <a:t>Earth Day is a global event.  </a:t>
            </a:r>
            <a:endParaRPr lang="en-US" sz="4400" dirty="0">
              <a:solidFill>
                <a:srgbClr val="1CFF3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344" y="2470788"/>
            <a:ext cx="28572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Activities and events are held each year as a show of support for Earth’s environment.</a:t>
            </a:r>
          </a:p>
        </p:txBody>
      </p:sp>
    </p:spTree>
    <p:extLst>
      <p:ext uri="{BB962C8B-B14F-4D97-AF65-F5344CB8AC3E}">
        <p14:creationId xmlns:p14="http://schemas.microsoft.com/office/powerpoint/2010/main" val="95670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023" y="311904"/>
            <a:ext cx="3993449" cy="17543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Earth Day is celebrated each year on April 22.</a:t>
            </a:r>
            <a:endParaRPr lang="en-US" sz="3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 descr="earth d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84" y="311904"/>
            <a:ext cx="4378512" cy="6228576"/>
          </a:xfrm>
          <a:prstGeom prst="rect">
            <a:avLst/>
          </a:prstGeom>
        </p:spPr>
      </p:pic>
      <p:pic>
        <p:nvPicPr>
          <p:cNvPr id="6" name="Picture 2" descr="MC900438227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5" y="2439882"/>
            <a:ext cx="4308748" cy="411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78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20471" y="127722"/>
            <a:ext cx="3453280" cy="2478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latin typeface="Comic Sans MS" pitchFamily="-128" charset="0"/>
              </a:rPr>
              <a:t>3 R’s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717177" y="675409"/>
            <a:ext cx="7315574" cy="465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>
            <a:lvl1pPr defTabSz="1019175">
              <a:tabLst>
                <a:tab pos="249238" algn="l"/>
              </a:tabLst>
              <a:defRPr sz="2400">
                <a:solidFill>
                  <a:schemeClr val="tx1"/>
                </a:solidFill>
                <a:latin typeface="Times" pitchFamily="-128" charset="0"/>
              </a:defRPr>
            </a:lvl1pPr>
            <a:lvl2pPr marL="509588" defTabSz="1019175">
              <a:tabLst>
                <a:tab pos="249238" algn="l"/>
              </a:tabLst>
              <a:defRPr sz="2400">
                <a:solidFill>
                  <a:schemeClr val="tx1"/>
                </a:solidFill>
                <a:latin typeface="Times" pitchFamily="-128" charset="0"/>
              </a:defRPr>
            </a:lvl2pPr>
            <a:lvl3pPr marL="1019175" defTabSz="1019175">
              <a:tabLst>
                <a:tab pos="249238" algn="l"/>
              </a:tabLst>
              <a:defRPr sz="2400">
                <a:solidFill>
                  <a:schemeClr val="tx1"/>
                </a:solidFill>
                <a:latin typeface="Times" pitchFamily="-128" charset="0"/>
              </a:defRPr>
            </a:lvl3pPr>
            <a:lvl4pPr marL="1528763" defTabSz="1019175">
              <a:tabLst>
                <a:tab pos="249238" algn="l"/>
              </a:tabLst>
              <a:defRPr sz="2400">
                <a:solidFill>
                  <a:schemeClr val="tx1"/>
                </a:solidFill>
                <a:latin typeface="Times" pitchFamily="-128" charset="0"/>
              </a:defRPr>
            </a:lvl4pPr>
            <a:lvl5pPr marL="2038350" defTabSz="1019175">
              <a:tabLst>
                <a:tab pos="249238" algn="l"/>
              </a:tabLst>
              <a:defRPr sz="2400">
                <a:solidFill>
                  <a:schemeClr val="tx1"/>
                </a:solidFill>
                <a:latin typeface="Times" pitchFamily="-128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</a:tabLst>
              <a:defRPr sz="2400">
                <a:solidFill>
                  <a:schemeClr val="tx1"/>
                </a:solidFill>
                <a:latin typeface="Times" pitchFamily="-128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</a:tabLst>
              <a:defRPr sz="2400">
                <a:solidFill>
                  <a:schemeClr val="tx1"/>
                </a:solidFill>
                <a:latin typeface="Times" pitchFamily="-128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</a:tabLst>
              <a:defRPr sz="2400">
                <a:solidFill>
                  <a:schemeClr val="tx1"/>
                </a:solidFill>
                <a:latin typeface="Times" pitchFamily="-128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tabLst>
                <a:tab pos="249238" algn="l"/>
              </a:tabLst>
              <a:defRPr sz="2400">
                <a:solidFill>
                  <a:schemeClr val="tx1"/>
                </a:solidFill>
                <a:latin typeface="Times" pitchFamily="-128" charset="0"/>
              </a:defRPr>
            </a:lvl9pPr>
          </a:lstStyle>
          <a:p>
            <a:pPr>
              <a:defRPr/>
            </a:pPr>
            <a:r>
              <a:rPr lang="en-US" altLang="en-US" sz="2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28" charset="0"/>
              </a:rPr>
              <a:t>The Three R’s</a:t>
            </a:r>
            <a:endParaRPr lang="en-US" altLang="en-US" sz="2700" dirty="0" smtClean="0">
              <a:latin typeface="Comic Sans MS" pitchFamily="-128" charset="0"/>
            </a:endParaRPr>
          </a:p>
          <a:p>
            <a:pPr>
              <a:defRPr/>
            </a:pPr>
            <a:r>
              <a:rPr lang="en-US" altLang="en-US" sz="2700" b="1" dirty="0" smtClean="0">
                <a:solidFill>
                  <a:srgbClr val="FF92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28" charset="0"/>
              </a:rPr>
              <a:t>Reuse</a:t>
            </a:r>
            <a:r>
              <a:rPr lang="en-US" altLang="en-US" sz="2700" dirty="0" smtClean="0">
                <a:latin typeface="Comic Sans MS" pitchFamily="-128" charset="0"/>
              </a:rPr>
              <a:t>:  </a:t>
            </a:r>
          </a:p>
          <a:p>
            <a:pPr>
              <a:defRPr/>
            </a:pPr>
            <a:r>
              <a:rPr lang="en-US" altLang="en-US" sz="2000" dirty="0" smtClean="0">
                <a:latin typeface="Comic Sans MS" pitchFamily="-128" charset="0"/>
              </a:rPr>
              <a:t>Try not to buy a new product.  Try and use the one you already have.</a:t>
            </a:r>
            <a:r>
              <a:rPr lang="en-US" altLang="en-US" sz="2700" dirty="0" smtClean="0">
                <a:latin typeface="Comic Sans MS" pitchFamily="-128" charset="0"/>
              </a:rPr>
              <a:t> </a:t>
            </a:r>
          </a:p>
          <a:p>
            <a:pPr>
              <a:defRPr/>
            </a:pPr>
            <a:endParaRPr lang="en-US" altLang="en-US" sz="2700" dirty="0" smtClean="0">
              <a:latin typeface="Comic Sans MS" pitchFamily="-128" charset="0"/>
            </a:endParaRPr>
          </a:p>
          <a:p>
            <a:pPr>
              <a:defRPr/>
            </a:pPr>
            <a:r>
              <a:rPr lang="en-US" altLang="en-US" sz="2700" b="1" dirty="0" smtClean="0">
                <a:solidFill>
                  <a:srgbClr val="216416"/>
                </a:solidFill>
                <a:latin typeface="Comic Sans MS" pitchFamily="-128" charset="0"/>
              </a:rPr>
              <a:t>Reduce</a:t>
            </a:r>
            <a:r>
              <a:rPr lang="en-US" altLang="en-US" sz="2700" dirty="0" smtClean="0">
                <a:latin typeface="Comic Sans MS" pitchFamily="-128" charset="0"/>
              </a:rPr>
              <a:t>:  </a:t>
            </a:r>
          </a:p>
          <a:p>
            <a:pPr>
              <a:defRPr/>
            </a:pPr>
            <a:r>
              <a:rPr lang="en-US" altLang="en-US" sz="2000" dirty="0" smtClean="0">
                <a:latin typeface="Comic Sans MS" pitchFamily="-128" charset="0"/>
              </a:rPr>
              <a:t>Only take the amount you will use.  Try to use stuff so you have  trash to get rid of later.</a:t>
            </a:r>
          </a:p>
          <a:p>
            <a:pPr>
              <a:defRPr/>
            </a:pPr>
            <a:endParaRPr lang="en-US" altLang="en-US" sz="2700" dirty="0" smtClean="0">
              <a:latin typeface="Comic Sans MS" pitchFamily="-128" charset="0"/>
            </a:endParaRPr>
          </a:p>
          <a:p>
            <a:pPr>
              <a:defRPr/>
            </a:pPr>
            <a:r>
              <a:rPr lang="en-US" altLang="en-US" sz="2700" b="1" dirty="0" smtClean="0">
                <a:solidFill>
                  <a:srgbClr val="991E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28" charset="0"/>
              </a:rPr>
              <a:t>Recycle:</a:t>
            </a:r>
            <a:endParaRPr lang="en-US" altLang="en-US" sz="2700" dirty="0" smtClean="0">
              <a:latin typeface="Comic Sans MS" pitchFamily="-128" charset="0"/>
            </a:endParaRPr>
          </a:p>
          <a:p>
            <a:pPr>
              <a:defRPr/>
            </a:pPr>
            <a:r>
              <a:rPr lang="en-US" altLang="en-US" sz="2700" dirty="0" smtClean="0">
                <a:latin typeface="Comic Sans MS" pitchFamily="-128" charset="0"/>
              </a:rPr>
              <a:t>	</a:t>
            </a:r>
            <a:r>
              <a:rPr lang="en-US" altLang="en-US" sz="2000" dirty="0" smtClean="0">
                <a:latin typeface="Comic Sans MS" pitchFamily="-128" charset="0"/>
              </a:rPr>
              <a:t>Use products that can be reused.  Place recyclable in the recycling bin.</a:t>
            </a:r>
            <a:endParaRPr lang="en-US" altLang="en-US" sz="2700" dirty="0" smtClean="0">
              <a:latin typeface="Comic Sans MS" pitchFamily="-12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094007"/>
            <a:ext cx="3256990" cy="1763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86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Reduce and Reuse</a:t>
            </a:r>
            <a:endParaRPr lang="en-US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52608" y="1676401"/>
            <a:ext cx="3557991" cy="4572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How can we reduce trash?</a:t>
            </a:r>
            <a:endParaRPr lang="en-US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85801" y="1535113"/>
            <a:ext cx="3581399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How can we reuse items?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en-US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1" name="Picture 3" descr="C:\Users\1456520\AppData\Local\Microsoft\Windows\Temporary Internet Files\Content.IE5\JD28HXMF\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26" y="2524058"/>
            <a:ext cx="810273" cy="89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456520\AppData\Local\Microsoft\Windows\Temporary Internet Files\Content.IE5\V201FSHW\brown-paper-bag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3657600"/>
            <a:ext cx="776288" cy="70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456520\AppData\Local\Microsoft\Windows\Temporary Internet Files\Content.IE5\RCYQ0TDQ\Screen shot 2013-04-12 at 2.48.59 PM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28" y="4495801"/>
            <a:ext cx="57698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456520\AppData\Local\Microsoft\Windows\Temporary Internet Files\Content.IE5\8DPZ87SL\3128295713_b503b9559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14" y="5361710"/>
            <a:ext cx="1127760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47800" y="2524058"/>
            <a:ext cx="2667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Bring your lunch to school in a lunchbox or bag.</a:t>
            </a:r>
          </a:p>
          <a:p>
            <a:endParaRPr lang="en-US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Reuse plastic and paper grocery bags.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Take reusable grocery bags to the store.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Sell or donate unwanted clothes.</a:t>
            </a:r>
          </a:p>
        </p:txBody>
      </p:sp>
      <p:pic>
        <p:nvPicPr>
          <p:cNvPr id="2055" name="Picture 7" descr="C:\Users\1456520\AppData\Local\Microsoft\Windows\Temporary Internet Files\Content.IE5\7MK4BGAA\4010372907_fc1d856a31_z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24058"/>
            <a:ext cx="555562" cy="77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1456520\AppData\Local\Microsoft\Windows\Temporary Internet Files\Content.IE5\WM3E8TFQ\41QzHbrt%2BjL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2420"/>
            <a:ext cx="1220930" cy="8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1456520\AppData\Local\Microsoft\Windows\Temporary Internet Files\Content.IE5\7N0NVNLR\1167119_72754939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166" y="4589319"/>
            <a:ext cx="1242763" cy="89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1456520\AppData\Local\Microsoft\Windows\Temporary Internet Files\Content.IE5\7MK4BGAA\cereal-515x561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166" y="5553439"/>
            <a:ext cx="1004887" cy="109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92930" y="2524058"/>
            <a:ext cx="28176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Use both sides of pieces of paper.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Repair broken items instead of throwing them away.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Use washable dishes instead of paper plates.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Buy groceries in big sizes or bulk to reduce packaging.</a:t>
            </a:r>
            <a:endParaRPr lang="en-US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02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How can we recycle at school?</a:t>
            </a:r>
            <a:endParaRPr lang="en-US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C:\Users\1456520\AppData\Local\Microsoft\Windows\Temporary Internet Files\Content.IE5\7MK4BGAA\4010372907_fc1d856a31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76" y="3121494"/>
            <a:ext cx="1002723" cy="139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456520\AppData\Local\Microsoft\Windows\Temporary Internet Files\Content.IE5\7MK4BGAA\five-star-folder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89" y="5029199"/>
            <a:ext cx="1548393" cy="154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456520\AppData\Local\Microsoft\Windows\Temporary Internet Files\Content.IE5\RCYQ0TDQ\open-cardboard-box-5957-lar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67" y="3036256"/>
            <a:ext cx="1505033" cy="168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14478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Put paper and cardboard in the recycle box</a:t>
            </a:r>
            <a:endParaRPr lang="en-US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82" name="Picture 10" descr="C:\Users\1456520\AppData\Local\Microsoft\Windows\Temporary Internet Files\Content.IE5\BUETNGBT\ist2_2177357-vector-milk-carton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463" y="3136395"/>
            <a:ext cx="3962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10200" y="1466596"/>
            <a:ext cx="3054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Put empty milk cartons in the rolling recycle bin.</a:t>
            </a:r>
            <a:endParaRPr lang="en-US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67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How can we recycle at home?</a:t>
            </a:r>
            <a:endParaRPr lang="en-US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1456520\AppData\Local\Microsoft\Windows\Temporary Internet Files\Content.IE5\BMIWJS9W\recycling-bi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066800"/>
            <a:ext cx="3352800" cy="251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1456520\AppData\Local\Microsoft\Windows\Temporary Internet Files\Content.IE5\MJXH24N0\Calendar-Planning-photo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3207327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1456520\AppData\Local\Microsoft\Windows\Temporary Internet Files\Content.IE5\JD28HXMF\large-Recycle-Bin-66.6-16544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4903391"/>
            <a:ext cx="1828800" cy="17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1000" y="1371599"/>
            <a:ext cx="4191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Make sure your family has a recycle bin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Find out what day collection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Know what goes in the bin (plastic, glass, paper, cardboard)</a:t>
            </a:r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32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5" y="5563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Check your knowledge:</a:t>
            </a:r>
            <a:endParaRPr lang="en-US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455" y="1202045"/>
            <a:ext cx="8686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Kindergarten, 1</a:t>
            </a:r>
            <a:r>
              <a:rPr lang="en-US" baseline="30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st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grade, and 2</a:t>
            </a:r>
            <a:r>
              <a:rPr lang="en-US" baseline="30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nd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grade:</a:t>
            </a:r>
          </a:p>
          <a:p>
            <a:endParaRPr lang="en-US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Reuse a sheet of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Draw a picture of how you can reuse, reduce, or recycle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3</a:t>
            </a:r>
            <a:r>
              <a:rPr lang="en-US" baseline="30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rd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through 6</a:t>
            </a:r>
            <a:r>
              <a:rPr lang="en-US" baseline="30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th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:</a:t>
            </a:r>
          </a:p>
          <a:p>
            <a:endParaRPr lang="en-US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Reuse a sheet of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Write 3 complete sentences telling how you can help the Earth.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School #7 Challenge:</a:t>
            </a:r>
          </a:p>
          <a:p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Take a section of the area surrounding our school. Make a plan to make it cleaner and greener. Share your plan and progress with us all!</a:t>
            </a:r>
            <a:endParaRPr lang="en-US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The 3 classes with the most correct answers will win prizes!!!!!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 Ki</a:t>
            </a:r>
            <a:endParaRPr lang="en-US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C:\Users\1456520\AppData\Local\Microsoft\Windows\Temporary Internet Files\Content.IE5\OQT4YPZ3\recycl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49362"/>
            <a:ext cx="1431538" cy="144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35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336</Words>
  <Application>Microsoft Office PowerPoint</Application>
  <PresentationFormat>On-screen Show (4:3)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Apple Casual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3 R’s</vt:lpstr>
      <vt:lpstr>Reduce and Reuse</vt:lpstr>
      <vt:lpstr>How can we recycle at school?</vt:lpstr>
      <vt:lpstr>How can we recycle at home?</vt:lpstr>
      <vt:lpstr>Check your knowledge:</vt:lpstr>
    </vt:vector>
  </TitlesOfParts>
  <Company>Rochester City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Hart, Laura R</dc:creator>
  <cp:lastModifiedBy>Yildirim, Patricia A</cp:lastModifiedBy>
  <cp:revision>20</cp:revision>
  <dcterms:created xsi:type="dcterms:W3CDTF">2015-04-29T19:51:13Z</dcterms:created>
  <dcterms:modified xsi:type="dcterms:W3CDTF">2015-06-05T16:17:38Z</dcterms:modified>
</cp:coreProperties>
</file>