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4" r:id="rId3"/>
    <p:sldId id="257" r:id="rId4"/>
    <p:sldId id="276" r:id="rId5"/>
    <p:sldId id="259" r:id="rId6"/>
    <p:sldId id="275" r:id="rId7"/>
    <p:sldId id="258" r:id="rId8"/>
    <p:sldId id="260" r:id="rId9"/>
    <p:sldId id="261" r:id="rId10"/>
    <p:sldId id="262" r:id="rId11"/>
    <p:sldId id="263" r:id="rId12"/>
    <p:sldId id="264" r:id="rId13"/>
    <p:sldId id="266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87C82D-CFE0-4CDE-8DDA-82D685F882C9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0A7C6A-66B1-4B4E-A54B-5ADBED31A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84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FBBA8-8202-4208-BC3E-9C72B1AAF2E6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29990-6923-431C-A4C4-FD7137643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98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90FD-5AD4-4A58-BF29-9FC28BCD70BC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3C04C-8455-4949-A576-4F5E0F4A8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0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4827B-2ECA-4246-852B-69CD869D34AD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20F16-58D3-496E-9C57-DC554A37B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8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67EC6-9815-4035-B93B-BC76EFACBCB2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52B4-4C91-4DBA-8101-2E88F87A3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1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33A59-D106-4F2C-A44D-FF34EC243577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55167-2275-407B-B3FC-6A41BE057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76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02890-9AF7-4864-8290-B8A4355BD7C1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8D867-5735-4218-9A43-2BF11A532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0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39758-858B-46DB-A5CA-E55313AF28BF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45F6F-0961-4A30-A866-A09670A7A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2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A28BC-7B0B-4AC6-B8A3-372DBB947F46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F4566-537C-4292-97D0-2A9E75EE5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0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8BB75-9E4B-4A2E-91BA-75AFDFBFF014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F15FB-E1D5-4EB0-B3D6-CCDA39CD8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3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823C8-501F-482B-BE4F-7056252EF97E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006FD-EE8C-4BF8-B56A-6AAEFC418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58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F9630-A3D7-411B-91B5-3850E0D24712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6152D-124A-4256-BE4C-EABE04C43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86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8FE3156-2D20-4449-A82D-6B4B80B385D6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3837B46-CA6C-4C6B-9FA2-E17CC8D41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6" r:id="rId2"/>
    <p:sldLayoutId id="2147483752" r:id="rId3"/>
    <p:sldLayoutId id="2147483747" r:id="rId4"/>
    <p:sldLayoutId id="2147483748" r:id="rId5"/>
    <p:sldLayoutId id="2147483749" r:id="rId6"/>
    <p:sldLayoutId id="2147483753" r:id="rId7"/>
    <p:sldLayoutId id="2147483754" r:id="rId8"/>
    <p:sldLayoutId id="2147483755" r:id="rId9"/>
    <p:sldLayoutId id="2147483750" r:id="rId10"/>
    <p:sldLayoutId id="21474837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ddleschoolscience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ndows.ucar.edu/tour/link=/earth/geology/meta_contact.html&amp;edu=h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ndows.ucar.edu/tour/link=/earth/geology/meta_regional.html&amp;edu=high&amp;fr=t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geology.com/rocks/phyllite.s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ndows.ucar.edu/tour/link=/earth/geology/ig_intrusive.html&amp;edu=high&amp;fr=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Types of Rock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609600" y="5181600"/>
            <a:ext cx="8077200" cy="1500188"/>
          </a:xfrm>
        </p:spPr>
        <p:txBody>
          <a:bodyPr/>
          <a:lstStyle/>
          <a:p>
            <a:pPr eaLnBrk="1" hangingPunct="1"/>
            <a:r>
              <a:rPr lang="en-US" altLang="en-US" smtClean="0"/>
              <a:t>Liz LaRosa </a:t>
            </a:r>
            <a:r>
              <a:rPr lang="en-US" altLang="en-US" smtClean="0">
                <a:hlinkClick r:id="rId2"/>
              </a:rPr>
              <a:t>http://www.middleschoolscience.com</a:t>
            </a:r>
            <a:r>
              <a:rPr lang="en-US" altLang="en-US" smtClean="0"/>
              <a:t> 2010</a:t>
            </a:r>
          </a:p>
          <a:p>
            <a:pPr eaLnBrk="1" hangingPunct="1"/>
            <a:r>
              <a:rPr lang="en-US" altLang="en-US" smtClean="0"/>
              <a:t>Images from Geology.com unless otherwise noted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Sedimentary Rocks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5363" name="Picture 2" descr="SEDIANIM.GIF (205851 bytes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57400"/>
            <a:ext cx="2947988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57800" y="6096000"/>
            <a:ext cx="3657600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http://www.fi.edu/fellows/payton/rocks/create/sediment.htm</a:t>
            </a:r>
          </a:p>
        </p:txBody>
      </p:sp>
      <p:sp>
        <p:nvSpPr>
          <p:cNvPr id="15365" name="Content Placeholder 2"/>
          <p:cNvSpPr txBox="1">
            <a:spLocks/>
          </p:cNvSpPr>
          <p:nvPr/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38150" indent="-3190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altLang="en-US" sz="3200">
                <a:latin typeface="Corbel" pitchFamily="34" charset="0"/>
              </a:rPr>
              <a:t>Sedimentary rock is formed by erosion</a:t>
            </a:r>
          </a:p>
          <a:p>
            <a:pPr eaLnBrk="1" hangingPunct="1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altLang="en-US" sz="3200">
                <a:latin typeface="Corbel" pitchFamily="34" charset="0"/>
              </a:rPr>
              <a:t>Sediments are moved from                                 one place to another</a:t>
            </a:r>
          </a:p>
          <a:p>
            <a:pPr eaLnBrk="1" hangingPunct="1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altLang="en-US" sz="3200">
                <a:latin typeface="Corbel" pitchFamily="34" charset="0"/>
              </a:rPr>
              <a:t>Sediments are deposited in                           layers, with the older ones </a:t>
            </a:r>
          </a:p>
          <a:p>
            <a:pPr eaLnBrk="1" hangingPunct="1">
              <a:buClr>
                <a:schemeClr val="accent1"/>
              </a:buClr>
              <a:buSzPct val="80000"/>
            </a:pPr>
            <a:r>
              <a:rPr lang="en-US" altLang="en-US" sz="3200">
                <a:latin typeface="Corbel" pitchFamily="34" charset="0"/>
              </a:rPr>
              <a:t>	on the bottom</a:t>
            </a:r>
          </a:p>
          <a:p>
            <a:pPr eaLnBrk="1" hangingPunct="1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altLang="en-US" sz="3200">
                <a:latin typeface="Corbel" pitchFamily="34" charset="0"/>
              </a:rPr>
              <a:t>The layers become compacted                         and cemented together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Sedimentary Rock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/>
          <a:lstStyle/>
          <a:p>
            <a:pPr marL="465138" indent="-346075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3200" dirty="0">
                <a:latin typeface="+mn-lt"/>
              </a:rPr>
              <a:t>Sedimentary Rocks are formed at or near the   Earth’s surface</a:t>
            </a:r>
          </a:p>
          <a:p>
            <a:pPr marL="465138" indent="-346075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3200" dirty="0">
              <a:latin typeface="+mn-lt"/>
            </a:endParaRPr>
          </a:p>
          <a:p>
            <a:pPr marL="107950" indent="1111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3200" dirty="0">
                <a:latin typeface="+mn-lt"/>
              </a:rPr>
              <a:t>  No heat and pressure involved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3200" dirty="0">
              <a:latin typeface="+mn-lt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3200" u="sng" dirty="0">
                <a:latin typeface="+mn-lt"/>
              </a:rPr>
              <a:t>Strata</a:t>
            </a:r>
            <a:r>
              <a:rPr lang="en-US" sz="3200" dirty="0">
                <a:latin typeface="+mn-lt"/>
              </a:rPr>
              <a:t> – layers of rock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endParaRPr lang="en-US" sz="3200" dirty="0">
              <a:latin typeface="+mn-lt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3200" u="sng" dirty="0">
                <a:latin typeface="+mn-lt"/>
              </a:rPr>
              <a:t>Stratification</a:t>
            </a:r>
            <a:r>
              <a:rPr lang="en-US" sz="3200" dirty="0">
                <a:latin typeface="+mn-lt"/>
              </a:rPr>
              <a:t> – the process in                       which sedimentary rocks are                   arranged in layers</a:t>
            </a:r>
          </a:p>
        </p:txBody>
      </p:sp>
      <p:pic>
        <p:nvPicPr>
          <p:cNvPr id="16388" name="Picture 2" descr="C:\Documents and Settings\Liz\Local Settings\Temporary Internet Files\Content.IE5\W49KQFHU\MPj0403398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8400"/>
            <a:ext cx="2667000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876800" y="3657600"/>
            <a:ext cx="2209800" cy="838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Sedimentary Rock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7411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38150" indent="-3190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</a:pPr>
            <a:r>
              <a:rPr lang="en-US" altLang="en-US" sz="3200">
                <a:latin typeface="Corbel" pitchFamily="34" charset="0"/>
              </a:rPr>
              <a:t>	</a:t>
            </a:r>
            <a:r>
              <a:rPr lang="en-US" altLang="en-US" sz="3200" u="sng">
                <a:latin typeface="Corbel" pitchFamily="34" charset="0"/>
              </a:rPr>
              <a:t>Clastic</a:t>
            </a:r>
            <a:r>
              <a:rPr lang="en-US" altLang="en-US" sz="3200">
                <a:latin typeface="Corbel" pitchFamily="34" charset="0"/>
              </a:rPr>
              <a:t> – made of fragments of rock cemented together with calcite or quartz</a:t>
            </a:r>
          </a:p>
        </p:txBody>
      </p:sp>
      <p:pic>
        <p:nvPicPr>
          <p:cNvPr id="17412" name="Picture 2" descr="brec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7180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2719149"/>
            <a:ext cx="3200400" cy="40626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 err="1">
                <a:solidFill>
                  <a:srgbClr val="FFFF00"/>
                </a:solidFill>
              </a:rPr>
              <a:t>Breccia</a:t>
            </a:r>
            <a:r>
              <a:rPr lang="en-US" sz="2000" dirty="0"/>
              <a:t> is a term most often used for </a:t>
            </a:r>
            <a:r>
              <a:rPr lang="en-US" sz="2000" dirty="0" err="1"/>
              <a:t>clastic</a:t>
            </a:r>
            <a:r>
              <a:rPr lang="en-US" sz="2000" dirty="0"/>
              <a:t> sedimentary rocks that are composed of large angular fragments (over two millimeters in diameter).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The spaces between the large angular fragments can be filled with a matrix of smaller particles or a mineral cement that binds the rock </a:t>
            </a:r>
            <a:r>
              <a:rPr lang="en-US" dirty="0"/>
              <a:t>together.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Sedimentary Rock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8435" name="Content Placeholder 2"/>
          <p:cNvSpPr txBox="1">
            <a:spLocks/>
          </p:cNvSpPr>
          <p:nvPr/>
        </p:nvSpPr>
        <p:spPr bwMode="auto">
          <a:xfrm>
            <a:off x="457200" y="1676400"/>
            <a:ext cx="82296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38150" indent="-3190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</a:pPr>
            <a:r>
              <a:rPr lang="en-US" altLang="en-US" sz="3200">
                <a:latin typeface="Corbel" pitchFamily="34" charset="0"/>
              </a:rPr>
              <a:t>	</a:t>
            </a:r>
            <a:r>
              <a:rPr lang="en-US" altLang="en-US" sz="3200" u="sng">
                <a:latin typeface="Corbel" pitchFamily="34" charset="0"/>
              </a:rPr>
              <a:t>Chemical sedimentary </a:t>
            </a:r>
            <a:r>
              <a:rPr lang="en-US" altLang="en-US" sz="3200">
                <a:latin typeface="Corbel" pitchFamily="34" charset="0"/>
              </a:rPr>
              <a:t>– minerals crystallize out of solution to become rock</a:t>
            </a:r>
          </a:p>
        </p:txBody>
      </p:sp>
      <p:pic>
        <p:nvPicPr>
          <p:cNvPr id="18436" name="Picture 2" descr="limest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97180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2895600"/>
            <a:ext cx="3276600" cy="313932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srgbClr val="FFFF00"/>
                </a:solidFill>
              </a:rPr>
              <a:t>Limestone</a:t>
            </a:r>
            <a:r>
              <a:rPr lang="en-US" dirty="0"/>
              <a:t> is a sedimentary rock composed primarily of calcium carbonate (CaCO</a:t>
            </a:r>
            <a:r>
              <a:rPr lang="en-US" baseline="-25000" dirty="0"/>
              <a:t>3</a:t>
            </a:r>
            <a:r>
              <a:rPr lang="en-US" dirty="0"/>
              <a:t>) in the form of the mineral calcite. It most commonly forms in clear, warm, shallow marine waters.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It is usually an organic sedimentary rock that forms from the accumulation of shell, coral, algal and fecal debris.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Sedimentary Rock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9459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38150" indent="-3190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</a:pPr>
            <a:r>
              <a:rPr lang="en-US" altLang="en-US" sz="3200">
                <a:latin typeface="Corbel" pitchFamily="34" charset="0"/>
              </a:rPr>
              <a:t>	</a:t>
            </a:r>
            <a:r>
              <a:rPr lang="en-US" altLang="en-US" sz="3200" u="sng">
                <a:latin typeface="Corbel" pitchFamily="34" charset="0"/>
              </a:rPr>
              <a:t>Organic sedimentary </a:t>
            </a:r>
            <a:r>
              <a:rPr lang="en-US" altLang="en-US" sz="3200">
                <a:latin typeface="Corbel" pitchFamily="34" charset="0"/>
              </a:rPr>
              <a:t>– remains of plants and animals</a:t>
            </a:r>
          </a:p>
        </p:txBody>
      </p:sp>
      <p:pic>
        <p:nvPicPr>
          <p:cNvPr id="19460" name="Picture 2" descr="bituminous co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53340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2895600"/>
            <a:ext cx="2743200" cy="369331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srgbClr val="FFFF00"/>
                </a:solidFill>
              </a:rPr>
              <a:t>Coal</a:t>
            </a:r>
            <a:r>
              <a:rPr lang="en-US" dirty="0"/>
              <a:t> is an organic sedimentary rock that forms from the accumulation and preservation of plant materials, usually in a swamp environment. 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Coal is a combustible rock and along with oil and natural gas it is one of the three most important fossil fuels.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Metamorphic Rock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0483" name="Picture 2" descr="METAANIM.GIF (355469 bytes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3024188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57800" y="6172200"/>
            <a:ext cx="3886200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http://www.fi.edu/fellows/payton/rocks/create/metamorph.htm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609600" y="2133600"/>
            <a:ext cx="52578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3200">
                <a:latin typeface="Corbel" pitchFamily="34" charset="0"/>
              </a:rPr>
              <a:t>  Meaning to change shape</a:t>
            </a:r>
          </a:p>
          <a:p>
            <a:pPr eaLnBrk="1" hangingPunct="1">
              <a:buClr>
                <a:schemeClr val="accent1"/>
              </a:buClr>
            </a:pPr>
            <a:endParaRPr lang="en-US" altLang="en-US" sz="3200">
              <a:latin typeface="Corbel" pitchFamily="34" charset="0"/>
            </a:endParaRPr>
          </a:p>
          <a:p>
            <a:pPr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3200">
                <a:latin typeface="Corbel" pitchFamily="34" charset="0"/>
              </a:rPr>
              <a:t>  Changes with temperature</a:t>
            </a:r>
          </a:p>
          <a:p>
            <a:pPr eaLnBrk="1" hangingPunct="1">
              <a:buClr>
                <a:schemeClr val="accent1"/>
              </a:buClr>
            </a:pPr>
            <a:r>
              <a:rPr lang="en-US" altLang="en-US" sz="3200">
                <a:latin typeface="Corbel" pitchFamily="34" charset="0"/>
              </a:rPr>
              <a:t>    and pressure, but remains   </a:t>
            </a:r>
          </a:p>
          <a:p>
            <a:pPr eaLnBrk="1" hangingPunct="1">
              <a:buClr>
                <a:schemeClr val="accent1"/>
              </a:buClr>
            </a:pPr>
            <a:r>
              <a:rPr lang="en-US" altLang="en-US" sz="3200">
                <a:latin typeface="Corbel" pitchFamily="34" charset="0"/>
              </a:rPr>
              <a:t>    solid</a:t>
            </a:r>
          </a:p>
          <a:p>
            <a:pPr eaLnBrk="1" hangingPunct="1">
              <a:buClr>
                <a:schemeClr val="accent1"/>
              </a:buClr>
            </a:pPr>
            <a:endParaRPr lang="en-US" altLang="en-US" sz="3200">
              <a:latin typeface="Corbel" pitchFamily="34" charset="0"/>
            </a:endParaRPr>
          </a:p>
          <a:p>
            <a:pPr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3200">
                <a:latin typeface="Corbel" pitchFamily="34" charset="0"/>
              </a:rPr>
              <a:t>  Usually takes place deep in  </a:t>
            </a:r>
          </a:p>
          <a:p>
            <a:pPr eaLnBrk="1" hangingPunct="1">
              <a:buClr>
                <a:schemeClr val="accent1"/>
              </a:buClr>
            </a:pPr>
            <a:r>
              <a:rPr lang="en-US" altLang="en-US" sz="3200">
                <a:latin typeface="Corbel" pitchFamily="34" charset="0"/>
              </a:rPr>
              <a:t>    the Earth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Metamorphic Rocks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1806575"/>
          </a:xfrm>
        </p:spPr>
        <p:txBody>
          <a:bodyPr/>
          <a:lstStyle/>
          <a:p>
            <a:pPr eaLnBrk="1" hangingPunct="1"/>
            <a:r>
              <a:rPr lang="en-US" altLang="en-US" sz="2800" u="sng" smtClean="0"/>
              <a:t>Contact Metamorphism </a:t>
            </a:r>
            <a:r>
              <a:rPr lang="en-US" altLang="en-US" sz="2800" smtClean="0"/>
              <a:t>– heated by nearby magma</a:t>
            </a:r>
          </a:p>
          <a:p>
            <a:pPr eaLnBrk="1" hangingPunct="1"/>
            <a:r>
              <a:rPr lang="en-US" altLang="en-US" sz="2800" smtClean="0"/>
              <a:t>Increased temperature changes the composition of the rock, minerals are changed into new minerals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mtClean="0"/>
          </a:p>
        </p:txBody>
      </p:sp>
      <p:pic>
        <p:nvPicPr>
          <p:cNvPr id="21508" name="Picture 2" descr="hornf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718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5334000"/>
            <a:ext cx="4953000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 err="1">
                <a:solidFill>
                  <a:srgbClr val="FFFF00"/>
                </a:solidFill>
              </a:rPr>
              <a:t>Hornfels</a:t>
            </a:r>
            <a:r>
              <a:rPr lang="en-US" sz="2400" dirty="0"/>
              <a:t> is a fine-grained non-foliated metamorphic rock produced by contact metamorphism </a:t>
            </a:r>
          </a:p>
        </p:txBody>
      </p:sp>
      <p:pic>
        <p:nvPicPr>
          <p:cNvPr id="21512" name="Picture 4" descr="http://www.windows.ucar.edu/earth/geology/images/meta_contact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Rectangle 6"/>
          <p:cNvSpPr>
            <a:spLocks noChangeArrowheads="1"/>
          </p:cNvSpPr>
          <p:nvPr/>
        </p:nvSpPr>
        <p:spPr bwMode="auto">
          <a:xfrm>
            <a:off x="3886200" y="6611938"/>
            <a:ext cx="5181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>
                <a:latin typeface="Corbel" pitchFamily="34" charset="0"/>
                <a:hlinkClick r:id="rId4"/>
              </a:rPr>
              <a:t>http://www.windows.ucar.edu/tour/link=/earth/geology/meta_contact.html&amp;edu=h</a:t>
            </a:r>
            <a:r>
              <a:rPr lang="en-US" altLang="en-US" sz="1000">
                <a:latin typeface="Corbel" pitchFamily="34" charset="0"/>
              </a:rPr>
              <a:t> igh&amp;fr=t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Metamorphic Rocks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1774825"/>
            <a:ext cx="5638800" cy="4778375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en-US" u="sng" smtClean="0"/>
              <a:t>Regional Metamorphism </a:t>
            </a:r>
            <a:r>
              <a:rPr lang="en-US" altLang="en-US" smtClean="0"/>
              <a:t>– pressure builds up in rocks that is deep within the Earth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en-US" smtClean="0"/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mtClean="0"/>
              <a:t>Large pieces of the Earth’s crust collide and the rock is deformed and chemically changed by heat and pressure</a:t>
            </a:r>
          </a:p>
        </p:txBody>
      </p:sp>
      <p:pic>
        <p:nvPicPr>
          <p:cNvPr id="22532" name="Picture 2" descr="http://www.windows.ucar.edu/earth/geology/images/regional_met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6400"/>
            <a:ext cx="2514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304800" y="6400800"/>
            <a:ext cx="5562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>
                <a:latin typeface="Corbel" pitchFamily="34" charset="0"/>
                <a:hlinkClick r:id="rId3"/>
              </a:rPr>
              <a:t>http://www.windows.ucar.edu/tour/link=/earth/geology/meta_regional.html&amp;edu=high&amp;fr=t</a:t>
            </a:r>
            <a:r>
              <a:rPr lang="en-US" altLang="en-US" sz="1000">
                <a:latin typeface="Corbe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Metamorphic Rock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49375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Foliated</a:t>
            </a:r>
            <a:r>
              <a:rPr lang="en-US" altLang="en-US" smtClean="0"/>
              <a:t> -  contain aligned grains of flat minerals</a:t>
            </a:r>
          </a:p>
        </p:txBody>
      </p:sp>
      <p:pic>
        <p:nvPicPr>
          <p:cNvPr id="23556" name="Picture 2" descr="gnei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19400"/>
            <a:ext cx="4953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2767548"/>
            <a:ext cx="2971800" cy="378565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</a:rPr>
              <a:t>Gneiss</a:t>
            </a:r>
            <a:r>
              <a:rPr lang="en-US" sz="2400" dirty="0"/>
              <a:t> is foliated metamorphic rock that has a banded appearance and is made up of granular mineral grains.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It typically contains abundant quartz or feldspar minerals.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Metamorphic Rock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49375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Non-Foliated</a:t>
            </a:r>
            <a:r>
              <a:rPr lang="en-US" altLang="en-US" smtClean="0"/>
              <a:t> – mineral grains are not arranged in plains or bands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2895600"/>
            <a:ext cx="2971800" cy="378565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</a:rPr>
              <a:t>Marble</a:t>
            </a:r>
            <a:r>
              <a:rPr lang="en-US" sz="2400" dirty="0"/>
              <a:t> is a non-foliated metamorphic rock that is produced from the metamorphism of limestone.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It is composed primarily of calcium carbonate. </a:t>
            </a:r>
          </a:p>
        </p:txBody>
      </p:sp>
      <p:pic>
        <p:nvPicPr>
          <p:cNvPr id="24583" name="Picture 2" descr="mar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718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are Rocks?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5029200" cy="4625975"/>
          </a:xfrm>
        </p:spPr>
        <p:txBody>
          <a:bodyPr/>
          <a:lstStyle/>
          <a:p>
            <a:r>
              <a:rPr lang="en-US" altLang="en-US" sz="2400" smtClean="0"/>
              <a:t>A rock is a naturally occurring solid mixture of one or more minerals, or organic matter</a:t>
            </a:r>
          </a:p>
          <a:p>
            <a:endParaRPr lang="en-US" altLang="en-US" sz="2400" smtClean="0"/>
          </a:p>
          <a:p>
            <a:r>
              <a:rPr lang="en-US" altLang="en-US" sz="2400" smtClean="0"/>
              <a:t>Rocks are classified by how they are formed, their composition, and texture</a:t>
            </a:r>
          </a:p>
          <a:p>
            <a:endParaRPr lang="en-US" altLang="en-US" sz="2400" smtClean="0"/>
          </a:p>
          <a:p>
            <a:r>
              <a:rPr lang="en-US" altLang="en-US" sz="2400" smtClean="0"/>
              <a:t>Rocks change over time through the rock cycle</a:t>
            </a:r>
          </a:p>
        </p:txBody>
      </p:sp>
      <p:pic>
        <p:nvPicPr>
          <p:cNvPr id="9220" name="Picture 2" descr="C:\Documents and Settings\Liz\Local Settings\Temporary Internet Files\Content.IE5\3QA88QPI\MPj0438396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1833563"/>
            <a:ext cx="3159125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Metamorphic Rock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49375"/>
          </a:xfrm>
        </p:spPr>
        <p:txBody>
          <a:bodyPr/>
          <a:lstStyle/>
          <a:p>
            <a:pPr eaLnBrk="1" hangingPunct="1"/>
            <a:r>
              <a:rPr lang="en-US" altLang="en-US" smtClean="0"/>
              <a:t>Determine if the following rock samples are foliated or non-foliated:</a:t>
            </a:r>
          </a:p>
        </p:txBody>
      </p:sp>
      <p:pic>
        <p:nvPicPr>
          <p:cNvPr id="25604" name="Picture 2" descr="Amphibol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914400" y="5715000"/>
            <a:ext cx="1427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latin typeface="Corbel" pitchFamily="34" charset="0"/>
              </a:rPr>
              <a:t>Amphibolite</a:t>
            </a:r>
            <a:endParaRPr lang="en-US" altLang="en-US">
              <a:latin typeface="Corbel" pitchFamily="34" charset="0"/>
            </a:endParaRPr>
          </a:p>
        </p:txBody>
      </p:sp>
      <p:pic>
        <p:nvPicPr>
          <p:cNvPr id="25606" name="Picture 4" descr="quartz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3276600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8"/>
          <p:cNvSpPr>
            <a:spLocks noChangeArrowheads="1"/>
          </p:cNvSpPr>
          <p:nvPr/>
        </p:nvSpPr>
        <p:spPr bwMode="auto">
          <a:xfrm>
            <a:off x="3810000" y="56388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latin typeface="Corbel" pitchFamily="34" charset="0"/>
              </a:rPr>
              <a:t>Quartzite</a:t>
            </a:r>
            <a:endParaRPr lang="en-US" altLang="en-US">
              <a:latin typeface="Corbel" pitchFamily="34" charset="0"/>
            </a:endParaRPr>
          </a:p>
        </p:txBody>
      </p:sp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6705600" y="5715000"/>
            <a:ext cx="1150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latin typeface="Corbel" pitchFamily="34" charset="0"/>
              </a:rPr>
              <a:t>Phyllite </a:t>
            </a:r>
            <a:endParaRPr lang="en-US" altLang="en-US">
              <a:latin typeface="Corbel" pitchFamily="34" charset="0"/>
            </a:endParaRPr>
          </a:p>
        </p:txBody>
      </p:sp>
      <p:pic>
        <p:nvPicPr>
          <p:cNvPr id="25609" name="Picture 8" descr="phyllit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77000" y="6248400"/>
            <a:ext cx="1371600" cy="381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</a:rPr>
              <a:t>Foliated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End of Types of Rocks PPT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Be sure to complete your “Types of Rocks” notes as you view this presentation.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Igneous Rocks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Igneous rock begins as magma.</a:t>
            </a:r>
          </a:p>
          <a:p>
            <a:pPr eaLnBrk="1" hangingPunct="1"/>
            <a:r>
              <a:rPr lang="en-US" altLang="en-US" smtClean="0"/>
              <a:t>Magma can form:</a:t>
            </a:r>
          </a:p>
          <a:p>
            <a:pPr lvl="2" eaLnBrk="1" hangingPunct="1"/>
            <a:r>
              <a:rPr lang="en-US" altLang="en-US" smtClean="0"/>
              <a:t>When rock is heated</a:t>
            </a:r>
          </a:p>
          <a:p>
            <a:pPr lvl="2" eaLnBrk="1" hangingPunct="1"/>
            <a:r>
              <a:rPr lang="en-US" altLang="en-US" smtClean="0"/>
              <a:t>When pressure is released</a:t>
            </a:r>
          </a:p>
          <a:p>
            <a:pPr lvl="2" eaLnBrk="1" hangingPunct="1"/>
            <a:r>
              <a:rPr lang="en-US" altLang="en-US" smtClean="0"/>
              <a:t>When rock changes composition</a:t>
            </a:r>
          </a:p>
          <a:p>
            <a:pPr eaLnBrk="1" hangingPunct="1"/>
            <a:r>
              <a:rPr lang="en-US" altLang="en-US" smtClean="0"/>
              <a:t>Magma freezes between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mtClean="0"/>
              <a:t>700 °C and 1,250 °C</a:t>
            </a:r>
          </a:p>
          <a:p>
            <a:pPr eaLnBrk="1" hangingPunct="1"/>
            <a:r>
              <a:rPr lang="en-US" altLang="en-US" smtClean="0"/>
              <a:t>Magma is a mixture of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mtClean="0"/>
              <a:t>	many minerals</a:t>
            </a:r>
          </a:p>
        </p:txBody>
      </p:sp>
      <p:pic>
        <p:nvPicPr>
          <p:cNvPr id="10244" name="Picture 2" descr="IGNANIM.GIF (230930 bytes)"/>
          <p:cNvPicPr>
            <a:picLocks noChangeAspect="1" noChangeArrowheads="1" noCrop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2662238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81600" y="6324600"/>
            <a:ext cx="3733800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http://www.fi.edu/fellows/payton/rocks/create/igneous.htm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ESRT p.6</a:t>
            </a:r>
            <a:endParaRPr lang="en-US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6" y="2322078"/>
            <a:ext cx="7977348" cy="353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85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Igneous Rocks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u="sng" dirty="0" smtClean="0"/>
              <a:t>Felsic</a:t>
            </a:r>
            <a:r>
              <a:rPr lang="en-US" altLang="en-US" dirty="0" smtClean="0"/>
              <a:t>: light colored rocks that are rich in elements such as silicon, aluminum, potassium, and sodium</a:t>
            </a:r>
          </a:p>
          <a:p>
            <a:pPr eaLnBrk="1" hangingPunct="1"/>
            <a:r>
              <a:rPr lang="en-US" altLang="en-US" u="sng" dirty="0" smtClean="0"/>
              <a:t>Mafic</a:t>
            </a:r>
            <a:r>
              <a:rPr lang="en-US" altLang="en-US" dirty="0" smtClean="0"/>
              <a:t>: dark colored rocks that are rich in iron, magnesium, and calcium, poor in silicon</a:t>
            </a:r>
          </a:p>
          <a:p>
            <a:pPr eaLnBrk="1" hangingPunct="1"/>
            <a:r>
              <a:rPr lang="en-US" altLang="en-US" u="sng" dirty="0" smtClean="0"/>
              <a:t>Coarse-grained</a:t>
            </a:r>
            <a:r>
              <a:rPr lang="en-US" altLang="en-US" dirty="0" smtClean="0"/>
              <a:t>:  takes longer to cool, giving mineral crystals more time to grow</a:t>
            </a:r>
          </a:p>
          <a:p>
            <a:pPr eaLnBrk="1" hangingPunct="1"/>
            <a:r>
              <a:rPr lang="en-US" altLang="en-US" u="sng" dirty="0" smtClean="0"/>
              <a:t>Fine-grained</a:t>
            </a:r>
            <a:r>
              <a:rPr lang="en-US" altLang="en-US" dirty="0" smtClean="0"/>
              <a:t>: cools quickly with small </a:t>
            </a:r>
            <a:r>
              <a:rPr lang="en-US" altLang="en-US" smtClean="0"/>
              <a:t>to microscopic </a:t>
            </a:r>
            <a:r>
              <a:rPr lang="en-US" altLang="en-US" dirty="0" smtClean="0"/>
              <a:t>crystals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ESRT p.6</a:t>
            </a:r>
            <a:endParaRPr lang="en-US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3749"/>
            <a:ext cx="8229600" cy="426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71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Igneous Rocks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457200" y="31242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latin typeface="Corbel" pitchFamily="34" charset="0"/>
              </a:rPr>
              <a:t>Felsic</a:t>
            </a: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381000" y="47244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latin typeface="Corbel" pitchFamily="34" charset="0"/>
              </a:rPr>
              <a:t>Mafic</a:t>
            </a:r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2286000" y="17526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latin typeface="Corbel" pitchFamily="34" charset="0"/>
              </a:rPr>
              <a:t>Coarse-Grained</a:t>
            </a: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5562600" y="17526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latin typeface="Corbel" pitchFamily="34" charset="0"/>
              </a:rPr>
              <a:t>Fine-Grained</a:t>
            </a:r>
          </a:p>
        </p:txBody>
      </p:sp>
      <p:pic>
        <p:nvPicPr>
          <p:cNvPr id="12295" name="Picture 2" descr="gran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rhyol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0" descr="gabb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2" descr="basal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4572000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590800" y="4038600"/>
            <a:ext cx="931665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Granite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685859" y="6248400"/>
            <a:ext cx="971741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/>
              <a:t>Gabbro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867400" y="6248400"/>
            <a:ext cx="85792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Basalt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858264" y="4050268"/>
            <a:ext cx="107593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/>
              <a:t>Rhyolite</a:t>
            </a:r>
            <a:r>
              <a:rPr lang="en-US" b="1" dirty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Igneous Rocks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5791200" cy="4800600"/>
          </a:xfrm>
        </p:spPr>
        <p:txBody>
          <a:bodyPr rtlCol="0">
            <a:normAutofit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u="sng" dirty="0" smtClean="0"/>
              <a:t>Intrusive Igneous Rocks (plutonic)</a:t>
            </a:r>
            <a:r>
              <a:rPr lang="en-US" dirty="0" smtClean="0"/>
              <a:t>: magma pushes into surrounding rock below the Earth’s surface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u="sng" dirty="0" smtClean="0"/>
              <a:t>Extrusive Rocks (volcanic)</a:t>
            </a:r>
            <a:r>
              <a:rPr lang="en-US" dirty="0" smtClean="0"/>
              <a:t>: forms when magma erupts onto the Earth’s surface (lava),  cools quickly with very small or no crystals formed</a:t>
            </a:r>
            <a:endParaRPr lang="en-US" dirty="0"/>
          </a:p>
        </p:txBody>
      </p:sp>
      <p:pic>
        <p:nvPicPr>
          <p:cNvPr id="13316" name="Picture 2" descr="http://www.windows.ucar.edu/earth/geology/images/batholith_s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274320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http://www.windows.ucar.edu/earth/images/Stromboli_1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0"/>
            <a:ext cx="21812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914400" y="6381750"/>
            <a:ext cx="4953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>
                <a:latin typeface="Corbel" pitchFamily="34" charset="0"/>
                <a:hlinkClick r:id="rId4"/>
              </a:rPr>
              <a:t>http://www.windows.ucar.edu/tour/link=/earth/geology/ig_intrusive.html&amp;edu=high&amp;fr=t</a:t>
            </a:r>
            <a:r>
              <a:rPr lang="en-US" altLang="en-US" sz="1000">
                <a:latin typeface="Corbe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Igneous Rocks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rIns="44436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100" b="1" dirty="0">
                <a:solidFill>
                  <a:srgbClr val="555555"/>
                </a:solidFill>
                <a:cs typeface="Arial" charset="0"/>
              </a:rPr>
              <a:t>Obsidian</a:t>
            </a:r>
          </a:p>
          <a:p>
            <a:r>
              <a:rPr lang="en-US" altLang="en-US" sz="1100" dirty="0"/>
              <a:t/>
            </a:r>
            <a:br>
              <a:rPr lang="en-US" altLang="en-US" sz="1100" dirty="0"/>
            </a:br>
            <a:endParaRPr lang="en-US" altLang="en-US" sz="1300" b="1" dirty="0">
              <a:solidFill>
                <a:srgbClr val="555555"/>
              </a:solidFill>
              <a:cs typeface="Arial" charset="0"/>
            </a:endParaRPr>
          </a:p>
          <a:p>
            <a:r>
              <a:rPr lang="en-US" altLang="en-US" sz="1300" b="1" dirty="0">
                <a:solidFill>
                  <a:srgbClr val="555555"/>
                </a:solidFill>
                <a:cs typeface="Arial" charset="0"/>
              </a:rPr>
              <a:t>What is Obsidian?</a:t>
            </a:r>
          </a:p>
          <a:p>
            <a:r>
              <a:rPr lang="en-US" altLang="en-US" sz="1100" dirty="0"/>
              <a:t/>
            </a:r>
            <a:br>
              <a:rPr lang="en-US" altLang="en-US" sz="1100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Obsidian is a dark-colored volcanic glass that forms from the very rapid cooling of molten rock material. It cools so rapidly that crystals do not form. 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  </a:t>
            </a:r>
            <a:r>
              <a:rPr lang="en-US" altLang="en-US" sz="25200" dirty="0"/>
              <a:t> </a:t>
            </a:r>
            <a:endParaRPr lang="en-US" altLang="en-US" dirty="0"/>
          </a:p>
        </p:txBody>
      </p:sp>
      <p:pic>
        <p:nvPicPr>
          <p:cNvPr id="14340" name="Picture 2" descr="obsi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304800" y="1600200"/>
            <a:ext cx="861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>
                <a:latin typeface="Corbel" pitchFamily="34" charset="0"/>
              </a:rPr>
              <a:t>Obsidian is a dark-colored volcanic glass that forms from the very rapid cooling of molten rock material. It cools so rapidly that crystals do not form. </a:t>
            </a:r>
            <a:br>
              <a:rPr lang="en-US" altLang="en-US" sz="2000" b="1">
                <a:latin typeface="Corbel" pitchFamily="34" charset="0"/>
              </a:rPr>
            </a:br>
            <a:endParaRPr lang="en-US" altLang="en-US" sz="2000" b="1">
              <a:latin typeface="Corbe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2590800"/>
            <a:ext cx="3124200" cy="304698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</a:rPr>
              <a:t>Is this rock </a:t>
            </a:r>
            <a:r>
              <a:rPr lang="en-US" sz="2400" dirty="0" err="1">
                <a:solidFill>
                  <a:srgbClr val="FFFF00"/>
                </a:solidFill>
              </a:rPr>
              <a:t>Felsic</a:t>
            </a:r>
            <a:r>
              <a:rPr lang="en-US" sz="2400" dirty="0">
                <a:solidFill>
                  <a:srgbClr val="FFFF00"/>
                </a:solidFill>
              </a:rPr>
              <a:t> or </a:t>
            </a:r>
            <a:r>
              <a:rPr lang="en-US" sz="2400" dirty="0" err="1">
                <a:solidFill>
                  <a:srgbClr val="FFFF00"/>
                </a:solidFill>
              </a:rPr>
              <a:t>Mafic</a:t>
            </a:r>
            <a:r>
              <a:rPr lang="en-US" sz="2400" dirty="0">
                <a:solidFill>
                  <a:srgbClr val="FFFF00"/>
                </a:solidFill>
              </a:rPr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</a:rPr>
              <a:t>Is it fine-grained or coarse-grained?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</a:rPr>
              <a:t>Is this rock Intrusive or  Extrusive?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6248400"/>
            <a:ext cx="3200400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Felsic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smtClean="0">
                <a:solidFill>
                  <a:schemeClr val="tx1"/>
                </a:solidFill>
              </a:rPr>
              <a:t>glassy, </a:t>
            </a:r>
            <a:r>
              <a:rPr lang="en-US" sz="1600" b="1" dirty="0">
                <a:solidFill>
                  <a:schemeClr val="tx1"/>
                </a:solidFill>
              </a:rPr>
              <a:t>extrusive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442</TotalTime>
  <Words>707</Words>
  <Application>Microsoft Office PowerPoint</Application>
  <PresentationFormat>On-screen Show (4:3)</PresentationFormat>
  <Paragraphs>124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Module</vt:lpstr>
      <vt:lpstr>Types of Rock</vt:lpstr>
      <vt:lpstr>What are Rocks?</vt:lpstr>
      <vt:lpstr>Igneous Rocks</vt:lpstr>
      <vt:lpstr>ESRT p.6</vt:lpstr>
      <vt:lpstr>Igneous Rocks</vt:lpstr>
      <vt:lpstr>ESRT p.6</vt:lpstr>
      <vt:lpstr>Igneous Rocks</vt:lpstr>
      <vt:lpstr>Igneous Rocks</vt:lpstr>
      <vt:lpstr>Igneous Rocks</vt:lpstr>
      <vt:lpstr>Sedimentary Rocks</vt:lpstr>
      <vt:lpstr>Sedimentary Rock</vt:lpstr>
      <vt:lpstr>Sedimentary Rock</vt:lpstr>
      <vt:lpstr>Sedimentary Rock</vt:lpstr>
      <vt:lpstr>Sedimentary Rock</vt:lpstr>
      <vt:lpstr>Metamorphic Rock</vt:lpstr>
      <vt:lpstr>Metamorphic Rocks</vt:lpstr>
      <vt:lpstr>Metamorphic Rocks</vt:lpstr>
      <vt:lpstr>Metamorphic Rock</vt:lpstr>
      <vt:lpstr>Metamorphic Rock</vt:lpstr>
      <vt:lpstr>Metamorphic Rock</vt:lpstr>
      <vt:lpstr>End of Types of Rocks PPT</vt:lpstr>
    </vt:vector>
  </TitlesOfParts>
  <Company>Johnson &amp; Johnson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Rock</dc:title>
  <dc:creator>Liz</dc:creator>
  <cp:lastModifiedBy>Lanik, Walter</cp:lastModifiedBy>
  <cp:revision>43</cp:revision>
  <dcterms:created xsi:type="dcterms:W3CDTF">2009-03-29T22:18:40Z</dcterms:created>
  <dcterms:modified xsi:type="dcterms:W3CDTF">2013-10-22T14:20:32Z</dcterms:modified>
</cp:coreProperties>
</file>