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91" r:id="rId27"/>
    <p:sldId id="292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3" r:id="rId38"/>
    <p:sldId id="296" r:id="rId39"/>
    <p:sldId id="295" r:id="rId40"/>
    <p:sldId id="294" r:id="rId41"/>
    <p:sldId id="297" r:id="rId42"/>
    <p:sldId id="30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00FF"/>
    <a:srgbClr val="FF505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C910C3-D389-4145-B3E9-74FFFB61ABD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CD02A0-2DC3-48CE-A9EB-098F06BB425E}">
      <dgm:prSet phldrT="[Text]"/>
      <dgm:spPr/>
      <dgm:t>
        <a:bodyPr/>
        <a:lstStyle/>
        <a:p>
          <a:r>
            <a:rPr lang="en-US" dirty="0" smtClean="0"/>
            <a:t>size</a:t>
          </a:r>
          <a:endParaRPr lang="en-US" dirty="0"/>
        </a:p>
      </dgm:t>
    </dgm:pt>
    <dgm:pt modelId="{14B979F5-52AC-4B5D-9C4E-BAD5816B59A3}" type="parTrans" cxnId="{33AAE756-7405-4DE2-BEEF-D5703CE2AD01}">
      <dgm:prSet/>
      <dgm:spPr/>
      <dgm:t>
        <a:bodyPr/>
        <a:lstStyle/>
        <a:p>
          <a:endParaRPr lang="en-US"/>
        </a:p>
      </dgm:t>
    </dgm:pt>
    <dgm:pt modelId="{AE7F56B7-B0B4-41B8-AC98-82A879D637BF}" type="sibTrans" cxnId="{33AAE756-7405-4DE2-BEEF-D5703CE2AD01}">
      <dgm:prSet/>
      <dgm:spPr/>
      <dgm:t>
        <a:bodyPr/>
        <a:lstStyle/>
        <a:p>
          <a:endParaRPr lang="en-US"/>
        </a:p>
      </dgm:t>
    </dgm:pt>
    <dgm:pt modelId="{A344CC20-A099-4867-972B-7F3E28C07FC1}">
      <dgm:prSet phldrT="[Text]"/>
      <dgm:spPr/>
      <dgm:t>
        <a:bodyPr/>
        <a:lstStyle/>
        <a:p>
          <a:r>
            <a:rPr lang="en-US" dirty="0" smtClean="0"/>
            <a:t>temp</a:t>
          </a:r>
          <a:endParaRPr lang="en-US" dirty="0"/>
        </a:p>
      </dgm:t>
    </dgm:pt>
    <dgm:pt modelId="{06C01D94-9173-4461-9DE0-456AD7C97EC4}" type="parTrans" cxnId="{3AFF7A77-251F-4345-9D80-A289822B4D36}">
      <dgm:prSet/>
      <dgm:spPr/>
      <dgm:t>
        <a:bodyPr/>
        <a:lstStyle/>
        <a:p>
          <a:endParaRPr lang="en-US"/>
        </a:p>
      </dgm:t>
    </dgm:pt>
    <dgm:pt modelId="{5A78A30A-8F0F-4021-875A-49F51260285F}" type="sibTrans" cxnId="{3AFF7A77-251F-4345-9D80-A289822B4D36}">
      <dgm:prSet/>
      <dgm:spPr/>
      <dgm:t>
        <a:bodyPr/>
        <a:lstStyle/>
        <a:p>
          <a:endParaRPr lang="en-US"/>
        </a:p>
      </dgm:t>
    </dgm:pt>
    <dgm:pt modelId="{6BDEA377-C314-43FA-87FE-3AC8E73617B3}">
      <dgm:prSet phldrT="[Text]"/>
      <dgm:spPr/>
      <dgm:t>
        <a:bodyPr/>
        <a:lstStyle/>
        <a:p>
          <a:r>
            <a:rPr lang="en-US" dirty="0" smtClean="0"/>
            <a:t>blue</a:t>
          </a:r>
          <a:endParaRPr lang="en-US" dirty="0"/>
        </a:p>
      </dgm:t>
    </dgm:pt>
    <dgm:pt modelId="{B60A7800-A3C1-4C94-8534-5E2A1F182BA9}" type="parTrans" cxnId="{FDE807FD-EF54-4BEA-9744-931ED2ECB6D3}">
      <dgm:prSet/>
      <dgm:spPr/>
      <dgm:t>
        <a:bodyPr/>
        <a:lstStyle/>
        <a:p>
          <a:endParaRPr lang="en-US"/>
        </a:p>
      </dgm:t>
    </dgm:pt>
    <dgm:pt modelId="{E20BF7F9-A081-4FED-A714-0B4FB026D669}" type="sibTrans" cxnId="{FDE807FD-EF54-4BEA-9744-931ED2ECB6D3}">
      <dgm:prSet/>
      <dgm:spPr/>
      <dgm:t>
        <a:bodyPr/>
        <a:lstStyle/>
        <a:p>
          <a:endParaRPr lang="en-US"/>
        </a:p>
      </dgm:t>
    </dgm:pt>
    <dgm:pt modelId="{52A8A5B6-900F-4C7A-8983-C5B03EBB8B5D}" type="pres">
      <dgm:prSet presAssocID="{42C910C3-D389-4145-B3E9-74FFFB61ABD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1BF0B52-0B12-4C94-AC89-7B061304408B}" type="pres">
      <dgm:prSet presAssocID="{4FCD02A0-2DC3-48CE-A9EB-098F06BB425E}" presName="composite" presStyleCnt="0"/>
      <dgm:spPr/>
    </dgm:pt>
    <dgm:pt modelId="{80F175A0-DC1A-4FDA-B2AB-7E4A885C2EF0}" type="pres">
      <dgm:prSet presAssocID="{4FCD02A0-2DC3-48CE-A9EB-098F06BB425E}" presName="LShape" presStyleLbl="alignNode1" presStyleIdx="0" presStyleCnt="5"/>
      <dgm:spPr>
        <a:solidFill>
          <a:srgbClr val="FF0000"/>
        </a:solidFill>
      </dgm:spPr>
    </dgm:pt>
    <dgm:pt modelId="{8471A9B8-DB4D-4D06-A236-2DEFC62CE29F}" type="pres">
      <dgm:prSet presAssocID="{4FCD02A0-2DC3-48CE-A9EB-098F06BB425E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6BB58-EC30-46C2-B2F8-D45E05022007}" type="pres">
      <dgm:prSet presAssocID="{4FCD02A0-2DC3-48CE-A9EB-098F06BB425E}" presName="Triangle" presStyleLbl="alignNode1" presStyleIdx="1" presStyleCnt="5"/>
      <dgm:spPr/>
    </dgm:pt>
    <dgm:pt modelId="{D9EC817E-545A-4541-B312-6B87DDF800F8}" type="pres">
      <dgm:prSet presAssocID="{AE7F56B7-B0B4-41B8-AC98-82A879D637BF}" presName="sibTrans" presStyleCnt="0"/>
      <dgm:spPr/>
    </dgm:pt>
    <dgm:pt modelId="{DC5B3B35-C070-450C-9076-704711047BE5}" type="pres">
      <dgm:prSet presAssocID="{AE7F56B7-B0B4-41B8-AC98-82A879D637BF}" presName="space" presStyleCnt="0"/>
      <dgm:spPr/>
    </dgm:pt>
    <dgm:pt modelId="{0351DDE0-2266-4B63-A320-A0C28938E69A}" type="pres">
      <dgm:prSet presAssocID="{A344CC20-A099-4867-972B-7F3E28C07FC1}" presName="composite" presStyleCnt="0"/>
      <dgm:spPr/>
    </dgm:pt>
    <dgm:pt modelId="{05388D07-96DE-4DFB-9D24-B0392923C92E}" type="pres">
      <dgm:prSet presAssocID="{A344CC20-A099-4867-972B-7F3E28C07FC1}" presName="LShape" presStyleLbl="alignNode1" presStyleIdx="2" presStyleCnt="5" custLinFactNeighborX="1873" custLinFactNeighborY="-6150"/>
      <dgm:spPr>
        <a:solidFill>
          <a:srgbClr val="FFFF00"/>
        </a:solidFill>
      </dgm:spPr>
    </dgm:pt>
    <dgm:pt modelId="{24230CC6-AEBC-4661-BA12-947CA38B7748}" type="pres">
      <dgm:prSet presAssocID="{A344CC20-A099-4867-972B-7F3E28C07FC1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0F084-837E-4EAE-9738-B8F8E8D13671}" type="pres">
      <dgm:prSet presAssocID="{A344CC20-A099-4867-972B-7F3E28C07FC1}" presName="Triangle" presStyleLbl="alignNode1" presStyleIdx="3" presStyleCnt="5"/>
      <dgm:spPr/>
    </dgm:pt>
    <dgm:pt modelId="{20071797-0C21-477E-B773-1FFA3D0276FC}" type="pres">
      <dgm:prSet presAssocID="{5A78A30A-8F0F-4021-875A-49F51260285F}" presName="sibTrans" presStyleCnt="0"/>
      <dgm:spPr/>
    </dgm:pt>
    <dgm:pt modelId="{F016CC86-4DE5-4C53-8708-7AFB27DC3579}" type="pres">
      <dgm:prSet presAssocID="{5A78A30A-8F0F-4021-875A-49F51260285F}" presName="space" presStyleCnt="0"/>
      <dgm:spPr/>
    </dgm:pt>
    <dgm:pt modelId="{4C3199FD-2F5D-49F4-82ED-42A8361EB892}" type="pres">
      <dgm:prSet presAssocID="{6BDEA377-C314-43FA-87FE-3AC8E73617B3}" presName="composite" presStyleCnt="0"/>
      <dgm:spPr/>
    </dgm:pt>
    <dgm:pt modelId="{59A04C92-67B8-4598-9577-B60410FA3026}" type="pres">
      <dgm:prSet presAssocID="{6BDEA377-C314-43FA-87FE-3AC8E73617B3}" presName="LShape" presStyleLbl="alignNode1" presStyleIdx="4" presStyleCnt="5"/>
      <dgm:spPr/>
    </dgm:pt>
    <dgm:pt modelId="{34BD0955-BCAF-4748-98ED-1F4515C8EF55}" type="pres">
      <dgm:prSet presAssocID="{6BDEA377-C314-43FA-87FE-3AC8E73617B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FF7A77-251F-4345-9D80-A289822B4D36}" srcId="{42C910C3-D389-4145-B3E9-74FFFB61ABDB}" destId="{A344CC20-A099-4867-972B-7F3E28C07FC1}" srcOrd="1" destOrd="0" parTransId="{06C01D94-9173-4461-9DE0-456AD7C97EC4}" sibTransId="{5A78A30A-8F0F-4021-875A-49F51260285F}"/>
    <dgm:cxn modelId="{FDE807FD-EF54-4BEA-9744-931ED2ECB6D3}" srcId="{42C910C3-D389-4145-B3E9-74FFFB61ABDB}" destId="{6BDEA377-C314-43FA-87FE-3AC8E73617B3}" srcOrd="2" destOrd="0" parTransId="{B60A7800-A3C1-4C94-8534-5E2A1F182BA9}" sibTransId="{E20BF7F9-A081-4FED-A714-0B4FB026D669}"/>
    <dgm:cxn modelId="{C07BD5E2-1C51-4BCF-A0A0-F6A745BA2FD9}" type="presOf" srcId="{4FCD02A0-2DC3-48CE-A9EB-098F06BB425E}" destId="{8471A9B8-DB4D-4D06-A236-2DEFC62CE29F}" srcOrd="0" destOrd="0" presId="urn:microsoft.com/office/officeart/2009/3/layout/StepUpProcess"/>
    <dgm:cxn modelId="{33AAE756-7405-4DE2-BEEF-D5703CE2AD01}" srcId="{42C910C3-D389-4145-B3E9-74FFFB61ABDB}" destId="{4FCD02A0-2DC3-48CE-A9EB-098F06BB425E}" srcOrd="0" destOrd="0" parTransId="{14B979F5-52AC-4B5D-9C4E-BAD5816B59A3}" sibTransId="{AE7F56B7-B0B4-41B8-AC98-82A879D637BF}"/>
    <dgm:cxn modelId="{0396D17E-4E90-4BD5-8A59-EFF9CC23CD23}" type="presOf" srcId="{6BDEA377-C314-43FA-87FE-3AC8E73617B3}" destId="{34BD0955-BCAF-4748-98ED-1F4515C8EF55}" srcOrd="0" destOrd="0" presId="urn:microsoft.com/office/officeart/2009/3/layout/StepUpProcess"/>
    <dgm:cxn modelId="{35F5DF0D-67A4-4F6F-817B-6995BB82D924}" type="presOf" srcId="{A344CC20-A099-4867-972B-7F3E28C07FC1}" destId="{24230CC6-AEBC-4661-BA12-947CA38B7748}" srcOrd="0" destOrd="0" presId="urn:microsoft.com/office/officeart/2009/3/layout/StepUpProcess"/>
    <dgm:cxn modelId="{2B911844-CEF1-4B19-A54D-772A2F1F86C3}" type="presOf" srcId="{42C910C3-D389-4145-B3E9-74FFFB61ABDB}" destId="{52A8A5B6-900F-4C7A-8983-C5B03EBB8B5D}" srcOrd="0" destOrd="0" presId="urn:microsoft.com/office/officeart/2009/3/layout/StepUpProcess"/>
    <dgm:cxn modelId="{CEF5E1E7-B6F1-4023-ACD2-67DFE33873B8}" type="presParOf" srcId="{52A8A5B6-900F-4C7A-8983-C5B03EBB8B5D}" destId="{71BF0B52-0B12-4C94-AC89-7B061304408B}" srcOrd="0" destOrd="0" presId="urn:microsoft.com/office/officeart/2009/3/layout/StepUpProcess"/>
    <dgm:cxn modelId="{36EC1283-3310-42EE-9EF7-A2F08FCA1D51}" type="presParOf" srcId="{71BF0B52-0B12-4C94-AC89-7B061304408B}" destId="{80F175A0-DC1A-4FDA-B2AB-7E4A885C2EF0}" srcOrd="0" destOrd="0" presId="urn:microsoft.com/office/officeart/2009/3/layout/StepUpProcess"/>
    <dgm:cxn modelId="{DB44CB9F-28A1-48E2-9C19-0BE876F270E6}" type="presParOf" srcId="{71BF0B52-0B12-4C94-AC89-7B061304408B}" destId="{8471A9B8-DB4D-4D06-A236-2DEFC62CE29F}" srcOrd="1" destOrd="0" presId="urn:microsoft.com/office/officeart/2009/3/layout/StepUpProcess"/>
    <dgm:cxn modelId="{3CD23C5F-8052-4B61-AFB4-9357A2B7D000}" type="presParOf" srcId="{71BF0B52-0B12-4C94-AC89-7B061304408B}" destId="{8B56BB58-EC30-46C2-B2F8-D45E05022007}" srcOrd="2" destOrd="0" presId="urn:microsoft.com/office/officeart/2009/3/layout/StepUpProcess"/>
    <dgm:cxn modelId="{B2FA059F-DB22-449C-A856-279F35E48EA8}" type="presParOf" srcId="{52A8A5B6-900F-4C7A-8983-C5B03EBB8B5D}" destId="{D9EC817E-545A-4541-B312-6B87DDF800F8}" srcOrd="1" destOrd="0" presId="urn:microsoft.com/office/officeart/2009/3/layout/StepUpProcess"/>
    <dgm:cxn modelId="{FC489EFC-15CB-45B6-A629-597DCB05DDF5}" type="presParOf" srcId="{D9EC817E-545A-4541-B312-6B87DDF800F8}" destId="{DC5B3B35-C070-450C-9076-704711047BE5}" srcOrd="0" destOrd="0" presId="urn:microsoft.com/office/officeart/2009/3/layout/StepUpProcess"/>
    <dgm:cxn modelId="{402D1B84-025F-422F-869A-C9BF81CCF31C}" type="presParOf" srcId="{52A8A5B6-900F-4C7A-8983-C5B03EBB8B5D}" destId="{0351DDE0-2266-4B63-A320-A0C28938E69A}" srcOrd="2" destOrd="0" presId="urn:microsoft.com/office/officeart/2009/3/layout/StepUpProcess"/>
    <dgm:cxn modelId="{72BFA4BE-A62C-4126-86EA-C74E9C8792CA}" type="presParOf" srcId="{0351DDE0-2266-4B63-A320-A0C28938E69A}" destId="{05388D07-96DE-4DFB-9D24-B0392923C92E}" srcOrd="0" destOrd="0" presId="urn:microsoft.com/office/officeart/2009/3/layout/StepUpProcess"/>
    <dgm:cxn modelId="{7980769B-B356-4D24-96C1-D7E638745CCC}" type="presParOf" srcId="{0351DDE0-2266-4B63-A320-A0C28938E69A}" destId="{24230CC6-AEBC-4661-BA12-947CA38B7748}" srcOrd="1" destOrd="0" presId="urn:microsoft.com/office/officeart/2009/3/layout/StepUpProcess"/>
    <dgm:cxn modelId="{6F664598-4759-4B1A-875D-74062334D57D}" type="presParOf" srcId="{0351DDE0-2266-4B63-A320-A0C28938E69A}" destId="{F410F084-837E-4EAE-9738-B8F8E8D13671}" srcOrd="2" destOrd="0" presId="urn:microsoft.com/office/officeart/2009/3/layout/StepUpProcess"/>
    <dgm:cxn modelId="{7851CEAC-EE41-4206-836F-EBC0F9988434}" type="presParOf" srcId="{52A8A5B6-900F-4C7A-8983-C5B03EBB8B5D}" destId="{20071797-0C21-477E-B773-1FFA3D0276FC}" srcOrd="3" destOrd="0" presId="urn:microsoft.com/office/officeart/2009/3/layout/StepUpProcess"/>
    <dgm:cxn modelId="{97545014-981E-4A2E-AE8E-3485EF53C9EA}" type="presParOf" srcId="{20071797-0C21-477E-B773-1FFA3D0276FC}" destId="{F016CC86-4DE5-4C53-8708-7AFB27DC3579}" srcOrd="0" destOrd="0" presId="urn:microsoft.com/office/officeart/2009/3/layout/StepUpProcess"/>
    <dgm:cxn modelId="{D8B63E35-DFD0-4F7F-B984-059654A09BD8}" type="presParOf" srcId="{52A8A5B6-900F-4C7A-8983-C5B03EBB8B5D}" destId="{4C3199FD-2F5D-49F4-82ED-42A8361EB892}" srcOrd="4" destOrd="0" presId="urn:microsoft.com/office/officeart/2009/3/layout/StepUpProcess"/>
    <dgm:cxn modelId="{11563884-1B06-4A12-9391-31D439838E77}" type="presParOf" srcId="{4C3199FD-2F5D-49F4-82ED-42A8361EB892}" destId="{59A04C92-67B8-4598-9577-B60410FA3026}" srcOrd="0" destOrd="0" presId="urn:microsoft.com/office/officeart/2009/3/layout/StepUpProcess"/>
    <dgm:cxn modelId="{4FADC78B-EA3B-43B0-93AE-A5227E209656}" type="presParOf" srcId="{4C3199FD-2F5D-49F4-82ED-42A8361EB892}" destId="{34BD0955-BCAF-4748-98ED-1F4515C8EF5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175A0-DC1A-4FDA-B2AB-7E4A885C2EF0}">
      <dsp:nvSpPr>
        <dsp:cNvPr id="0" name=""/>
        <dsp:cNvSpPr/>
      </dsp:nvSpPr>
      <dsp:spPr>
        <a:xfrm rot="5400000">
          <a:off x="380875" y="896121"/>
          <a:ext cx="1139449" cy="1896019"/>
        </a:xfrm>
        <a:prstGeom prst="corner">
          <a:avLst>
            <a:gd name="adj1" fmla="val 16120"/>
            <a:gd name="adj2" fmla="val 16110"/>
          </a:avLst>
        </a:prstGeom>
        <a:solidFill>
          <a:srgbClr val="FF0000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71A9B8-DB4D-4D06-A236-2DEFC62CE29F}">
      <dsp:nvSpPr>
        <dsp:cNvPr id="0" name=""/>
        <dsp:cNvSpPr/>
      </dsp:nvSpPr>
      <dsp:spPr>
        <a:xfrm>
          <a:off x="190672" y="1462623"/>
          <a:ext cx="1711736" cy="1500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size</a:t>
          </a:r>
          <a:endParaRPr lang="en-US" sz="4600" kern="1200" dirty="0"/>
        </a:p>
      </dsp:txBody>
      <dsp:txXfrm>
        <a:off x="190672" y="1462623"/>
        <a:ext cx="1711736" cy="1500437"/>
      </dsp:txXfrm>
    </dsp:sp>
    <dsp:sp modelId="{8B56BB58-EC30-46C2-B2F8-D45E05022007}">
      <dsp:nvSpPr>
        <dsp:cNvPr id="0" name=""/>
        <dsp:cNvSpPr/>
      </dsp:nvSpPr>
      <dsp:spPr>
        <a:xfrm>
          <a:off x="1579440" y="756534"/>
          <a:ext cx="322969" cy="3229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88D07-96DE-4DFB-9D24-B0392923C92E}">
      <dsp:nvSpPr>
        <dsp:cNvPr id="0" name=""/>
        <dsp:cNvSpPr/>
      </dsp:nvSpPr>
      <dsp:spPr>
        <a:xfrm rot="5400000">
          <a:off x="2511887" y="307512"/>
          <a:ext cx="1139449" cy="1896019"/>
        </a:xfrm>
        <a:prstGeom prst="corner">
          <a:avLst>
            <a:gd name="adj1" fmla="val 16120"/>
            <a:gd name="adj2" fmla="val 16110"/>
          </a:avLst>
        </a:prstGeom>
        <a:solidFill>
          <a:srgbClr val="FFFF00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30CC6-AEBC-4661-BA12-947CA38B7748}">
      <dsp:nvSpPr>
        <dsp:cNvPr id="0" name=""/>
        <dsp:cNvSpPr/>
      </dsp:nvSpPr>
      <dsp:spPr>
        <a:xfrm>
          <a:off x="2286172" y="944089"/>
          <a:ext cx="1711736" cy="1500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temp</a:t>
          </a:r>
          <a:endParaRPr lang="en-US" sz="4600" kern="1200" dirty="0"/>
        </a:p>
      </dsp:txBody>
      <dsp:txXfrm>
        <a:off x="2286172" y="944089"/>
        <a:ext cx="1711736" cy="1500437"/>
      </dsp:txXfrm>
    </dsp:sp>
    <dsp:sp modelId="{F410F084-837E-4EAE-9738-B8F8E8D13671}">
      <dsp:nvSpPr>
        <dsp:cNvPr id="0" name=""/>
        <dsp:cNvSpPr/>
      </dsp:nvSpPr>
      <dsp:spPr>
        <a:xfrm>
          <a:off x="3674940" y="238001"/>
          <a:ext cx="322969" cy="32296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04C92-67B8-4598-9577-B60410FA3026}">
      <dsp:nvSpPr>
        <dsp:cNvPr id="0" name=""/>
        <dsp:cNvSpPr/>
      </dsp:nvSpPr>
      <dsp:spPr>
        <a:xfrm rot="5400000">
          <a:off x="4571875" y="-140945"/>
          <a:ext cx="1139449" cy="1896019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BD0955-BCAF-4748-98ED-1F4515C8EF55}">
      <dsp:nvSpPr>
        <dsp:cNvPr id="0" name=""/>
        <dsp:cNvSpPr/>
      </dsp:nvSpPr>
      <dsp:spPr>
        <a:xfrm>
          <a:off x="4381672" y="425556"/>
          <a:ext cx="1711736" cy="1500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blue</a:t>
          </a:r>
          <a:endParaRPr lang="en-US" sz="4600" kern="1200" dirty="0"/>
        </a:p>
      </dsp:txBody>
      <dsp:txXfrm>
        <a:off x="4381672" y="425556"/>
        <a:ext cx="1711736" cy="1500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EEDCD-1B02-42C4-B493-32D15208C850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60E50-B60F-4078-B030-5D05AB99A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28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60E50-B60F-4078-B030-5D05AB99A0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9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bright orange star at the </a:t>
            </a:r>
            <a:r>
              <a:rPr lang="en-US" dirty="0" err="1" smtClean="0"/>
              <a:t>centre</a:t>
            </a:r>
            <a:r>
              <a:rPr lang="en-US" dirty="0" smtClean="0"/>
              <a:t> of the picture is HR4162 - a fifth magnitude red giant star 480 light years away.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60E50-B60F-4078-B030-5D05AB99A0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1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of a defense satellite communications systems from the United States Armed Forces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60E50-B60F-4078-B030-5D05AB99A0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Comet </a:t>
            </a:r>
            <a:r>
              <a:rPr lang="en-US" dirty="0" err="1" smtClean="0"/>
              <a:t>McNaught</a:t>
            </a:r>
            <a:r>
              <a:rPr lang="en-US" dirty="0" smtClean="0"/>
              <a:t> shines brightly in the twilight over Chelsea</a:t>
            </a:r>
          </a:p>
          <a:p>
            <a:endParaRPr lang="en-US" dirty="0" smtClean="0"/>
          </a:p>
          <a:p>
            <a:r>
              <a:rPr lang="en-US" dirty="0" smtClean="0"/>
              <a:t>Read more: http://www.dailymail.co.uk/news/article-428123/Just-passing-best-comet-32-years.html#ixzz17FrnbbTe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60E50-B60F-4078-B030-5D05AB99A0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3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Guy finds this in his field in Kansas.  Thought to be 20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myo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60E50-B60F-4078-B030-5D05AB99A0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5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3621A46-B892-41E4-BD40-76765F3994FA}" type="datetimeFigureOut">
              <a:rPr lang="en-US" smtClean="0"/>
              <a:t>12/5/2010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E9FC90F-F358-4417-852D-10595D3C624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8153400" cy="1600200"/>
          </a:xfrm>
        </p:spPr>
        <p:txBody>
          <a:bodyPr/>
          <a:lstStyle/>
          <a:p>
            <a:r>
              <a:rPr lang="en-US" dirty="0" smtClean="0"/>
              <a:t>Unit 5 Astronomy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895600" cy="363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8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Galaxies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68582"/>
            <a:ext cx="6135688" cy="45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3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00200"/>
          </a:xfrm>
        </p:spPr>
        <p:txBody>
          <a:bodyPr/>
          <a:lstStyle/>
          <a:p>
            <a:r>
              <a:rPr lang="en-US" dirty="0" smtClean="0"/>
              <a:t>Which galaxy is our solar system in?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3767137" cy="362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4" y="4191000"/>
            <a:ext cx="4657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4873" y="1828800"/>
            <a:ext cx="42005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Milky Way Galaxy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606136"/>
            <a:ext cx="7779327" cy="1219200"/>
          </a:xfrm>
        </p:spPr>
        <p:txBody>
          <a:bodyPr/>
          <a:lstStyle/>
          <a:p>
            <a:r>
              <a:rPr lang="en-US" dirty="0" smtClean="0"/>
              <a:t>What is a star?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73" y="3581400"/>
            <a:ext cx="8229600" cy="2819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 large ball of gas that is held together by gravity that produces energy and shines.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373" y="304800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81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Fusion in the sun changes Hydrogen into _?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2895600"/>
            <a:ext cx="8867812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805648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B0F0"/>
                </a:solidFill>
              </a:rPr>
              <a:t>Helium</a:t>
            </a:r>
            <a:endParaRPr lang="en-US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600200"/>
          </a:xfrm>
        </p:spPr>
        <p:txBody>
          <a:bodyPr/>
          <a:lstStyle/>
          <a:p>
            <a:r>
              <a:rPr lang="en-US" dirty="0" smtClean="0"/>
              <a:t>What does luminosity mean?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2934563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C000"/>
                </a:solidFill>
              </a:rPr>
              <a:t>How bright a star is compared to the sun.</a:t>
            </a:r>
            <a:endParaRPr lang="en-US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7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-90055"/>
            <a:ext cx="7162800" cy="1233055"/>
          </a:xfrm>
        </p:spPr>
        <p:txBody>
          <a:bodyPr/>
          <a:lstStyle/>
          <a:p>
            <a:r>
              <a:rPr lang="en-US" dirty="0" smtClean="0"/>
              <a:t>The H-R Chart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467600" cy="511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What are Main-Sequence Stars?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r>
              <a:rPr lang="en-US" sz="3600" dirty="0" smtClean="0"/>
              <a:t>Stars that are average in size.</a:t>
            </a:r>
          </a:p>
          <a:p>
            <a:r>
              <a:rPr lang="en-US" sz="3600" dirty="0" smtClean="0"/>
              <a:t>90% of stars are Main-Sequence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78950846"/>
              </p:ext>
            </p:extLst>
          </p:nvPr>
        </p:nvGraphicFramePr>
        <p:xfrm>
          <a:off x="1447800" y="3048000"/>
          <a:ext cx="6096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14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GIANT star?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71999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Really big rare stars that are in their dying stage.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Can usually see these in night sky because they are so big.</a:t>
            </a:r>
          </a:p>
          <a:p>
            <a:r>
              <a:rPr lang="en-US" sz="3200" dirty="0" smtClean="0">
                <a:solidFill>
                  <a:srgbClr val="FFC000"/>
                </a:solidFill>
              </a:rPr>
              <a:t>They can be any color.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733800"/>
            <a:ext cx="8229600" cy="1600200"/>
          </a:xfrm>
        </p:spPr>
        <p:txBody>
          <a:bodyPr/>
          <a:lstStyle/>
          <a:p>
            <a:r>
              <a:rPr lang="en-US" dirty="0" smtClean="0"/>
              <a:t>What is the name of stars that are super BIG, very bright and sometimes explode into events called </a:t>
            </a:r>
            <a:r>
              <a:rPr lang="en-US" dirty="0" err="1" smtClean="0"/>
              <a:t>SuperNovas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4572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C000"/>
                </a:solidFill>
              </a:rPr>
              <a:t>Super Giant Stars</a:t>
            </a:r>
            <a:endParaRPr lang="en-US" sz="5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white Dwarf?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92D050"/>
                </a:solidFill>
              </a:rPr>
              <a:t>Stars that have burnt most of the hydrogen.</a:t>
            </a:r>
          </a:p>
          <a:p>
            <a:r>
              <a:rPr lang="en-US" sz="2800" dirty="0" smtClean="0">
                <a:solidFill>
                  <a:srgbClr val="92D050"/>
                </a:solidFill>
              </a:rPr>
              <a:t>The last shining phase of an average star.</a:t>
            </a:r>
          </a:p>
          <a:p>
            <a:r>
              <a:rPr lang="en-US" sz="2800" dirty="0" smtClean="0">
                <a:solidFill>
                  <a:srgbClr val="92D050"/>
                </a:solidFill>
              </a:rPr>
              <a:t>Hot on surface but not bright.</a:t>
            </a:r>
          </a:p>
          <a:p>
            <a:r>
              <a:rPr lang="en-US" sz="2800" dirty="0" smtClean="0">
                <a:solidFill>
                  <a:srgbClr val="92D050"/>
                </a:solidFill>
              </a:rPr>
              <a:t>Can be any color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83108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7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600200"/>
          </a:xfrm>
        </p:spPr>
        <p:txBody>
          <a:bodyPr/>
          <a:lstStyle/>
          <a:p>
            <a:r>
              <a:rPr lang="en-US" dirty="0" smtClean="0"/>
              <a:t>What is everything that exists in every place called?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67000"/>
            <a:ext cx="4978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4038600"/>
            <a:ext cx="452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The Universe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5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91" y="-457200"/>
            <a:ext cx="8229600" cy="1600200"/>
          </a:xfrm>
        </p:spPr>
        <p:txBody>
          <a:bodyPr/>
          <a:lstStyle/>
          <a:p>
            <a:r>
              <a:rPr lang="en-US" dirty="0" smtClean="0"/>
              <a:t>Are Stars Alive?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543800" cy="528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82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229600" cy="1600200"/>
          </a:xfrm>
        </p:spPr>
        <p:txBody>
          <a:bodyPr/>
          <a:lstStyle/>
          <a:p>
            <a:r>
              <a:rPr lang="en-US" dirty="0" smtClean="0"/>
              <a:t>Extreme gravity fields that allow no light to escape are called: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-152400"/>
            <a:ext cx="8229600" cy="1600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Black Holes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8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600200"/>
          </a:xfrm>
        </p:spPr>
        <p:txBody>
          <a:bodyPr/>
          <a:lstStyle/>
          <a:p>
            <a:r>
              <a:rPr lang="en-US" dirty="0" smtClean="0"/>
              <a:t>The sun and all the objects that orbit the sun is called: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The solar system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40551"/>
            <a:ext cx="5494760" cy="421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70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600200"/>
          </a:xfrm>
        </p:spPr>
        <p:txBody>
          <a:bodyPr/>
          <a:lstStyle/>
          <a:p>
            <a:r>
              <a:rPr lang="en-US" dirty="0" smtClean="0"/>
              <a:t>Any object that revolves around another object is called?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90801"/>
            <a:ext cx="8229600" cy="1066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A satellite</a:t>
            </a:r>
            <a:endParaRPr lang="en-US" sz="48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45" y="2286000"/>
            <a:ext cx="433251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88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asteroids?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5029199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92D050"/>
                </a:solidFill>
              </a:rPr>
              <a:t>Solid, rocky or metallic irregularly shaped bodies that orbit the sun.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495426"/>
            <a:ext cx="3733800" cy="46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8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895600"/>
          </a:xfrm>
        </p:spPr>
        <p:txBody>
          <a:bodyPr/>
          <a:lstStyle/>
          <a:p>
            <a:r>
              <a:rPr lang="en-US" dirty="0" smtClean="0"/>
              <a:t>Between which two planets is the asteroid belt located in our solar system?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581400"/>
            <a:ext cx="6553200" cy="2362199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Mars and Jupiter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It separates the inner planets and the outer planets.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4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467600" cy="611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87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name of the Earth’s natural satellite?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Moon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A body that revolves around a planet or an asteroid.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There are many moons in our solar system – most belong to the outer planets.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05000"/>
            <a:ext cx="4071937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95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600200"/>
          </a:xfrm>
        </p:spPr>
        <p:txBody>
          <a:bodyPr/>
          <a:lstStyle/>
          <a:p>
            <a:r>
              <a:rPr lang="en-US" dirty="0" smtClean="0"/>
              <a:t>What are solid and made up of frozen gases that orbit the sun?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276600"/>
            <a:ext cx="3276600" cy="2849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C000"/>
                </a:solidFill>
              </a:rPr>
              <a:t>Comets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68" y="2743200"/>
            <a:ext cx="486766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2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old is the </a:t>
            </a:r>
            <a:r>
              <a:rPr lang="en-US" dirty="0" smtClean="0"/>
              <a:t>Universe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It is at least </a:t>
            </a:r>
            <a:r>
              <a:rPr lang="en-US" sz="5400" dirty="0" smtClean="0">
                <a:solidFill>
                  <a:srgbClr val="FF0000"/>
                </a:solidFill>
              </a:rPr>
              <a:t>14 billion </a:t>
            </a:r>
            <a:r>
              <a:rPr lang="en-US" sz="3200" dirty="0" smtClean="0">
                <a:solidFill>
                  <a:srgbClr val="FF0000"/>
                </a:solidFill>
              </a:rPr>
              <a:t>years old.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r>
              <a:rPr lang="en-US" sz="6000" dirty="0" smtClean="0">
                <a:solidFill>
                  <a:srgbClr val="FF0000"/>
                </a:solidFill>
              </a:rPr>
              <a:t>14,000,000,000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229600" cy="1600200"/>
          </a:xfrm>
        </p:spPr>
        <p:txBody>
          <a:bodyPr/>
          <a:lstStyle/>
          <a:p>
            <a:r>
              <a:rPr lang="en-US" dirty="0" smtClean="0"/>
              <a:t>Very small rocky objects that orbit the sun are called: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1020763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Metoroids</a:t>
            </a:r>
            <a:endParaRPr lang="en-US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90800"/>
            <a:ext cx="3962400" cy="319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8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3124200"/>
          </a:xfrm>
        </p:spPr>
        <p:txBody>
          <a:bodyPr/>
          <a:lstStyle/>
          <a:p>
            <a:r>
              <a:rPr lang="en-US" u="sng" dirty="0"/>
              <a:t>Meteors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/>
              <a:t>what they are called when they enter our </a:t>
            </a:r>
            <a:r>
              <a:rPr lang="en-US" dirty="0" smtClean="0"/>
              <a:t>atmosphere.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54102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7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981200"/>
          </a:xfrm>
        </p:spPr>
        <p:txBody>
          <a:bodyPr/>
          <a:lstStyle/>
          <a:p>
            <a:r>
              <a:rPr lang="en-US" dirty="0" smtClean="0"/>
              <a:t>Meteorites are meteors that hit the ground.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56164"/>
            <a:ext cx="3810000" cy="383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8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098"/>
            <a:ext cx="8229600" cy="1600200"/>
          </a:xfrm>
        </p:spPr>
        <p:txBody>
          <a:bodyPr/>
          <a:lstStyle/>
          <a:p>
            <a:r>
              <a:rPr lang="en-US" dirty="0" smtClean="0"/>
              <a:t>What can meteorites cause on Earth?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2971801"/>
            <a:ext cx="352015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863298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3">
                    <a:lumMod val="75000"/>
                  </a:schemeClr>
                </a:solidFill>
              </a:rPr>
              <a:t>Impact Craters</a:t>
            </a:r>
            <a:endParaRPr lang="en-US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94295"/>
            <a:ext cx="28575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6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can see impact craters on the moon too.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4526927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3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 that are close to the sun are called: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Inner Planets</a:t>
            </a:r>
          </a:p>
          <a:p>
            <a:r>
              <a:rPr lang="en-US" sz="2800" dirty="0" smtClean="0">
                <a:solidFill>
                  <a:srgbClr val="00B0F0"/>
                </a:solidFill>
              </a:rPr>
              <a:t>Also </a:t>
            </a:r>
            <a:r>
              <a:rPr lang="en-US" sz="2800" u="sng" dirty="0" smtClean="0">
                <a:solidFill>
                  <a:srgbClr val="00B0F0"/>
                </a:solidFill>
              </a:rPr>
              <a:t>Terrestrial Planets</a:t>
            </a:r>
          </a:p>
          <a:p>
            <a:pPr lvl="1"/>
            <a:r>
              <a:rPr lang="en-US" sz="2800" dirty="0" smtClean="0">
                <a:solidFill>
                  <a:srgbClr val="00B0F0"/>
                </a:solidFill>
              </a:rPr>
              <a:t>Because they are like Earth</a:t>
            </a:r>
          </a:p>
          <a:p>
            <a:pPr lvl="2"/>
            <a:r>
              <a:rPr lang="en-US" sz="2800" dirty="0" smtClean="0">
                <a:solidFill>
                  <a:srgbClr val="00B0F0"/>
                </a:solidFill>
              </a:rPr>
              <a:t>Small in diameter</a:t>
            </a:r>
          </a:p>
          <a:p>
            <a:pPr lvl="2"/>
            <a:r>
              <a:rPr lang="en-US" sz="2800" dirty="0" smtClean="0">
                <a:solidFill>
                  <a:srgbClr val="00B0F0"/>
                </a:solidFill>
              </a:rPr>
              <a:t>Rocky</a:t>
            </a:r>
          </a:p>
          <a:p>
            <a:pPr lvl="2"/>
            <a:r>
              <a:rPr lang="en-US" sz="2800" dirty="0" smtClean="0">
                <a:solidFill>
                  <a:srgbClr val="00B0F0"/>
                </a:solidFill>
              </a:rPr>
              <a:t>Dense</a:t>
            </a:r>
          </a:p>
          <a:p>
            <a:pPr lvl="2"/>
            <a:r>
              <a:rPr lang="en-US" sz="2800" dirty="0" smtClean="0">
                <a:solidFill>
                  <a:srgbClr val="00B0F0"/>
                </a:solidFill>
              </a:rPr>
              <a:t>Have few moons</a:t>
            </a:r>
          </a:p>
          <a:p>
            <a:pPr lvl="2"/>
            <a:r>
              <a:rPr lang="en-US" sz="2800" dirty="0" smtClean="0">
                <a:solidFill>
                  <a:srgbClr val="00B0F0"/>
                </a:solidFill>
              </a:rPr>
              <a:t>Planets include: Mercury, Venus, Earth, and Mars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57600"/>
            <a:ext cx="34480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1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00200"/>
          </a:xfrm>
        </p:spPr>
        <p:txBody>
          <a:bodyPr/>
          <a:lstStyle/>
          <a:p>
            <a:r>
              <a:rPr lang="en-US" dirty="0" smtClean="0"/>
              <a:t>Planets that are far away from the sun are called: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71800"/>
            <a:ext cx="8534400" cy="4525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Outer Planets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Also </a:t>
            </a:r>
            <a:r>
              <a:rPr lang="en-US" sz="2800" dirty="0">
                <a:solidFill>
                  <a:srgbClr val="FFFF00"/>
                </a:solidFill>
              </a:rPr>
              <a:t>c</a:t>
            </a:r>
            <a:r>
              <a:rPr lang="en-US" sz="2800" dirty="0" smtClean="0">
                <a:solidFill>
                  <a:srgbClr val="FFFF00"/>
                </a:solidFill>
              </a:rPr>
              <a:t>alled </a:t>
            </a:r>
            <a:r>
              <a:rPr lang="en-US" sz="2800" dirty="0" smtClean="0">
                <a:solidFill>
                  <a:srgbClr val="FF0000"/>
                </a:solidFill>
              </a:rPr>
              <a:t>Jovian Planets </a:t>
            </a:r>
            <a:r>
              <a:rPr lang="en-US" sz="2800" dirty="0" smtClean="0">
                <a:solidFill>
                  <a:srgbClr val="FFFF00"/>
                </a:solidFill>
              </a:rPr>
              <a:t>because they are like Jupiter.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The are large, gaseous, less dense, and have many moons.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Jovian planets include: Jupiter, Saturn, Uranus, and Neptune.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1" y="1872269"/>
            <a:ext cx="5334000" cy="168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3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0"/>
            <a:ext cx="8229600" cy="1600200"/>
          </a:xfrm>
        </p:spPr>
        <p:txBody>
          <a:bodyPr/>
          <a:lstStyle/>
          <a:p>
            <a:r>
              <a:rPr lang="en-US" dirty="0" smtClean="0"/>
              <a:t>What is the relationship between the distance from the sun and the time for one revolution?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8458200" cy="2057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The farther a planet is from the sun, the longer the time to revolve around the sun. (direct relationship)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6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equatorial diameter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564" y="1600200"/>
            <a:ext cx="2971800" cy="449579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How wide a planet is around it’s equator.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0"/>
            <a:ext cx="479814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1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period of rotation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The time it takes to rotate (spin) once.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It is the length of one day.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31978"/>
            <a:ext cx="4572000" cy="376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3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962400"/>
            <a:ext cx="8229600" cy="1600200"/>
          </a:xfrm>
        </p:spPr>
        <p:txBody>
          <a:bodyPr/>
          <a:lstStyle/>
          <a:p>
            <a:r>
              <a:rPr lang="en-US" dirty="0" smtClean="0"/>
              <a:t>What is the name of the theory that says that the Universe started from a small area that exploded and is still moving outward?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period of revolution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The time it takes to revolve (orbit) around another object.</a:t>
            </a:r>
          </a:p>
          <a:p>
            <a:r>
              <a:rPr lang="en-US" sz="4000" dirty="0" smtClean="0">
                <a:solidFill>
                  <a:srgbClr val="FFC000"/>
                </a:solidFill>
              </a:rPr>
              <a:t>It is the length of a year.</a:t>
            </a:r>
            <a:endParaRPr lang="en-US" sz="4000" dirty="0">
              <a:solidFill>
                <a:srgbClr val="FFC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3886200"/>
            <a:ext cx="4956357" cy="272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33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600200"/>
          </a:xfrm>
        </p:spPr>
        <p:txBody>
          <a:bodyPr/>
          <a:lstStyle/>
          <a:p>
            <a:r>
              <a:rPr lang="en-US" dirty="0" smtClean="0"/>
              <a:t>What shape is a planet’s orbit?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57400"/>
            <a:ext cx="82296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An ellipse. (oval)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65" y="3048000"/>
            <a:ext cx="6484937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78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 a planet travels in it’s orbit is called: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5050"/>
                </a:solidFill>
              </a:rPr>
              <a:t>Orbital Velocity</a:t>
            </a:r>
          </a:p>
          <a:p>
            <a:r>
              <a:rPr lang="en-US" sz="2800" dirty="0" smtClean="0">
                <a:solidFill>
                  <a:srgbClr val="FF5050"/>
                </a:solidFill>
              </a:rPr>
              <a:t>It increases when the planet is near it’s sun.</a:t>
            </a:r>
          </a:p>
          <a:p>
            <a:r>
              <a:rPr lang="en-US" sz="2800" dirty="0" smtClean="0">
                <a:solidFill>
                  <a:srgbClr val="FF5050"/>
                </a:solidFill>
              </a:rPr>
              <a:t>It decreases when the planet is far from it’s sun.</a:t>
            </a:r>
            <a:endParaRPr lang="en-US" sz="2800" dirty="0">
              <a:solidFill>
                <a:srgbClr val="FF5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76600"/>
            <a:ext cx="4953000" cy="32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8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calculation of how oval an orbit is – is called: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8005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Eccentricity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0 = round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1 = line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460397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57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81000"/>
            <a:ext cx="8229600" cy="1600200"/>
          </a:xfrm>
        </p:spPr>
        <p:txBody>
          <a:bodyPr/>
          <a:lstStyle/>
          <a:p>
            <a:r>
              <a:rPr lang="en-US" dirty="0" smtClean="0"/>
              <a:t>There are two _____ in middle of an orbit.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905000"/>
            <a:ext cx="8382000" cy="2133600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FF00"/>
                </a:solidFill>
              </a:rPr>
              <a:t>Foci</a:t>
            </a:r>
            <a:r>
              <a:rPr lang="en-US" sz="3600" dirty="0" smtClean="0">
                <a:solidFill>
                  <a:srgbClr val="FFFF00"/>
                </a:solidFill>
              </a:rPr>
              <a:t> – plural for focus.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The sun is at one foci.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Nothing is at the other foci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4191000" cy="278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5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major axis?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5050"/>
                </a:solidFill>
              </a:rPr>
              <a:t>The length from one side of the oval to the other side.</a:t>
            </a:r>
            <a:endParaRPr lang="en-US" sz="4000" dirty="0">
              <a:solidFill>
                <a:srgbClr val="FF505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3276600"/>
            <a:ext cx="33051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28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which season is the Earth closest to the Sun?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66FF"/>
                </a:solidFill>
              </a:rPr>
              <a:t>Winter</a:t>
            </a:r>
          </a:p>
          <a:p>
            <a:r>
              <a:rPr lang="en-US" sz="3600" dirty="0" smtClean="0">
                <a:solidFill>
                  <a:srgbClr val="FF66FF"/>
                </a:solidFill>
              </a:rPr>
              <a:t>It’s called Perihelion.</a:t>
            </a:r>
            <a:endParaRPr lang="en-US" sz="3600" dirty="0">
              <a:solidFill>
                <a:srgbClr val="FF66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71800"/>
            <a:ext cx="459956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4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it cold if the Earth is closer to the Sun?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1.  It isn’t that much closer, relatively speaking.</a:t>
            </a:r>
          </a:p>
          <a:p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2. 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It is winter in the Northern Hemisphere because the Northern Hemisphere happens to be tipped away from the Sun at that time.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812539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2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600200"/>
          </a:xfrm>
        </p:spPr>
        <p:txBody>
          <a:bodyPr/>
          <a:lstStyle/>
          <a:p>
            <a:r>
              <a:rPr lang="en-US" dirty="0" smtClean="0"/>
              <a:t>In which season is the Earth farthest from the Sun?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2037"/>
            <a:ext cx="8229600" cy="223996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Summer</a:t>
            </a:r>
          </a:p>
          <a:p>
            <a:r>
              <a:rPr lang="en-US" sz="4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It is called aphelion</a:t>
            </a:r>
            <a:endParaRPr lang="en-US" sz="4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Bang Theory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55618"/>
            <a:ext cx="648864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6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0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4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600200"/>
          </a:xfrm>
        </p:spPr>
        <p:txBody>
          <a:bodyPr/>
          <a:lstStyle/>
          <a:p>
            <a:r>
              <a:rPr lang="en-US" dirty="0" smtClean="0"/>
              <a:t>What are 2 evidences of the Big Bang Theory?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133600"/>
            <a:ext cx="35432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1.  Microwave energy comes from explosions and we can see this energy in the universe through telescopes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42" y="2119184"/>
            <a:ext cx="4741868" cy="390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62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3200400" cy="43434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2. We can see a </a:t>
            </a:r>
            <a:r>
              <a:rPr lang="en-US" dirty="0">
                <a:solidFill>
                  <a:srgbClr val="FF0000"/>
                </a:solidFill>
              </a:rPr>
              <a:t>Red-Shift</a:t>
            </a:r>
            <a:r>
              <a:rPr lang="en-US" dirty="0">
                <a:solidFill>
                  <a:srgbClr val="FFFF00"/>
                </a:solidFill>
              </a:rPr>
              <a:t> in color of parts of the universe.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762000"/>
            <a:ext cx="504572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74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229600" cy="1600200"/>
          </a:xfrm>
        </p:spPr>
        <p:txBody>
          <a:bodyPr/>
          <a:lstStyle/>
          <a:p>
            <a:r>
              <a:rPr lang="en-US" dirty="0" smtClean="0"/>
              <a:t>What is the name of that effect that explains why the </a:t>
            </a:r>
            <a:r>
              <a:rPr lang="en-US" dirty="0" smtClean="0">
                <a:solidFill>
                  <a:srgbClr val="FF0000"/>
                </a:solidFill>
              </a:rPr>
              <a:t>red-shift</a:t>
            </a:r>
            <a:r>
              <a:rPr lang="en-US" dirty="0" smtClean="0"/>
              <a:t> happens?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62007"/>
            <a:ext cx="5213350" cy="325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0480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92D050"/>
                </a:solidFill>
              </a:rPr>
              <a:t>Doppler </a:t>
            </a:r>
          </a:p>
          <a:p>
            <a:r>
              <a:rPr lang="en-US" sz="5400" dirty="0" smtClean="0">
                <a:solidFill>
                  <a:srgbClr val="92D050"/>
                </a:solidFill>
              </a:rPr>
              <a:t>Effect</a:t>
            </a:r>
            <a:endParaRPr lang="en-US" sz="5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438400"/>
            <a:ext cx="8229600" cy="1600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Collections of billions of stars, gas, and dust that are held together by gravity are called: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431</TotalTime>
  <Words>979</Words>
  <Application>Microsoft Office PowerPoint</Application>
  <PresentationFormat>On-screen Show (4:3)</PresentationFormat>
  <Paragraphs>128</Paragraphs>
  <Slides>59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Executive</vt:lpstr>
      <vt:lpstr>Unit 5 Astronomy</vt:lpstr>
      <vt:lpstr>What is everything that exists in every place called? </vt:lpstr>
      <vt:lpstr>How old is the Universe?</vt:lpstr>
      <vt:lpstr>What is the name of the theory that says that the Universe started from a small area that exploded and is still moving outward? </vt:lpstr>
      <vt:lpstr>The Big Bang Theory</vt:lpstr>
      <vt:lpstr>What are 2 evidences of the Big Bang Theory?</vt:lpstr>
      <vt:lpstr>2. We can see a Red-Shift in color of parts of the universe. </vt:lpstr>
      <vt:lpstr>What is the name of that effect that explains why the red-shift happens?</vt:lpstr>
      <vt:lpstr>Collections of billions of stars, gas, and dust that are held together by gravity are called:</vt:lpstr>
      <vt:lpstr>Galaxies</vt:lpstr>
      <vt:lpstr>Which galaxy is our solar system in?</vt:lpstr>
      <vt:lpstr>What is a star?</vt:lpstr>
      <vt:lpstr>Nuclear Fusion in the sun changes Hydrogen into _?</vt:lpstr>
      <vt:lpstr>What does luminosity mean?</vt:lpstr>
      <vt:lpstr>The H-R Chart</vt:lpstr>
      <vt:lpstr>What are Main-Sequence Stars?</vt:lpstr>
      <vt:lpstr>What is a GIANT star?</vt:lpstr>
      <vt:lpstr>What is the name of stars that are super BIG, very bright and sometimes explode into events called SuperNovas?</vt:lpstr>
      <vt:lpstr>What is a white Dwarf?</vt:lpstr>
      <vt:lpstr>Are Stars Alive?</vt:lpstr>
      <vt:lpstr>Extreme gravity fields that allow no light to escape are called:</vt:lpstr>
      <vt:lpstr>Black Holes</vt:lpstr>
      <vt:lpstr>The sun and all the objects that orbit the sun is called:</vt:lpstr>
      <vt:lpstr>Any object that revolves around another object is called?</vt:lpstr>
      <vt:lpstr>What are asteroids?</vt:lpstr>
      <vt:lpstr>Between which two planets is the asteroid belt located in our solar system?</vt:lpstr>
      <vt:lpstr>PowerPoint Presentation</vt:lpstr>
      <vt:lpstr>What is the name of the Earth’s natural satellite?</vt:lpstr>
      <vt:lpstr>What are solid and made up of frozen gases that orbit the sun?</vt:lpstr>
      <vt:lpstr>Very small rocky objects that orbit the sun are called:</vt:lpstr>
      <vt:lpstr>Meteors are what they are called when they enter our atmosphere. </vt:lpstr>
      <vt:lpstr>Meteorites are meteors that hit the ground.</vt:lpstr>
      <vt:lpstr>What can meteorites cause on Earth?</vt:lpstr>
      <vt:lpstr>You can see impact craters on the moon too.</vt:lpstr>
      <vt:lpstr>Planets that are close to the sun are called:</vt:lpstr>
      <vt:lpstr>Planets that are far away from the sun are called:</vt:lpstr>
      <vt:lpstr>What is the relationship between the distance from the sun and the time for one revolution?</vt:lpstr>
      <vt:lpstr>What does equatorial diameter mean?</vt:lpstr>
      <vt:lpstr>What does the period of rotation mean?</vt:lpstr>
      <vt:lpstr>What does the period of revolution mean?</vt:lpstr>
      <vt:lpstr>What shape is a planet’s orbit?</vt:lpstr>
      <vt:lpstr>How fast a planet travels in it’s orbit is called:</vt:lpstr>
      <vt:lpstr>The calculation of how oval an orbit is – is called:</vt:lpstr>
      <vt:lpstr>There are two _____ in middle of an orbit.</vt:lpstr>
      <vt:lpstr>What is the major axis?</vt:lpstr>
      <vt:lpstr>In which season is the Earth closest to the Sun?</vt:lpstr>
      <vt:lpstr>Why is it cold if the Earth is closer to the Sun?</vt:lpstr>
      <vt:lpstr>PowerPoint Presentation</vt:lpstr>
      <vt:lpstr>In which season is the Earth farthest from the Sun?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5 - Astronomy</dc:title>
  <dc:creator>Teresa</dc:creator>
  <cp:lastModifiedBy>Teresa</cp:lastModifiedBy>
  <cp:revision>51</cp:revision>
  <dcterms:created xsi:type="dcterms:W3CDTF">2010-12-04T16:32:16Z</dcterms:created>
  <dcterms:modified xsi:type="dcterms:W3CDTF">2010-12-06T01:06:02Z</dcterms:modified>
</cp:coreProperties>
</file>