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180A-D5DB-4A0A-B857-493409C8738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B60E-C30B-4240-A74A-4D5C66EDF9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180A-D5DB-4A0A-B857-493409C8738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B60E-C30B-4240-A74A-4D5C66EDF9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180A-D5DB-4A0A-B857-493409C8738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B60E-C30B-4240-A74A-4D5C66EDF902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180A-D5DB-4A0A-B857-493409C8738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B60E-C30B-4240-A74A-4D5C66EDF90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180A-D5DB-4A0A-B857-493409C8738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B60E-C30B-4240-A74A-4D5C66EDF9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180A-D5DB-4A0A-B857-493409C8738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B60E-C30B-4240-A74A-4D5C66EDF90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180A-D5DB-4A0A-B857-493409C8738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B60E-C30B-4240-A74A-4D5C66EDF9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180A-D5DB-4A0A-B857-493409C8738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B60E-C30B-4240-A74A-4D5C66EDF9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180A-D5DB-4A0A-B857-493409C8738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B60E-C30B-4240-A74A-4D5C66EDF9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180A-D5DB-4A0A-B857-493409C8738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B60E-C30B-4240-A74A-4D5C66EDF902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180A-D5DB-4A0A-B857-493409C8738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B60E-C30B-4240-A74A-4D5C66EDF90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536180A-D5DB-4A0A-B857-493409C8738E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B2EB60E-C30B-4240-A74A-4D5C66EDF90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.be/Ea3_9Gg-Kro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4</a:t>
            </a:r>
            <a:br>
              <a:rPr lang="en-US" dirty="0" smtClean="0"/>
            </a:br>
            <a:r>
              <a:rPr lang="en-US" dirty="0" smtClean="0"/>
              <a:t>Climate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Part 2</a:t>
            </a:r>
          </a:p>
          <a:p>
            <a:r>
              <a:rPr lang="en-US" dirty="0" smtClean="0"/>
              <a:t>Factors affecting water movement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3327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600200"/>
            <a:ext cx="7408333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Surface runoff can occur when:</a:t>
            </a:r>
          </a:p>
          <a:p>
            <a:pPr marL="0" indent="0">
              <a:buNone/>
            </a:pPr>
            <a:r>
              <a:rPr lang="en-US" dirty="0" smtClean="0"/>
              <a:t>          - </a:t>
            </a:r>
            <a:r>
              <a:rPr lang="en-US" dirty="0" smtClean="0">
                <a:solidFill>
                  <a:srgbClr val="FF0000"/>
                </a:solidFill>
              </a:rPr>
              <a:t>it is raining faster then the ground can absorb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- the ground is saturated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- the slope of the hill is too steep to allow for water   	to infiltrate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- the ground is frozen</a:t>
            </a:r>
          </a:p>
          <a:p>
            <a:r>
              <a:rPr lang="en-US" dirty="0"/>
              <a:t> </a:t>
            </a:r>
            <a:r>
              <a:rPr lang="en-US" dirty="0" smtClean="0"/>
              <a:t>Most runoff will eventually </a:t>
            </a:r>
            <a:r>
              <a:rPr lang="en-US" dirty="0" smtClean="0">
                <a:solidFill>
                  <a:srgbClr val="FF0000"/>
                </a:solidFill>
              </a:rPr>
              <a:t>flow into a stream</a:t>
            </a:r>
          </a:p>
          <a:p>
            <a:r>
              <a:rPr lang="en-US" dirty="0"/>
              <a:t> </a:t>
            </a:r>
            <a:r>
              <a:rPr lang="en-US" dirty="0" smtClean="0"/>
              <a:t>The greater the runoff, </a:t>
            </a:r>
            <a:r>
              <a:rPr lang="en-US" dirty="0" smtClean="0">
                <a:solidFill>
                  <a:srgbClr val="FF0000"/>
                </a:solidFill>
              </a:rPr>
              <a:t>the greater the amount of stream discharge</a:t>
            </a:r>
          </a:p>
          <a:p>
            <a:r>
              <a:rPr lang="en-US" dirty="0"/>
              <a:t> </a:t>
            </a:r>
            <a:r>
              <a:rPr lang="en-US" dirty="0" smtClean="0"/>
              <a:t>Stream discharge is </a:t>
            </a:r>
            <a:r>
              <a:rPr lang="en-US" dirty="0" smtClean="0">
                <a:solidFill>
                  <a:srgbClr val="FF0000"/>
                </a:solidFill>
              </a:rPr>
              <a:t>the amount of water flowing in a stream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Runoff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804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676400"/>
            <a:ext cx="7408333" cy="4449763"/>
          </a:xfrm>
        </p:spPr>
        <p:txBody>
          <a:bodyPr/>
          <a:lstStyle/>
          <a:p>
            <a:r>
              <a:rPr lang="en-US" dirty="0" smtClean="0"/>
              <a:t>Flooding occurs when:</a:t>
            </a:r>
          </a:p>
          <a:p>
            <a:pPr lvl="3"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a stream overflows its normal channel</a:t>
            </a:r>
          </a:p>
          <a:p>
            <a:pPr lvl="3">
              <a:buFont typeface="Wingdings" pitchFamily="2" charset="2"/>
              <a:buChar char="§"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when the rate of precipitation exceeds the rate of infiltration</a:t>
            </a:r>
          </a:p>
          <a:p>
            <a:pPr lvl="3">
              <a:buFont typeface="Wingdings" pitchFamily="2" charset="2"/>
              <a:buChar char="§"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there is a storm surge</a:t>
            </a:r>
          </a:p>
          <a:p>
            <a:pPr lvl="3"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</a:rPr>
              <a:t>Costal storms</a:t>
            </a:r>
          </a:p>
          <a:p>
            <a:pPr lvl="3"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</a:rPr>
              <a:t>Rising sea levels</a:t>
            </a:r>
          </a:p>
          <a:p>
            <a:pPr lvl="3"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</a:rPr>
              <a:t>Sinking lands</a:t>
            </a:r>
          </a:p>
          <a:p>
            <a:pPr marL="914400" lvl="3" indent="0">
              <a:buNone/>
            </a:pPr>
            <a:endParaRPr lang="en-US" dirty="0" smtClean="0"/>
          </a:p>
          <a:p>
            <a:pPr marL="914400" lvl="3" indent="0" algn="ctr">
              <a:buNone/>
            </a:pPr>
            <a:r>
              <a:rPr lang="en-US" sz="2800" dirty="0" smtClean="0"/>
              <a:t>What do you do in case of a flood?</a:t>
            </a:r>
          </a:p>
          <a:p>
            <a:pPr marL="914400" lvl="3" indent="0" algn="ctr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Move to higher ground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Flooding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872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Slope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Degree of saturation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Porosity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Permeability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Capillarity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Vegetation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Land use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factors affect the movement of water?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84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828800"/>
            <a:ext cx="7408333" cy="345069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Slope </a:t>
            </a:r>
            <a:r>
              <a:rPr lang="en-US" dirty="0" smtClean="0">
                <a:solidFill>
                  <a:srgbClr val="FF0000"/>
                </a:solidFill>
              </a:rPr>
              <a:t>is how steep the land is.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The steeper the slope of the land, </a:t>
            </a:r>
            <a:r>
              <a:rPr lang="en-US" dirty="0" smtClean="0">
                <a:solidFill>
                  <a:srgbClr val="FF0000"/>
                </a:solidFill>
              </a:rPr>
              <a:t>less </a:t>
            </a:r>
            <a:r>
              <a:rPr lang="en-US" dirty="0" smtClean="0"/>
              <a:t>water will be able to infiltrate the soil, </a:t>
            </a:r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dirty="0" smtClean="0">
                <a:solidFill>
                  <a:srgbClr val="FF0000"/>
                </a:solidFill>
              </a:rPr>
              <a:t>ore</a:t>
            </a:r>
            <a:r>
              <a:rPr lang="en-US" dirty="0" smtClean="0"/>
              <a:t> water will run off the land.</a:t>
            </a:r>
          </a:p>
          <a:p>
            <a:pPr marL="0" indent="0">
              <a:buNone/>
            </a:pPr>
            <a:r>
              <a:rPr lang="en-US" dirty="0" smtClean="0"/>
              <a:t>Steeper slope= </a:t>
            </a:r>
            <a:r>
              <a:rPr lang="en-US" dirty="0" smtClean="0">
                <a:solidFill>
                  <a:srgbClr val="C00000"/>
                </a:solidFill>
              </a:rPr>
              <a:t>more runoff, less infiltration</a:t>
            </a:r>
          </a:p>
          <a:p>
            <a:pPr marL="0" indent="0">
              <a:buNone/>
            </a:pPr>
            <a:r>
              <a:rPr lang="en-US" dirty="0" smtClean="0"/>
              <a:t>Gentle slope= </a:t>
            </a:r>
            <a:r>
              <a:rPr lang="en-US" dirty="0" smtClean="0">
                <a:solidFill>
                  <a:srgbClr val="C00000"/>
                </a:solidFill>
              </a:rPr>
              <a:t>more infiltration, less runoff</a:t>
            </a:r>
          </a:p>
          <a:p>
            <a:pPr marL="0" indent="0">
              <a:buNone/>
            </a:pPr>
            <a:r>
              <a:rPr lang="en-US" dirty="0" smtClean="0"/>
              <a:t>Which hill will have more run-off? </a:t>
            </a:r>
          </a:p>
          <a:p>
            <a:pPr marL="0" indent="0">
              <a:buNone/>
            </a:pPr>
            <a:r>
              <a:rPr lang="en-US" dirty="0" smtClean="0"/>
              <a:t>Which hill will have more  infiltration?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Slope</a:t>
            </a:r>
            <a:endParaRPr lang="en-US" dirty="0"/>
          </a:p>
        </p:txBody>
      </p:sp>
      <p:pic>
        <p:nvPicPr>
          <p:cNvPr id="1026" name="Picture 2" descr="C:\Users\Becca\AppData\Local\Microsoft\Windows\Temporary Internet Files\Content.IE5\D33FKR41\MC90019761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601832"/>
            <a:ext cx="1734493" cy="1256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Becca\AppData\Local\Microsoft\Windows\Temporary Internet Files\Content.IE5\M3J4EQQG\MC90002269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029200"/>
            <a:ext cx="1737360" cy="1505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38400" y="5486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infiltration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68235" y="5067202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Run off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8" name="Picture 4" descr="C:\Users\Becca\AppData\Local\Microsoft\Windows\Temporary Internet Files\Content.IE5\R3EM1O1B\MC90044605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7170" y="533400"/>
            <a:ext cx="1738274" cy="1122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634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752600"/>
            <a:ext cx="7408333" cy="3450696"/>
          </a:xfrm>
        </p:spPr>
        <p:txBody>
          <a:bodyPr/>
          <a:lstStyle/>
          <a:p>
            <a:r>
              <a:rPr lang="en-US" dirty="0" smtClean="0"/>
              <a:t>Saturation is how </a:t>
            </a:r>
            <a:r>
              <a:rPr lang="en-US" dirty="0" smtClean="0">
                <a:solidFill>
                  <a:srgbClr val="FF0000"/>
                </a:solidFill>
              </a:rPr>
              <a:t>full of water the  land or soil is.</a:t>
            </a:r>
          </a:p>
          <a:p>
            <a:r>
              <a:rPr lang="en-US" dirty="0" smtClean="0"/>
              <a:t> The fuller or more saturated the  land is </a:t>
            </a:r>
            <a:r>
              <a:rPr lang="en-US" dirty="0" smtClean="0">
                <a:solidFill>
                  <a:srgbClr val="FF0000"/>
                </a:solidFill>
              </a:rPr>
              <a:t>the less </a:t>
            </a:r>
            <a:r>
              <a:rPr lang="en-US" dirty="0" smtClean="0"/>
              <a:t>the amount of infiltration. </a:t>
            </a:r>
          </a:p>
          <a:p>
            <a:r>
              <a:rPr lang="en-US" dirty="0" smtClean="0"/>
              <a:t>More saturated = </a:t>
            </a:r>
            <a:r>
              <a:rPr lang="en-US" dirty="0" smtClean="0">
                <a:solidFill>
                  <a:srgbClr val="FF0000"/>
                </a:solidFill>
              </a:rPr>
              <a:t>less infiltration and more runoff</a:t>
            </a:r>
          </a:p>
          <a:p>
            <a:r>
              <a:rPr lang="en-US" dirty="0" smtClean="0"/>
              <a:t>Less saturated= </a:t>
            </a:r>
            <a:r>
              <a:rPr lang="en-US" dirty="0" smtClean="0">
                <a:solidFill>
                  <a:srgbClr val="FF0000"/>
                </a:solidFill>
              </a:rPr>
              <a:t>more infiltration and less runoff</a:t>
            </a:r>
          </a:p>
          <a:p>
            <a:r>
              <a:rPr lang="en-US" dirty="0" smtClean="0"/>
              <a:t>Which sponge will allow for more runoff? </a:t>
            </a:r>
          </a:p>
          <a:p>
            <a:r>
              <a:rPr lang="en-US" dirty="0" smtClean="0"/>
              <a:t>Which sponge will allow for more infiltration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52728"/>
          </a:xfrm>
        </p:spPr>
        <p:txBody>
          <a:bodyPr/>
          <a:lstStyle/>
          <a:p>
            <a:r>
              <a:rPr lang="en-US" dirty="0" smtClean="0"/>
              <a:t>Degree of saturation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5410200"/>
            <a:ext cx="2133600" cy="11620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5257799"/>
            <a:ext cx="1828800" cy="127065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95600" y="5523796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runoff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96200" y="5523796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infiltration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478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676400"/>
            <a:ext cx="7408333" cy="3657600"/>
          </a:xfrm>
        </p:spPr>
        <p:txBody>
          <a:bodyPr>
            <a:normAutofit/>
          </a:bodyPr>
          <a:lstStyle/>
          <a:p>
            <a:r>
              <a:rPr lang="en-US" sz="1600" dirty="0" smtClean="0"/>
              <a:t>Porosity </a:t>
            </a:r>
            <a:r>
              <a:rPr lang="en-US" sz="1600" dirty="0" smtClean="0">
                <a:solidFill>
                  <a:srgbClr val="FF0000"/>
                </a:solidFill>
              </a:rPr>
              <a:t>is the amount of open spaces ( pores or cracks)  a sample of a material has.</a:t>
            </a:r>
          </a:p>
          <a:p>
            <a:r>
              <a:rPr lang="en-US" sz="1600" dirty="0" smtClean="0"/>
              <a:t>The greater the porosity, </a:t>
            </a:r>
            <a:r>
              <a:rPr lang="en-US" sz="1600" dirty="0" smtClean="0">
                <a:solidFill>
                  <a:srgbClr val="FF0000"/>
                </a:solidFill>
              </a:rPr>
              <a:t>the greater </a:t>
            </a:r>
            <a:r>
              <a:rPr lang="en-US" sz="1600" dirty="0" smtClean="0"/>
              <a:t>the infiltration.</a:t>
            </a:r>
          </a:p>
          <a:p>
            <a:r>
              <a:rPr lang="en-US" sz="1600" dirty="0" smtClean="0"/>
              <a:t>  More pores= </a:t>
            </a:r>
            <a:r>
              <a:rPr lang="en-US" sz="1600" dirty="0" smtClean="0">
                <a:solidFill>
                  <a:srgbClr val="FF0000"/>
                </a:solidFill>
              </a:rPr>
              <a:t>more water being able to infiltrate and less water running off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Less pores= </a:t>
            </a:r>
            <a:r>
              <a:rPr lang="en-US" sz="1600" dirty="0" smtClean="0">
                <a:solidFill>
                  <a:srgbClr val="FF0000"/>
                </a:solidFill>
              </a:rPr>
              <a:t>less water being able to infiltrate  and more water running off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b="1" dirty="0" smtClean="0">
                <a:solidFill>
                  <a:srgbClr val="FF0000"/>
                </a:solidFill>
              </a:rPr>
              <a:t>Shape</a:t>
            </a:r>
            <a:r>
              <a:rPr lang="en-US" sz="1600" dirty="0" smtClean="0"/>
              <a:t>- well rounded particles have a greater porosity then angular  	particles</a:t>
            </a:r>
          </a:p>
          <a:p>
            <a:pPr marL="0" indent="0"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             </a:t>
            </a:r>
            <a:r>
              <a:rPr lang="en-US" sz="1600" b="1" dirty="0" smtClean="0">
                <a:solidFill>
                  <a:srgbClr val="FF0000"/>
                </a:solidFill>
              </a:rPr>
              <a:t> Packing- </a:t>
            </a:r>
            <a:r>
              <a:rPr lang="en-US" sz="1600" dirty="0" smtClean="0"/>
              <a:t>the more closely packed the particles are the lower the porosity</a:t>
            </a:r>
          </a:p>
          <a:p>
            <a:pPr marL="0" indent="0">
              <a:buNone/>
            </a:pPr>
            <a:r>
              <a:rPr lang="en-US" sz="1600" dirty="0" smtClean="0"/>
              <a:t>	</a:t>
            </a:r>
            <a:r>
              <a:rPr lang="en-US" sz="1600" b="1" dirty="0" smtClean="0">
                <a:solidFill>
                  <a:srgbClr val="FF0000"/>
                </a:solidFill>
              </a:rPr>
              <a:t>Sorting</a:t>
            </a:r>
            <a:r>
              <a:rPr lang="en-US" sz="1600" dirty="0" smtClean="0">
                <a:solidFill>
                  <a:srgbClr val="FF0000"/>
                </a:solidFill>
              </a:rPr>
              <a:t>- </a:t>
            </a:r>
            <a:r>
              <a:rPr lang="en-US" sz="1600" dirty="0" smtClean="0"/>
              <a:t>if all the particles in a samples are the same size they are said to 	be sorted. The more sorted the sample the greater the porosity.          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Which of the following samples of rocks will allow for the greatest porosity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252728"/>
          </a:xfrm>
        </p:spPr>
        <p:txBody>
          <a:bodyPr/>
          <a:lstStyle/>
          <a:p>
            <a:r>
              <a:rPr lang="en-US" dirty="0" smtClean="0"/>
              <a:t>Porosity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648200" y="5334000"/>
            <a:ext cx="9144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638300" y="5283558"/>
            <a:ext cx="9906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1629715" y="5356538"/>
            <a:ext cx="228600" cy="304800"/>
          </a:xfrm>
          <a:prstGeom prst="flowChartConnector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/>
              </a:solidFill>
            </a:endParaRPr>
          </a:p>
        </p:txBody>
      </p:sp>
      <p:sp>
        <p:nvSpPr>
          <p:cNvPr id="9" name="Flowchart: Connector 8"/>
          <p:cNvSpPr/>
          <p:nvPr/>
        </p:nvSpPr>
        <p:spPr>
          <a:xfrm>
            <a:off x="1856705" y="5356538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Connector 9"/>
          <p:cNvSpPr/>
          <p:nvPr/>
        </p:nvSpPr>
        <p:spPr>
          <a:xfrm>
            <a:off x="2085305" y="5372637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Connector 10"/>
          <p:cNvSpPr/>
          <p:nvPr/>
        </p:nvSpPr>
        <p:spPr>
          <a:xfrm>
            <a:off x="1856705" y="6019800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1905000" y="6324600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Connector 12"/>
          <p:cNvSpPr/>
          <p:nvPr/>
        </p:nvSpPr>
        <p:spPr>
          <a:xfrm>
            <a:off x="2095500" y="5702122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Connector 13"/>
          <p:cNvSpPr/>
          <p:nvPr/>
        </p:nvSpPr>
        <p:spPr>
          <a:xfrm>
            <a:off x="2324100" y="5376932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Connector 14"/>
          <p:cNvSpPr/>
          <p:nvPr/>
        </p:nvSpPr>
        <p:spPr>
          <a:xfrm>
            <a:off x="1629715" y="6019800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Connector 15"/>
          <p:cNvSpPr/>
          <p:nvPr/>
        </p:nvSpPr>
        <p:spPr>
          <a:xfrm>
            <a:off x="1647961" y="6335332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Connector 16"/>
          <p:cNvSpPr/>
          <p:nvPr/>
        </p:nvSpPr>
        <p:spPr>
          <a:xfrm>
            <a:off x="1638300" y="5677437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Connector 17"/>
          <p:cNvSpPr/>
          <p:nvPr/>
        </p:nvSpPr>
        <p:spPr>
          <a:xfrm>
            <a:off x="1856705" y="5680657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Connector 18"/>
          <p:cNvSpPr/>
          <p:nvPr/>
        </p:nvSpPr>
        <p:spPr>
          <a:xfrm>
            <a:off x="2313905" y="5655973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Connector 19"/>
          <p:cNvSpPr/>
          <p:nvPr/>
        </p:nvSpPr>
        <p:spPr>
          <a:xfrm>
            <a:off x="2095500" y="5982237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Connector 20"/>
          <p:cNvSpPr/>
          <p:nvPr/>
        </p:nvSpPr>
        <p:spPr>
          <a:xfrm>
            <a:off x="2324100" y="5982237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Connector 21"/>
          <p:cNvSpPr/>
          <p:nvPr/>
        </p:nvSpPr>
        <p:spPr>
          <a:xfrm>
            <a:off x="2133600" y="6279524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Connector 22"/>
          <p:cNvSpPr/>
          <p:nvPr/>
        </p:nvSpPr>
        <p:spPr>
          <a:xfrm>
            <a:off x="2362200" y="6292404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Connector 23"/>
          <p:cNvSpPr/>
          <p:nvPr/>
        </p:nvSpPr>
        <p:spPr>
          <a:xfrm>
            <a:off x="4648200" y="5412347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Connector 24"/>
          <p:cNvSpPr/>
          <p:nvPr/>
        </p:nvSpPr>
        <p:spPr>
          <a:xfrm>
            <a:off x="4876800" y="5412347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Connector 25"/>
          <p:cNvSpPr/>
          <p:nvPr/>
        </p:nvSpPr>
        <p:spPr>
          <a:xfrm>
            <a:off x="5140295" y="5459032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Connector 26"/>
          <p:cNvSpPr/>
          <p:nvPr/>
        </p:nvSpPr>
        <p:spPr>
          <a:xfrm>
            <a:off x="4866871" y="5732175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Connector 27"/>
          <p:cNvSpPr/>
          <p:nvPr/>
        </p:nvSpPr>
        <p:spPr>
          <a:xfrm>
            <a:off x="5038321" y="5640947"/>
            <a:ext cx="114300" cy="1524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Connector 28"/>
          <p:cNvSpPr/>
          <p:nvPr/>
        </p:nvSpPr>
        <p:spPr>
          <a:xfrm>
            <a:off x="5094801" y="5726812"/>
            <a:ext cx="28575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Connector 29"/>
          <p:cNvSpPr/>
          <p:nvPr/>
        </p:nvSpPr>
        <p:spPr>
          <a:xfrm>
            <a:off x="4651151" y="5702122"/>
            <a:ext cx="228600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Connector 30"/>
          <p:cNvSpPr/>
          <p:nvPr/>
        </p:nvSpPr>
        <p:spPr>
          <a:xfrm>
            <a:off x="4849700" y="5640947"/>
            <a:ext cx="114300" cy="1524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Connector 31"/>
          <p:cNvSpPr/>
          <p:nvPr/>
        </p:nvSpPr>
        <p:spPr>
          <a:xfrm>
            <a:off x="4810460" y="5958627"/>
            <a:ext cx="188621" cy="486177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Connector 32"/>
          <p:cNvSpPr/>
          <p:nvPr/>
        </p:nvSpPr>
        <p:spPr>
          <a:xfrm flipH="1">
            <a:off x="5342586" y="5368344"/>
            <a:ext cx="220014" cy="486177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Connector 33"/>
          <p:cNvSpPr/>
          <p:nvPr/>
        </p:nvSpPr>
        <p:spPr>
          <a:xfrm flipH="1">
            <a:off x="4623514" y="5999947"/>
            <a:ext cx="226186" cy="226453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Connector 34"/>
          <p:cNvSpPr/>
          <p:nvPr/>
        </p:nvSpPr>
        <p:spPr>
          <a:xfrm>
            <a:off x="5074610" y="5368344"/>
            <a:ext cx="114300" cy="1524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Connector 35"/>
          <p:cNvSpPr/>
          <p:nvPr/>
        </p:nvSpPr>
        <p:spPr>
          <a:xfrm>
            <a:off x="4623514" y="6226400"/>
            <a:ext cx="233029" cy="437879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Connector 36"/>
          <p:cNvSpPr/>
          <p:nvPr/>
        </p:nvSpPr>
        <p:spPr>
          <a:xfrm>
            <a:off x="5333396" y="5826618"/>
            <a:ext cx="238394" cy="4572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Connector 37"/>
          <p:cNvSpPr/>
          <p:nvPr/>
        </p:nvSpPr>
        <p:spPr>
          <a:xfrm>
            <a:off x="4760354" y="6597204"/>
            <a:ext cx="569690" cy="119129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Connector 38"/>
          <p:cNvSpPr/>
          <p:nvPr/>
        </p:nvSpPr>
        <p:spPr>
          <a:xfrm>
            <a:off x="4999081" y="5999947"/>
            <a:ext cx="238595" cy="638577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Connector 39"/>
          <p:cNvSpPr/>
          <p:nvPr/>
        </p:nvSpPr>
        <p:spPr>
          <a:xfrm>
            <a:off x="5193741" y="6282745"/>
            <a:ext cx="186810" cy="378853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Connector 40"/>
          <p:cNvSpPr/>
          <p:nvPr/>
        </p:nvSpPr>
        <p:spPr>
          <a:xfrm>
            <a:off x="4856543" y="6359479"/>
            <a:ext cx="131238" cy="304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lowchart: Connector 41"/>
          <p:cNvSpPr/>
          <p:nvPr/>
        </p:nvSpPr>
        <p:spPr>
          <a:xfrm>
            <a:off x="5371564" y="6277913"/>
            <a:ext cx="190500" cy="386366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owchart: Connector 42"/>
          <p:cNvSpPr/>
          <p:nvPr/>
        </p:nvSpPr>
        <p:spPr>
          <a:xfrm>
            <a:off x="5147842" y="6020881"/>
            <a:ext cx="179668" cy="117518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lowchart: Connector 43"/>
          <p:cNvSpPr/>
          <p:nvPr/>
        </p:nvSpPr>
        <p:spPr>
          <a:xfrm>
            <a:off x="5147842" y="6134637"/>
            <a:ext cx="223722" cy="184598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2743200" y="5459032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Great porosity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715000" y="5717147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Less porosity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324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5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600200"/>
            <a:ext cx="7408333" cy="3962400"/>
          </a:xfrm>
        </p:spPr>
        <p:txBody>
          <a:bodyPr>
            <a:normAutofit/>
          </a:bodyPr>
          <a:lstStyle/>
          <a:p>
            <a:r>
              <a:rPr lang="en-US" dirty="0" smtClean="0"/>
              <a:t>Permeability </a:t>
            </a:r>
            <a:r>
              <a:rPr lang="en-US" dirty="0" smtClean="0">
                <a:solidFill>
                  <a:srgbClr val="FF0000"/>
                </a:solidFill>
              </a:rPr>
              <a:t>is the ability of a material to allow water to flow through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This depends on:</a:t>
            </a:r>
          </a:p>
          <a:p>
            <a:pPr marL="301943" lvl="1" indent="0">
              <a:buNone/>
            </a:pPr>
            <a:r>
              <a:rPr lang="en-US" dirty="0" smtClean="0"/>
              <a:t>         - </a:t>
            </a:r>
            <a:r>
              <a:rPr lang="en-US" dirty="0" smtClean="0">
                <a:solidFill>
                  <a:srgbClr val="FF0000"/>
                </a:solidFill>
              </a:rPr>
              <a:t>the shape of the pores</a:t>
            </a:r>
          </a:p>
          <a:p>
            <a:pPr marL="301943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- how well they are connect</a:t>
            </a:r>
          </a:p>
          <a:p>
            <a:pPr marL="301943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- is the rocks are cemented together</a:t>
            </a:r>
          </a:p>
          <a:p>
            <a:pPr marL="301943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- how well the particles are sorted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Impermeable means that water cannot flow through</a:t>
            </a:r>
          </a:p>
          <a:p>
            <a:pPr marL="301943" lvl="1" indent="0">
              <a:buNone/>
            </a:pPr>
            <a:endParaRPr lang="en-US" dirty="0"/>
          </a:p>
          <a:p>
            <a:pPr marL="301943" lvl="1" indent="0">
              <a:buNone/>
            </a:pPr>
            <a:endParaRPr lang="en-US" dirty="0" smtClean="0"/>
          </a:p>
          <a:p>
            <a:pPr marL="301943" lvl="1" indent="0">
              <a:buNone/>
            </a:pPr>
            <a:endParaRPr lang="en-US" dirty="0"/>
          </a:p>
          <a:p>
            <a:pPr marL="301943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Permeability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76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Capillarity is </a:t>
            </a:r>
            <a:r>
              <a:rPr lang="en-US" dirty="0" smtClean="0">
                <a:solidFill>
                  <a:srgbClr val="FF0000"/>
                </a:solidFill>
              </a:rPr>
              <a:t>the  attractive force between water molecules and the soil or rock surrounding it.</a:t>
            </a:r>
          </a:p>
          <a:p>
            <a:r>
              <a:rPr lang="en-US" dirty="0"/>
              <a:t> T</a:t>
            </a:r>
            <a:r>
              <a:rPr lang="en-US" dirty="0" smtClean="0"/>
              <a:t>his force works </a:t>
            </a:r>
            <a:r>
              <a:rPr lang="en-US" dirty="0" smtClean="0">
                <a:solidFill>
                  <a:srgbClr val="FF0000"/>
                </a:solidFill>
              </a:rPr>
              <a:t>up against gravity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smaller the soil or rock particle the </a:t>
            </a:r>
            <a:r>
              <a:rPr lang="en-US" dirty="0" smtClean="0">
                <a:solidFill>
                  <a:srgbClr val="FF0000"/>
                </a:solidFill>
              </a:rPr>
              <a:t>greater the capillarity.</a:t>
            </a:r>
          </a:p>
          <a:p>
            <a:endParaRPr lang="en-US" dirty="0"/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youtu.be/Ea3_9Gg-Kro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Capillarity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26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Vegetation is </a:t>
            </a:r>
            <a:r>
              <a:rPr lang="en-US" dirty="0" smtClean="0">
                <a:solidFill>
                  <a:srgbClr val="FF0000"/>
                </a:solidFill>
              </a:rPr>
              <a:t>plants, shrubs, tress and grasses growing on the ground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The more vegetation there is the </a:t>
            </a:r>
            <a:r>
              <a:rPr lang="en-US" dirty="0" smtClean="0">
                <a:solidFill>
                  <a:srgbClr val="FF0000"/>
                </a:solidFill>
              </a:rPr>
              <a:t>greater the infiltration.</a:t>
            </a:r>
          </a:p>
          <a:p>
            <a:r>
              <a:rPr lang="en-US" dirty="0" smtClean="0"/>
              <a:t>Which will have more infiltration and why?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Vegetation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334000"/>
            <a:ext cx="2466975" cy="1304925"/>
          </a:xfrm>
          <a:prstGeom prst="rect">
            <a:avLst/>
          </a:prstGeom>
        </p:spPr>
      </p:pic>
      <p:pic>
        <p:nvPicPr>
          <p:cNvPr id="2050" name="Picture 2" descr="C:\Users\Becca\AppData\Local\Microsoft\Windows\Temporary Internet Files\Content.IE5\B1RD7AS1\MC90043556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029200"/>
            <a:ext cx="2133600" cy="1293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10000" y="5399396"/>
            <a:ext cx="1371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More because there is more vegetation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0" y="5386297"/>
            <a:ext cx="144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Less because there is less vegetation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363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Land use </a:t>
            </a:r>
            <a:r>
              <a:rPr lang="en-US" dirty="0" smtClean="0">
                <a:solidFill>
                  <a:srgbClr val="FF0000"/>
                </a:solidFill>
              </a:rPr>
              <a:t>is how the land is used by people</a:t>
            </a:r>
            <a:r>
              <a:rPr lang="en-US" dirty="0" smtClean="0"/>
              <a:t>.</a:t>
            </a:r>
          </a:p>
          <a:p>
            <a:r>
              <a:rPr lang="en-US" dirty="0"/>
              <a:t> </a:t>
            </a:r>
            <a:r>
              <a:rPr lang="en-US" dirty="0" smtClean="0"/>
              <a:t>Roads, parking lots and buildings cover the ground and water can not infiltrate causing more runoff.</a:t>
            </a:r>
          </a:p>
          <a:p>
            <a:r>
              <a:rPr lang="en-US" dirty="0"/>
              <a:t> </a:t>
            </a:r>
            <a:r>
              <a:rPr lang="en-US" dirty="0" smtClean="0"/>
              <a:t>   more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paved</a:t>
            </a:r>
            <a:r>
              <a:rPr lang="en-US" dirty="0" smtClean="0"/>
              <a:t> parking </a:t>
            </a:r>
            <a:r>
              <a:rPr lang="en-US" dirty="0" smtClean="0"/>
              <a:t>lots= </a:t>
            </a:r>
            <a:r>
              <a:rPr lang="en-US" dirty="0" smtClean="0">
                <a:solidFill>
                  <a:srgbClr val="FF0000"/>
                </a:solidFill>
              </a:rPr>
              <a:t>more runoff</a:t>
            </a:r>
          </a:p>
          <a:p>
            <a:r>
              <a:rPr lang="en-US" dirty="0"/>
              <a:t> </a:t>
            </a:r>
            <a:r>
              <a:rPr lang="en-US" dirty="0" smtClean="0"/>
              <a:t>    less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paved </a:t>
            </a:r>
            <a:r>
              <a:rPr lang="en-US" dirty="0" smtClean="0"/>
              <a:t> </a:t>
            </a:r>
            <a:r>
              <a:rPr lang="en-US" dirty="0" smtClean="0"/>
              <a:t>parking lots= </a:t>
            </a:r>
            <a:r>
              <a:rPr lang="en-US" dirty="0" smtClean="0">
                <a:solidFill>
                  <a:srgbClr val="FF0000"/>
                </a:solidFill>
              </a:rPr>
              <a:t>less runoff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0000"/>
                </a:solidFill>
              </a:rPr>
              <a:t>more vegetation= more infiltration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Land use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4779264"/>
            <a:ext cx="2828925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21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127</TotalTime>
  <Words>505</Words>
  <Application>Microsoft Office PowerPoint</Application>
  <PresentationFormat>On-screen Show (4:3)</PresentationFormat>
  <Paragraphs>93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Waveform</vt:lpstr>
      <vt:lpstr>Unit 4 Climate</vt:lpstr>
      <vt:lpstr>What factors affect the movement of water?</vt:lpstr>
      <vt:lpstr>Slope</vt:lpstr>
      <vt:lpstr>Degree of saturation</vt:lpstr>
      <vt:lpstr>Porosity</vt:lpstr>
      <vt:lpstr>Permeability </vt:lpstr>
      <vt:lpstr>Capillarity </vt:lpstr>
      <vt:lpstr>Vegetation</vt:lpstr>
      <vt:lpstr>Land use</vt:lpstr>
      <vt:lpstr>Runoff</vt:lpstr>
      <vt:lpstr>Flooding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Climate</dc:title>
  <dc:creator>Becca</dc:creator>
  <cp:lastModifiedBy>Cody, Rebecca (Rogers)</cp:lastModifiedBy>
  <cp:revision>17</cp:revision>
  <dcterms:created xsi:type="dcterms:W3CDTF">2011-11-27T23:18:29Z</dcterms:created>
  <dcterms:modified xsi:type="dcterms:W3CDTF">2011-11-28T11:52:01Z</dcterms:modified>
</cp:coreProperties>
</file>