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30" r:id="rId3"/>
    <p:sldId id="340" r:id="rId4"/>
    <p:sldId id="282" r:id="rId5"/>
    <p:sldId id="322" r:id="rId6"/>
    <p:sldId id="314" r:id="rId7"/>
    <p:sldId id="283" r:id="rId8"/>
    <p:sldId id="284" r:id="rId9"/>
    <p:sldId id="260" r:id="rId10"/>
    <p:sldId id="313" r:id="rId11"/>
    <p:sldId id="332" r:id="rId12"/>
    <p:sldId id="315" r:id="rId13"/>
    <p:sldId id="258" r:id="rId14"/>
    <p:sldId id="316" r:id="rId15"/>
    <p:sldId id="262" r:id="rId16"/>
    <p:sldId id="317" r:id="rId17"/>
    <p:sldId id="261" r:id="rId18"/>
    <p:sldId id="323" r:id="rId19"/>
    <p:sldId id="257" r:id="rId20"/>
    <p:sldId id="320" r:id="rId21"/>
    <p:sldId id="259" r:id="rId22"/>
    <p:sldId id="324" r:id="rId23"/>
    <p:sldId id="333" r:id="rId24"/>
    <p:sldId id="338" r:id="rId25"/>
    <p:sldId id="280" r:id="rId26"/>
    <p:sldId id="337" r:id="rId27"/>
    <p:sldId id="336" r:id="rId28"/>
    <p:sldId id="334" r:id="rId29"/>
    <p:sldId id="335" r:id="rId30"/>
    <p:sldId id="342" r:id="rId31"/>
    <p:sldId id="327" r:id="rId32"/>
    <p:sldId id="331" r:id="rId33"/>
    <p:sldId id="329" r:id="rId34"/>
    <p:sldId id="344" r:id="rId35"/>
    <p:sldId id="292" r:id="rId36"/>
    <p:sldId id="293" r:id="rId37"/>
    <p:sldId id="296" r:id="rId38"/>
    <p:sldId id="297" r:id="rId39"/>
    <p:sldId id="300" r:id="rId40"/>
    <p:sldId id="302" r:id="rId41"/>
    <p:sldId id="303" r:id="rId42"/>
    <p:sldId id="305" r:id="rId43"/>
    <p:sldId id="309" r:id="rId44"/>
    <p:sldId id="311" r:id="rId45"/>
    <p:sldId id="339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0A251D-7F73-4A98-B4FB-37C323D0343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A28A9E-100B-4412-BFBA-B44F5A631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2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735DE-876C-45C0-B29F-06B504AACBBC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C2C730-3EBF-4892-A786-94F879F7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51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00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0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5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87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39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57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9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73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4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8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1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7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86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09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8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6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5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4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29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75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65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1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52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are put up on the screen and participants are asked to answer them as a table.  Use</a:t>
            </a:r>
            <a:r>
              <a:rPr lang="en-US" baseline="0" dirty="0" smtClean="0"/>
              <a:t> thumbs up or down to gauge the room.  Discussion will take place regarding each question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1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Fact or Fiction </a:t>
            </a:r>
          </a:p>
          <a:p>
            <a:endParaRPr lang="en-US" dirty="0" smtClean="0"/>
          </a:p>
          <a:p>
            <a:r>
              <a:rPr lang="en-US" dirty="0" smtClean="0"/>
              <a:t>https://create.kahoot.it/create#/edit/33fb9f48-0b85-4b70-b880-7dfbba929068/overview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16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58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61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52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8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participants to take a few minutes and read the updated part 200 </a:t>
            </a:r>
            <a:r>
              <a:rPr lang="en-US" dirty="0" err="1" smtClean="0"/>
              <a:t>reg</a:t>
            </a:r>
            <a:r>
              <a:rPr lang="en-US" dirty="0" smtClean="0"/>
              <a:t> handout containing information about the conversation that needs to happen at the annual review.</a:t>
            </a:r>
          </a:p>
          <a:p>
            <a:r>
              <a:rPr lang="en-US" dirty="0" smtClean="0"/>
              <a:t>Allow a few minutes for </a:t>
            </a:r>
            <a:r>
              <a:rPr lang="en-US" smtClean="0"/>
              <a:t>table</a:t>
            </a:r>
            <a:r>
              <a:rPr lang="en-US" baseline="0" smtClean="0"/>
              <a:t> discussion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11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20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2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451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682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Road Map for the information</a:t>
            </a:r>
            <a:r>
              <a:rPr lang="en-US" baseline="0" dirty="0" smtClean="0"/>
              <a:t> I am going to share with you today. </a:t>
            </a:r>
          </a:p>
          <a:p>
            <a:r>
              <a:rPr lang="en-US" dirty="0" smtClean="0"/>
              <a:t>Participants are given this</a:t>
            </a:r>
            <a:r>
              <a:rPr lang="en-US" baseline="0" dirty="0" smtClean="0"/>
              <a:t> graphic to follow along with.  This is a direct instruction point…we walk through each section of the chart in brief.  Appeals, safety nets, and the credentials are looked at more closely throughout the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7A624E78-F92A-485E-9EB4-5CE859B38550}" type="slidenum">
              <a:rPr lang="en-US">
                <a:solidFill>
                  <a:prstClr val="black"/>
                </a:solidFill>
                <a:latin typeface="Calibri"/>
              </a:rPr>
              <a:pPr defTabSz="949478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57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closer look</a:t>
            </a:r>
            <a:r>
              <a:rPr lang="en-US" baseline="0" dirty="0" smtClean="0"/>
              <a:t> at </a:t>
            </a:r>
            <a:r>
              <a:rPr lang="en-US" baseline="0" smtClean="0"/>
              <a:t>the assess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FB6E729D-01AF-4DC5-B6FB-A13B836CECEA}" type="slidenum">
              <a:rPr lang="en-US">
                <a:solidFill>
                  <a:prstClr val="black"/>
                </a:solidFill>
                <a:latin typeface="Calibri"/>
              </a:rPr>
              <a:pPr defTabSz="949478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20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5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8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2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6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5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3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4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FD4F-72A6-4905-8FED-38E34281382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dk12.org/transition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353" y="1228494"/>
            <a:ext cx="10659291" cy="17258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Multiple Pathways </a:t>
            </a:r>
            <a:r>
              <a:rPr lang="en-US" b="1" dirty="0" smtClean="0">
                <a:latin typeface="Arial Rounded MT Bold" panose="020F0704030504030204" pitchFamily="34" charset="0"/>
              </a:rPr>
              <a:t>to </a:t>
            </a:r>
            <a:r>
              <a:rPr lang="en-US" b="1" dirty="0" smtClean="0">
                <a:latin typeface="Arial Rounded MT Bold" panose="020F0704030504030204" pitchFamily="34" charset="0"/>
              </a:rPr>
              <a:t>Graduation for General/Special Education Students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690" y="3157560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is this significant </a:t>
            </a:r>
            <a:r>
              <a:rPr lang="en-US" sz="3600" b="1" dirty="0" smtClean="0"/>
              <a:t>to our </a:t>
            </a:r>
            <a:r>
              <a:rPr lang="en-US" sz="3600" b="1" dirty="0" smtClean="0"/>
              <a:t>students?</a:t>
            </a:r>
            <a:endParaRPr lang="en-US" sz="3600" b="1" dirty="0"/>
          </a:p>
        </p:txBody>
      </p:sp>
      <p:pic>
        <p:nvPicPr>
          <p:cNvPr id="1026" name="Picture 2" descr="Image result for safety n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88554"/>
            <a:ext cx="3697786" cy="25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safety net graduation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740" y="3738721"/>
            <a:ext cx="1075055" cy="895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080" y="4239646"/>
            <a:ext cx="4139543" cy="2371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25989" y="6361611"/>
            <a:ext cx="2194560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927771">
            <a:off x="8559945" y="3241248"/>
            <a:ext cx="2561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Appeals</a:t>
            </a:r>
            <a:endParaRPr lang="en-US" sz="6000" b="1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33054">
            <a:off x="-63116" y="233750"/>
            <a:ext cx="3378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CDOS Credential</a:t>
            </a:r>
          </a:p>
        </p:txBody>
      </p:sp>
      <p:sp>
        <p:nvSpPr>
          <p:cNvPr id="12" name="TextBox 11"/>
          <p:cNvSpPr txBox="1"/>
          <p:nvPr/>
        </p:nvSpPr>
        <p:spPr>
          <a:xfrm rot="839789">
            <a:off x="7403001" y="487170"/>
            <a:ext cx="4623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Franklin Gothic Medium Cond" panose="020B0606030402020204" pitchFamily="34" charset="0"/>
              </a:rPr>
              <a:t>Compensatory Option</a:t>
            </a:r>
            <a:endParaRPr lang="en-US" sz="6000" b="1" dirty="0">
              <a:solidFill>
                <a:srgbClr val="00B05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3845" y="5685151"/>
            <a:ext cx="9226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Superintendent’s Determination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140" y="1626624"/>
            <a:ext cx="4899598" cy="38885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297355">
            <a:off x="357082" y="2792763"/>
            <a:ext cx="2561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Franklin Gothic Medium Cond" panose="020B0606030402020204" pitchFamily="34" charset="0"/>
              </a:rPr>
              <a:t>Low Pass</a:t>
            </a:r>
            <a:endParaRPr lang="en-US" sz="6000" b="1" dirty="0">
              <a:solidFill>
                <a:srgbClr val="FFC00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9" y="365125"/>
            <a:ext cx="9248502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6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Appeal of Regents Exam</a:t>
            </a:r>
          </a:p>
          <a:p>
            <a:pPr marL="0" indent="0">
              <a:buNone/>
            </a:pPr>
            <a:r>
              <a:rPr lang="en-US" b="1" dirty="0" smtClean="0"/>
              <a:t>Students Eligible</a:t>
            </a:r>
          </a:p>
          <a:p>
            <a:pPr lvl="1"/>
            <a:r>
              <a:rPr lang="en-US" dirty="0" smtClean="0"/>
              <a:t>All Students</a:t>
            </a:r>
          </a:p>
          <a:p>
            <a:pPr marL="0" indent="0">
              <a:buNone/>
            </a:pPr>
            <a:r>
              <a:rPr lang="en-US" b="1" dirty="0" smtClean="0"/>
              <a:t>Provisions</a:t>
            </a:r>
          </a:p>
          <a:p>
            <a:pPr lvl="1"/>
            <a:r>
              <a:rPr lang="en-US" dirty="0" smtClean="0"/>
              <a:t>2 exam fails, 1 score= 60-64</a:t>
            </a:r>
          </a:p>
          <a:p>
            <a:pPr lvl="1"/>
            <a:r>
              <a:rPr lang="en-US" dirty="0" smtClean="0"/>
              <a:t>Waiver of assessment requirement in subject area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based on local appeal process</a:t>
            </a:r>
          </a:p>
          <a:p>
            <a:pPr marL="0" indent="0">
              <a:buNone/>
            </a:pPr>
            <a:r>
              <a:rPr lang="en-US" b="1" dirty="0" smtClean="0"/>
              <a:t>Exiting Achievement</a:t>
            </a:r>
          </a:p>
          <a:p>
            <a:pPr lvl="1"/>
            <a:r>
              <a:rPr lang="en-US" dirty="0" smtClean="0"/>
              <a:t>1 appeal = Regents</a:t>
            </a:r>
          </a:p>
          <a:p>
            <a:pPr lvl="1"/>
            <a:r>
              <a:rPr lang="en-US" dirty="0" smtClean="0"/>
              <a:t>2 appeals = Local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332" y="4486867"/>
            <a:ext cx="4140848" cy="2371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6355" y="6311900"/>
            <a:ext cx="2227255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9" y="365125"/>
            <a:ext cx="9248502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Example:  </a:t>
            </a:r>
          </a:p>
          <a:p>
            <a:r>
              <a:rPr lang="en-US" b="1" dirty="0" smtClean="0"/>
              <a:t>Student receives a 62 and a 59 on his ELA exam.  </a:t>
            </a:r>
          </a:p>
          <a:p>
            <a:r>
              <a:rPr lang="en-US" b="1" dirty="0" smtClean="0"/>
              <a:t>He can appeal the 62 and receive a ‘Pass’ for that exam.  </a:t>
            </a:r>
          </a:p>
          <a:p>
            <a:pPr lvl="1"/>
            <a:r>
              <a:rPr lang="en-US" b="1" dirty="0" smtClean="0"/>
              <a:t>Note:  It does not change the exam score on his transcript.</a:t>
            </a:r>
          </a:p>
          <a:p>
            <a:r>
              <a:rPr lang="en-US" b="1" dirty="0" smtClean="0"/>
              <a:t>He can still receive a Regents Diploma if he has passed all of his other exams with a 65 or higher.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332" y="4486867"/>
            <a:ext cx="4140848" cy="2371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6355" y="6311900"/>
            <a:ext cx="2227255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Safety Net Options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12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Low Pass</a:t>
            </a:r>
          </a:p>
          <a:p>
            <a:pPr marL="0" indent="0">
              <a:buNone/>
            </a:pPr>
            <a:r>
              <a:rPr lang="en-US" b="1" dirty="0" smtClean="0"/>
              <a:t>Students Eligible</a:t>
            </a:r>
          </a:p>
          <a:p>
            <a:pPr lvl="1"/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504 (must be noted in 504, </a:t>
            </a:r>
            <a:r>
              <a:rPr lang="en-US" dirty="0" err="1" smtClean="0"/>
              <a:t>ie</a:t>
            </a:r>
            <a:r>
              <a:rPr lang="en-US" dirty="0" smtClean="0"/>
              <a:t>. ‘Eligible to use Safety Net Options’)</a:t>
            </a:r>
            <a:endParaRPr lang="en-US" dirty="0" smtClean="0"/>
          </a:p>
          <a:p>
            <a:pPr lvl="1"/>
            <a:r>
              <a:rPr lang="en-US" dirty="0" smtClean="0"/>
              <a:t>Declassification grade 8 and </a:t>
            </a:r>
            <a:r>
              <a:rPr lang="en-US" dirty="0" smtClean="0"/>
              <a:t>after (must be noted in plan)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Provisions</a:t>
            </a:r>
          </a:p>
          <a:p>
            <a:pPr lvl="1"/>
            <a:r>
              <a:rPr lang="en-US" dirty="0" smtClean="0"/>
              <a:t>Flexibility in passing score 55-64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394" y="3925888"/>
            <a:ext cx="4537245" cy="3186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9359" y="6311900"/>
            <a:ext cx="5882641" cy="421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Safety Net Options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123"/>
            <a:ext cx="10515600" cy="49127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Low Pass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995" y="3546112"/>
            <a:ext cx="4537245" cy="3186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9359" y="6311900"/>
            <a:ext cx="5882641" cy="421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744" y="2064402"/>
            <a:ext cx="1107049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Example: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 504 student receives a 57 on her Living Environment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She can use the ‘low pass’ option for a ‘pass’ on the exam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Note</a:t>
            </a:r>
            <a:r>
              <a:rPr lang="en-US" sz="2400" b="1" dirty="0"/>
              <a:t>:  It does not change the exam score on </a:t>
            </a:r>
            <a:r>
              <a:rPr lang="en-US" sz="2400" b="1" dirty="0" smtClean="0"/>
              <a:t>her </a:t>
            </a:r>
            <a:r>
              <a:rPr lang="en-US" sz="2400" b="1" dirty="0"/>
              <a:t>transcript.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37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Appeal of SWDs/Appeal of Low Pass</a:t>
            </a:r>
          </a:p>
          <a:p>
            <a:pPr marL="0" indent="0">
              <a:buNone/>
            </a:pPr>
            <a:r>
              <a:rPr lang="en-US" b="1" dirty="0" smtClean="0"/>
              <a:t>Students Eligible </a:t>
            </a:r>
          </a:p>
          <a:p>
            <a:pPr lvl="1"/>
            <a:r>
              <a:rPr lang="en-US" dirty="0" smtClean="0"/>
              <a:t>IDEA</a:t>
            </a:r>
          </a:p>
          <a:p>
            <a:pPr lvl="1"/>
            <a:r>
              <a:rPr lang="en-US" dirty="0"/>
              <a:t>504 (must be noted in 504, </a:t>
            </a:r>
            <a:r>
              <a:rPr lang="en-US" dirty="0" err="1"/>
              <a:t>ie</a:t>
            </a:r>
            <a:r>
              <a:rPr lang="en-US" dirty="0"/>
              <a:t>. ‘Eligible to use Safety Net Options’)</a:t>
            </a:r>
          </a:p>
          <a:p>
            <a:pPr lvl="1"/>
            <a:r>
              <a:rPr lang="en-US" dirty="0"/>
              <a:t>Declassification grade 8 and after (must be noted in plan)</a:t>
            </a:r>
          </a:p>
          <a:p>
            <a:pPr marL="0" indent="0">
              <a:buNone/>
            </a:pPr>
            <a:r>
              <a:rPr lang="en-US" b="1" dirty="0" smtClean="0"/>
              <a:t>Provisions</a:t>
            </a:r>
            <a:endParaRPr lang="en-US" b="1" dirty="0" smtClean="0"/>
          </a:p>
          <a:p>
            <a:pPr lvl="1"/>
            <a:r>
              <a:rPr lang="en-US" dirty="0" smtClean="0"/>
              <a:t>2 exam fails, 1 score = 52-54</a:t>
            </a:r>
          </a:p>
          <a:p>
            <a:pPr lvl="1"/>
            <a:r>
              <a:rPr lang="en-US" dirty="0" smtClean="0"/>
              <a:t>Available for use on up to 2 exams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Waiver of assessment requirement in subject area based on local appeal process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96" y="4486450"/>
            <a:ext cx="4139543" cy="2371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9680" y="6544491"/>
            <a:ext cx="198555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5109" y="365125"/>
            <a:ext cx="9248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Appeal of SWDs/Appeal of Low Pass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96" y="4486450"/>
            <a:ext cx="4139543" cy="2371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9680" y="6544491"/>
            <a:ext cx="198555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5109" y="365125"/>
            <a:ext cx="9248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51560" y="2371726"/>
            <a:ext cx="10515600" cy="44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Example:  </a:t>
            </a:r>
          </a:p>
          <a:p>
            <a:r>
              <a:rPr lang="en-US" b="1" dirty="0" smtClean="0"/>
              <a:t>Student with an IEP receives a 49 and a 53 on his US History exam.  </a:t>
            </a:r>
          </a:p>
          <a:p>
            <a:r>
              <a:rPr lang="en-US" b="1" dirty="0" smtClean="0"/>
              <a:t>He can appeal the 53 and receive a ‘Pass’ for that exam</a:t>
            </a:r>
          </a:p>
          <a:p>
            <a:pPr lvl="1"/>
            <a:r>
              <a:rPr lang="en-US" b="1" dirty="0"/>
              <a:t>Note:  It does not change the exam score on his transcript.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820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English Language Learners</a:t>
            </a:r>
          </a:p>
          <a:p>
            <a:pPr marL="0" indent="0">
              <a:buNone/>
            </a:pPr>
            <a:r>
              <a:rPr lang="en-US" b="1" dirty="0" smtClean="0"/>
              <a:t>Students Eligible</a:t>
            </a:r>
          </a:p>
          <a:p>
            <a:pPr lvl="1"/>
            <a:r>
              <a:rPr lang="en-US" dirty="0" smtClean="0"/>
              <a:t>ELLs who enter USA grade 9 or above</a:t>
            </a:r>
          </a:p>
          <a:p>
            <a:pPr marL="0" indent="0">
              <a:buNone/>
            </a:pPr>
            <a:r>
              <a:rPr lang="en-US" b="1" dirty="0" smtClean="0"/>
              <a:t>Provisions</a:t>
            </a:r>
          </a:p>
          <a:p>
            <a:pPr lvl="1"/>
            <a:r>
              <a:rPr lang="en-US" dirty="0" smtClean="0"/>
              <a:t>2 ELA exam fails, ELA score 55-59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Waiver of assessment requirement in subject area based on local appeal process</a:t>
            </a:r>
          </a:p>
          <a:p>
            <a:pPr marL="0" indent="0">
              <a:buNone/>
            </a:pPr>
            <a:r>
              <a:rPr lang="en-US" b="1" dirty="0" smtClean="0"/>
              <a:t>Note</a:t>
            </a:r>
          </a:p>
          <a:p>
            <a:pPr lvl="1"/>
            <a:r>
              <a:rPr lang="en-US" dirty="0" smtClean="0"/>
              <a:t>May also use Appeal of a Regents exam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for 2</a:t>
            </a:r>
            <a:r>
              <a:rPr lang="en-US" baseline="30000" dirty="0" smtClean="0"/>
              <a:t>nd</a:t>
            </a:r>
            <a:r>
              <a:rPr lang="en-US" dirty="0" smtClean="0"/>
              <a:t> exam (60-64)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96" y="4486450"/>
            <a:ext cx="4139543" cy="2371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89966" y="6622869"/>
            <a:ext cx="4302034" cy="23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English Language Learners</a:t>
            </a:r>
          </a:p>
          <a:p>
            <a:pPr marL="0" indent="0">
              <a:buNone/>
            </a:pPr>
            <a:r>
              <a:rPr lang="en-US" b="1" dirty="0"/>
              <a:t>Example:  </a:t>
            </a:r>
          </a:p>
          <a:p>
            <a:r>
              <a:rPr lang="en-US" b="1" dirty="0"/>
              <a:t>Student with </a:t>
            </a:r>
            <a:r>
              <a:rPr lang="en-US" b="1" dirty="0" smtClean="0"/>
              <a:t>an ELL designation receives </a:t>
            </a:r>
            <a:r>
              <a:rPr lang="en-US" b="1" dirty="0"/>
              <a:t>a 49 and a </a:t>
            </a:r>
            <a:r>
              <a:rPr lang="en-US" b="1" dirty="0" smtClean="0"/>
              <a:t>55 </a:t>
            </a:r>
            <a:r>
              <a:rPr lang="en-US" b="1" dirty="0"/>
              <a:t>on his </a:t>
            </a:r>
            <a:r>
              <a:rPr lang="en-US" b="1" dirty="0" smtClean="0"/>
              <a:t>ELA exam</a:t>
            </a:r>
            <a:endParaRPr lang="en-US" b="1" dirty="0"/>
          </a:p>
          <a:p>
            <a:r>
              <a:rPr lang="en-US" b="1" dirty="0"/>
              <a:t>He can appeal the </a:t>
            </a:r>
            <a:r>
              <a:rPr lang="en-US" b="1" dirty="0" smtClean="0"/>
              <a:t>55 </a:t>
            </a:r>
            <a:r>
              <a:rPr lang="en-US" b="1" dirty="0"/>
              <a:t>and receive a ‘Pass’ for that exam</a:t>
            </a:r>
          </a:p>
          <a:p>
            <a:pPr lvl="1"/>
            <a:r>
              <a:rPr lang="en-US" b="1" dirty="0"/>
              <a:t>Note:  It does not change the exam score on his transcript.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96" y="4486450"/>
            <a:ext cx="4139543" cy="2371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89966" y="6622869"/>
            <a:ext cx="4302034" cy="23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Safety Net Option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933"/>
            <a:ext cx="90678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Compensatory </a:t>
            </a:r>
          </a:p>
          <a:p>
            <a:pPr marL="0" indent="0">
              <a:buNone/>
            </a:pPr>
            <a:r>
              <a:rPr lang="en-US" b="1" dirty="0" smtClean="0"/>
              <a:t>Students Eligible </a:t>
            </a:r>
          </a:p>
          <a:p>
            <a:pPr lvl="1"/>
            <a:r>
              <a:rPr lang="en-US" dirty="0" smtClean="0"/>
              <a:t>IDEA</a:t>
            </a:r>
          </a:p>
          <a:p>
            <a:pPr lvl="1"/>
            <a:r>
              <a:rPr lang="en-US" dirty="0"/>
              <a:t>504 (must be noted in 504, </a:t>
            </a:r>
            <a:r>
              <a:rPr lang="en-US" dirty="0" err="1"/>
              <a:t>ie</a:t>
            </a:r>
            <a:r>
              <a:rPr lang="en-US" dirty="0"/>
              <a:t>. ‘Eligible to use Safety Net Options’)</a:t>
            </a:r>
          </a:p>
          <a:p>
            <a:pPr lvl="1"/>
            <a:r>
              <a:rPr lang="en-US" dirty="0"/>
              <a:t>Declassification grade 8 and after (must be noted in plan)</a:t>
            </a:r>
          </a:p>
          <a:p>
            <a:pPr marL="0" indent="0">
              <a:buNone/>
            </a:pPr>
            <a:r>
              <a:rPr lang="en-US" b="1" dirty="0" smtClean="0"/>
              <a:t>Provisions</a:t>
            </a:r>
            <a:endParaRPr lang="en-US" b="1" dirty="0" smtClean="0"/>
          </a:p>
          <a:p>
            <a:pPr lvl="1"/>
            <a:r>
              <a:rPr lang="en-US" dirty="0" smtClean="0"/>
              <a:t>Pass Math and English (inclusive of low pass </a:t>
            </a:r>
            <a:r>
              <a:rPr lang="en-US" dirty="0" smtClean="0"/>
              <a:t>and/or low             pass appeal(s)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Score of 65 on Regents used to compensate for </a:t>
            </a:r>
            <a:r>
              <a:rPr lang="en-US" dirty="0" smtClean="0"/>
              <a:t>                     another </a:t>
            </a:r>
            <a:r>
              <a:rPr lang="en-US" dirty="0" smtClean="0"/>
              <a:t>score of 45-54</a:t>
            </a:r>
          </a:p>
          <a:p>
            <a:pPr lvl="1"/>
            <a:r>
              <a:rPr lang="en-US" dirty="0" smtClean="0"/>
              <a:t>Up to 2 exam compensations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486" y="4000685"/>
            <a:ext cx="3694496" cy="252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213" y="3339884"/>
            <a:ext cx="107298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2193"/>
            <a:ext cx="9967920" cy="114339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Scenario - </a:t>
            </a:r>
            <a:r>
              <a:rPr lang="en-US" sz="3600" b="1" dirty="0"/>
              <a:t>How much do you already know?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how much do you know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50" y="4610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474" y="4141230"/>
            <a:ext cx="2754162" cy="255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334" y="1273564"/>
            <a:ext cx="10447614" cy="321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is a student with an IEP.  He is a senior with 16.5 credits and is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currently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7 credits this school year.  If he passes all of his classes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have the necessary credits needed for graduation.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completed all of the requirements for the CDOS Credential.  Based on the information provided and his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scores below, can this student graduate?  If so, using which option(s)?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-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Common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Algebra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US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	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Living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57</a:t>
            </a:r>
          </a:p>
        </p:txBody>
      </p:sp>
    </p:spTree>
    <p:extLst>
      <p:ext uri="{BB962C8B-B14F-4D97-AF65-F5344CB8AC3E}">
        <p14:creationId xmlns:p14="http://schemas.microsoft.com/office/powerpoint/2010/main" val="14582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Safety Net Option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96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Compensatory </a:t>
            </a:r>
          </a:p>
          <a:p>
            <a:pPr marL="0" indent="0">
              <a:buNone/>
            </a:pPr>
            <a:r>
              <a:rPr lang="en-US" b="1" dirty="0"/>
              <a:t>Example:  </a:t>
            </a:r>
          </a:p>
          <a:p>
            <a:r>
              <a:rPr lang="en-US" b="1" dirty="0"/>
              <a:t>Student with an IEP receives a </a:t>
            </a:r>
            <a:r>
              <a:rPr lang="en-US" b="1" dirty="0" smtClean="0"/>
              <a:t>45 on her Living Environment exam </a:t>
            </a:r>
            <a:r>
              <a:rPr lang="en-US" b="1" dirty="0"/>
              <a:t>and a </a:t>
            </a:r>
            <a:r>
              <a:rPr lang="en-US" b="1" dirty="0" smtClean="0"/>
              <a:t>65 </a:t>
            </a:r>
            <a:r>
              <a:rPr lang="en-US" b="1" dirty="0"/>
              <a:t>on </a:t>
            </a:r>
            <a:r>
              <a:rPr lang="en-US" b="1" dirty="0" smtClean="0"/>
              <a:t>her </a:t>
            </a:r>
            <a:r>
              <a:rPr lang="en-US" b="1" dirty="0"/>
              <a:t>US History exam.  </a:t>
            </a:r>
          </a:p>
          <a:p>
            <a:r>
              <a:rPr lang="en-US" b="1" dirty="0" smtClean="0"/>
              <a:t>Her 65 on US History will compensate for her 45 on Living Environment</a:t>
            </a:r>
            <a:r>
              <a:rPr lang="en-US" b="1" dirty="0" smtClean="0"/>
              <a:t>.  </a:t>
            </a:r>
            <a:r>
              <a:rPr lang="en-US" b="1" dirty="0" smtClean="0"/>
              <a:t>She </a:t>
            </a:r>
            <a:r>
              <a:rPr lang="en-US" b="1" dirty="0" smtClean="0"/>
              <a:t>will receive a ‘pass’ on her Living </a:t>
            </a:r>
            <a:r>
              <a:rPr lang="en-US" b="1" dirty="0" smtClean="0"/>
              <a:t>        Environment </a:t>
            </a:r>
            <a:r>
              <a:rPr lang="en-US" b="1" dirty="0" smtClean="0"/>
              <a:t>exam.</a:t>
            </a:r>
          </a:p>
          <a:p>
            <a:pPr lvl="1"/>
            <a:r>
              <a:rPr lang="en-US" b="1" dirty="0" smtClean="0"/>
              <a:t>Note</a:t>
            </a:r>
            <a:r>
              <a:rPr lang="en-US" b="1" dirty="0"/>
              <a:t>:  It does not change the exam score on </a:t>
            </a:r>
            <a:r>
              <a:rPr lang="en-US" b="1" dirty="0" smtClean="0"/>
              <a:t>her </a:t>
            </a:r>
            <a:r>
              <a:rPr lang="en-US" b="1" dirty="0" smtClean="0"/>
              <a:t>                                   transcript</a:t>
            </a:r>
            <a:r>
              <a:rPr lang="en-US" b="1" dirty="0"/>
              <a:t>.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548" y="4079351"/>
            <a:ext cx="3694496" cy="252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301" y="3631256"/>
            <a:ext cx="107298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            Superintendent </a:t>
            </a:r>
            <a:br>
              <a:rPr lang="en-US" b="1" dirty="0" smtClean="0">
                <a:latin typeface="Arial Rounded MT Bold" panose="020F0704030504030204" pitchFamily="34" charset="0"/>
              </a:rPr>
            </a:br>
            <a:r>
              <a:rPr lang="en-US" b="1" dirty="0" smtClean="0">
                <a:latin typeface="Arial Rounded MT Bold" panose="020F0704030504030204" pitchFamily="34" charset="0"/>
              </a:rPr>
              <a:t>Determination of Graduation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74062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Students Eligible </a:t>
            </a:r>
          </a:p>
          <a:p>
            <a:pPr lvl="1"/>
            <a:r>
              <a:rPr lang="en-US" sz="2200" dirty="0" smtClean="0"/>
              <a:t>IDEA</a:t>
            </a:r>
          </a:p>
          <a:p>
            <a:pPr marL="0" indent="0">
              <a:buNone/>
            </a:pPr>
            <a:r>
              <a:rPr lang="en-US" sz="2200" b="1" dirty="0" smtClean="0"/>
              <a:t>Provisions</a:t>
            </a:r>
          </a:p>
          <a:p>
            <a:pPr lvl="1"/>
            <a:r>
              <a:rPr lang="en-US" sz="2200" dirty="0" smtClean="0"/>
              <a:t>Earned 22 credits for graduation, however, did not pass 1 or more Regents exams even with the safety net/appeal options.</a:t>
            </a:r>
          </a:p>
          <a:p>
            <a:pPr marL="1371600" lvl="2" indent="-457200">
              <a:buAutoNum type="alphaUcParenR"/>
            </a:pPr>
            <a:r>
              <a:rPr lang="en-US" sz="2200" dirty="0" smtClean="0"/>
              <a:t>Pass the ELA and Math Regents exams with a 55 (or granted appeal 52-54)</a:t>
            </a:r>
          </a:p>
          <a:p>
            <a:pPr marL="914400" lvl="2" indent="0">
              <a:buNone/>
            </a:pPr>
            <a:r>
              <a:rPr lang="en-US" sz="2200" dirty="0"/>
              <a:t>	</a:t>
            </a:r>
            <a:r>
              <a:rPr lang="en-US" sz="2200" b="1" dirty="0" smtClean="0"/>
              <a:t>and/or</a:t>
            </a:r>
          </a:p>
          <a:p>
            <a:pPr marL="914400" lvl="2" indent="0">
              <a:buNone/>
            </a:pPr>
            <a:r>
              <a:rPr lang="en-US" sz="2200" dirty="0" smtClean="0"/>
              <a:t>B)    Attainment of the CDOS Credential</a:t>
            </a:r>
          </a:p>
          <a:p>
            <a:pPr lvl="1"/>
            <a:r>
              <a:rPr lang="en-US" sz="2200" dirty="0" smtClean="0"/>
              <a:t>Evidence the student participated in the exams</a:t>
            </a:r>
          </a:p>
          <a:p>
            <a:pPr lvl="1"/>
            <a:r>
              <a:rPr lang="en-US" sz="2200" dirty="0" smtClean="0"/>
              <a:t>Other evidence the student mastered proficiency level commencement standards</a:t>
            </a:r>
          </a:p>
          <a:p>
            <a:pPr lvl="1"/>
            <a:r>
              <a:rPr lang="en-US" sz="2200" dirty="0" smtClean="0"/>
              <a:t>Written request must be made by parent/guardian</a:t>
            </a:r>
          </a:p>
          <a:p>
            <a:pPr marL="0" indent="0">
              <a:buNone/>
            </a:pPr>
            <a:r>
              <a:rPr lang="en-US" sz="2200" b="1" dirty="0" smtClean="0"/>
              <a:t>Notes</a:t>
            </a:r>
          </a:p>
          <a:p>
            <a:pPr lvl="1"/>
            <a:r>
              <a:rPr lang="en-US" sz="2200" dirty="0" smtClean="0"/>
              <a:t>No requirement to “exhaust” safety net/appeal options before                           implementing Superintendent Determination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273" y="5361305"/>
            <a:ext cx="2978727" cy="1617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907" y="176665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            Superintendent </a:t>
            </a:r>
            <a:br>
              <a:rPr lang="en-US" b="1" dirty="0" smtClean="0">
                <a:latin typeface="Arial Rounded MT Bold" panose="020F0704030504030204" pitchFamily="34" charset="0"/>
              </a:rPr>
            </a:br>
            <a:r>
              <a:rPr lang="en-US" b="1" dirty="0" smtClean="0">
                <a:latin typeface="Arial Rounded MT Bold" panose="020F0704030504030204" pitchFamily="34" charset="0"/>
              </a:rPr>
              <a:t>Determination of Graduation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7" y="169112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Example:  </a:t>
            </a:r>
          </a:p>
          <a:p>
            <a:r>
              <a:rPr lang="en-US" b="1" dirty="0" smtClean="0"/>
              <a:t>Student has completed the 22 credits required for graduation.</a:t>
            </a:r>
          </a:p>
          <a:p>
            <a:r>
              <a:rPr lang="en-US" b="1" dirty="0" smtClean="0"/>
              <a:t>She has also completed all of the requirements for the CDOS Credential.</a:t>
            </a:r>
          </a:p>
          <a:p>
            <a:r>
              <a:rPr lang="en-US" b="1" dirty="0" smtClean="0"/>
              <a:t>She has attempted all 5 exams.</a:t>
            </a:r>
          </a:p>
          <a:p>
            <a:r>
              <a:rPr lang="en-US" b="1" dirty="0" smtClean="0"/>
              <a:t>Her family has requested she be considered to receive a Local Diploma using the Superintendent’s Determination.</a:t>
            </a:r>
          </a:p>
          <a:p>
            <a:r>
              <a:rPr lang="en-US" b="1" dirty="0" smtClean="0"/>
              <a:t>Upon review of all pertinent information, the Superintendent may award  her a Local Diploma.</a:t>
            </a:r>
          </a:p>
          <a:p>
            <a:pPr lvl="1"/>
            <a:r>
              <a:rPr lang="en-US" b="1" dirty="0" smtClean="0"/>
              <a:t>Note</a:t>
            </a:r>
            <a:r>
              <a:rPr lang="en-US" b="1" dirty="0"/>
              <a:t>:  It does not change the exam </a:t>
            </a:r>
            <a:r>
              <a:rPr lang="en-US" b="1" dirty="0" smtClean="0"/>
              <a:t>scores </a:t>
            </a:r>
            <a:r>
              <a:rPr lang="en-US" b="1" dirty="0"/>
              <a:t>on her transcript.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5" y="5471779"/>
            <a:ext cx="2757055" cy="1497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907" y="176665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244"/>
            <a:ext cx="10740737" cy="200061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Career Development and Occupational Studies (CDOS) </a:t>
            </a:r>
            <a:r>
              <a:rPr lang="en-US" b="1" dirty="0" smtClean="0">
                <a:latin typeface="Arial Rounded MT Bold" panose="020F0704030504030204" pitchFamily="34" charset="0"/>
              </a:rPr>
              <a:t>Credential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99854"/>
            <a:ext cx="10277475" cy="43295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Students Eligible </a:t>
            </a:r>
          </a:p>
          <a:p>
            <a:pPr lvl="1"/>
            <a:r>
              <a:rPr lang="en-US" dirty="0" smtClean="0"/>
              <a:t>All students</a:t>
            </a:r>
          </a:p>
          <a:p>
            <a:pPr marL="0" indent="0">
              <a:buNone/>
            </a:pPr>
            <a:r>
              <a:rPr lang="en-US" b="1" dirty="0" smtClean="0"/>
              <a:t>Option 1 </a:t>
            </a:r>
          </a:p>
          <a:p>
            <a:pPr lvl="1"/>
            <a:r>
              <a:rPr lang="en-US" dirty="0" smtClean="0"/>
              <a:t>Develop a Career Plan</a:t>
            </a:r>
          </a:p>
          <a:p>
            <a:pPr lvl="1"/>
            <a:r>
              <a:rPr lang="en-US" dirty="0" smtClean="0"/>
              <a:t>Demonstrate achievement of the commencement level CDOS learning standards</a:t>
            </a:r>
          </a:p>
          <a:p>
            <a:pPr lvl="1"/>
            <a:r>
              <a:rPr lang="en-US" dirty="0" smtClean="0"/>
              <a:t>Complete 2 units of study in Career and Technical Education (CTE) coursework (2.0 credits) with 54 hours of WBL</a:t>
            </a:r>
          </a:p>
          <a:p>
            <a:pPr marL="4572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and/or</a:t>
            </a:r>
          </a:p>
          <a:p>
            <a:pPr lvl="1"/>
            <a:r>
              <a:rPr lang="en-US" dirty="0" smtClean="0"/>
              <a:t>Work-based learning experiences (minimum 216 hours without CTE coursework)</a:t>
            </a:r>
          </a:p>
          <a:p>
            <a:pPr marL="0" indent="0">
              <a:buNone/>
            </a:pPr>
            <a:r>
              <a:rPr lang="en-US" b="1" dirty="0" smtClean="0"/>
              <a:t>Option 2 </a:t>
            </a:r>
          </a:p>
          <a:p>
            <a:pPr lvl="1"/>
            <a:r>
              <a:rPr lang="en-US" dirty="0" smtClean="0"/>
              <a:t>Student meets the requirements for a nationally recognized work readiness credential (RCSD is currently using the Skills USA exam)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3" y="1354967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244"/>
            <a:ext cx="10740737" cy="200061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Career Development and Occupational Studies (CDOS) </a:t>
            </a:r>
            <a:r>
              <a:rPr lang="en-US" b="1" dirty="0" smtClean="0">
                <a:latin typeface="Arial Rounded MT Bold" panose="020F0704030504030204" pitchFamily="34" charset="0"/>
              </a:rPr>
              <a:t>Credential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99854"/>
            <a:ext cx="10277475" cy="4329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How the CDOS Credential can be used:</a:t>
            </a:r>
          </a:p>
          <a:p>
            <a:r>
              <a:rPr lang="en-US" b="1" dirty="0" smtClean="0"/>
              <a:t>As a supplement to a Diploma</a:t>
            </a:r>
          </a:p>
          <a:p>
            <a:r>
              <a:rPr lang="en-US" b="1" dirty="0" smtClean="0"/>
              <a:t>As a stand alone exiting credential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Pathway Option </a:t>
            </a:r>
            <a:r>
              <a:rPr lang="en-US" b="1" dirty="0" smtClean="0"/>
              <a:t>– in place of Global or US History exam</a:t>
            </a:r>
          </a:p>
          <a:p>
            <a:r>
              <a:rPr lang="en-US" b="1" dirty="0" smtClean="0"/>
              <a:t>Requirement for the award of a diploma with the Superintendent’s Determination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098" y="4048211"/>
            <a:ext cx="2615912" cy="25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861" y="1010653"/>
            <a:ext cx="107321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Safety Net Options and Appeal</a:t>
            </a:r>
            <a:br>
              <a:rPr lang="en-US" sz="4400" dirty="0">
                <a:latin typeface="Arial Rounded MT Bold" panose="020F0704030504030204" pitchFamily="34" charset="0"/>
              </a:rPr>
            </a:br>
            <a:r>
              <a:rPr lang="en-US" sz="4400" dirty="0">
                <a:latin typeface="Arial Rounded MT Bold" panose="020F0704030504030204" pitchFamily="34" charset="0"/>
              </a:rPr>
              <a:t>for Students with </a:t>
            </a:r>
            <a:r>
              <a:rPr lang="en-US" sz="4400" dirty="0" smtClean="0">
                <a:latin typeface="Arial Rounded MT Bold" panose="020F0704030504030204" pitchFamily="34" charset="0"/>
              </a:rPr>
              <a:t>Disabilities Examples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944" r="524" b="29590"/>
          <a:stretch/>
        </p:blipFill>
        <p:spPr>
          <a:xfrm rot="20714702">
            <a:off x="697372" y="2736001"/>
            <a:ext cx="4450820" cy="1895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3233"/>
          <a:stretch/>
        </p:blipFill>
        <p:spPr>
          <a:xfrm>
            <a:off x="7736081" y="4475746"/>
            <a:ext cx="3727428" cy="1852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090" y="2741640"/>
            <a:ext cx="2757981" cy="1884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b="13421"/>
          <a:stretch/>
        </p:blipFill>
        <p:spPr>
          <a:xfrm>
            <a:off x="2693499" y="4326482"/>
            <a:ext cx="3252712" cy="19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3" y="334266"/>
            <a:ext cx="120933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Arial Rounded MT Bold" panose="020F0704030504030204" pitchFamily="34" charset="0"/>
              </a:rPr>
              <a:t>Examples of exam </a:t>
            </a:r>
            <a:r>
              <a:rPr lang="en-US" sz="3100" dirty="0">
                <a:latin typeface="Arial Rounded MT Bold" panose="020F0704030504030204" pitchFamily="34" charset="0"/>
              </a:rPr>
              <a:t>s</a:t>
            </a:r>
            <a:r>
              <a:rPr lang="en-US" sz="3100" dirty="0" smtClean="0">
                <a:latin typeface="Arial Rounded MT Bold" panose="020F0704030504030204" pitchFamily="34" charset="0"/>
              </a:rPr>
              <a:t>cores of students with the necessary 22 </a:t>
            </a:r>
            <a:r>
              <a:rPr lang="en-US" sz="3100" dirty="0" smtClean="0">
                <a:latin typeface="Arial Rounded MT Bold" panose="020F0704030504030204" pitchFamily="34" charset="0"/>
              </a:rPr>
              <a:t>credits</a:t>
            </a:r>
            <a:br>
              <a:rPr lang="en-US" sz="3100" dirty="0" smtClean="0">
                <a:latin typeface="Arial Rounded MT Bold" panose="020F0704030504030204" pitchFamily="34" charset="0"/>
              </a:rPr>
            </a:br>
            <a:r>
              <a:rPr lang="en-US" sz="2700" dirty="0" smtClean="0">
                <a:latin typeface="Arial Rounded MT Bold" panose="020F0704030504030204" pitchFamily="34" charset="0"/>
              </a:rPr>
              <a:t>Please the following students have an IEP, 504, or have been declassified</a:t>
            </a: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70" y="1291912"/>
            <a:ext cx="10944497" cy="372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#1     		Example #2			Example #3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ELA – 67</a:t>
            </a:r>
            <a:r>
              <a:rPr lang="en-US" dirty="0" smtClean="0"/>
              <a:t>			ELA – 56			ELA – 52 (appeal)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Math – 65</a:t>
            </a:r>
            <a:r>
              <a:rPr lang="en-US" dirty="0" smtClean="0"/>
              <a:t>			Math – 59			</a:t>
            </a:r>
            <a:r>
              <a:rPr lang="en-US" dirty="0" smtClean="0">
                <a:solidFill>
                  <a:srgbClr val="FF0000"/>
                </a:solidFill>
              </a:rPr>
              <a:t>Math (Algebra) - 67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Science – 47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Science – 67			</a:t>
            </a:r>
            <a:r>
              <a:rPr lang="en-US" dirty="0" smtClean="0">
                <a:solidFill>
                  <a:srgbClr val="00B050"/>
                </a:solidFill>
              </a:rPr>
              <a:t>Math (Geometry) - 57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 History – 50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US History – 45		US History - 45</a:t>
            </a:r>
          </a:p>
          <a:p>
            <a:pPr marL="0" indent="0">
              <a:buNone/>
            </a:pPr>
            <a:r>
              <a:rPr lang="en-US" dirty="0" smtClean="0"/>
              <a:t>Global – 55			</a:t>
            </a:r>
            <a:r>
              <a:rPr lang="en-US" dirty="0" smtClean="0">
                <a:solidFill>
                  <a:srgbClr val="00B050"/>
                </a:solidFill>
              </a:rPr>
              <a:t>CDOS Credential		</a:t>
            </a:r>
            <a:r>
              <a:rPr lang="en-US" dirty="0" smtClean="0"/>
              <a:t>Science - 55</a:t>
            </a:r>
          </a:p>
          <a:p>
            <a:pPr marL="0" indent="0">
              <a:buNone/>
            </a:pPr>
            <a:r>
              <a:rPr lang="en-US" b="1" dirty="0" smtClean="0"/>
              <a:t>LOCAL DIPLOMA		LOCAL DIPLOMA 		LOCAL DIPLOMA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5316583"/>
            <a:ext cx="2256277" cy="1541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81" y="5120007"/>
            <a:ext cx="628638" cy="5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70" y="1291912"/>
            <a:ext cx="10944497" cy="372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#1     		Example #2			Example #3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ELA – 67</a:t>
            </a:r>
            <a:r>
              <a:rPr lang="en-US" dirty="0" smtClean="0"/>
              <a:t>			ELA – 56			ELA – 52 (appeal)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Math – 65</a:t>
            </a:r>
            <a:r>
              <a:rPr lang="en-US" dirty="0" smtClean="0"/>
              <a:t>			Math – 59			</a:t>
            </a:r>
            <a:r>
              <a:rPr lang="en-US" dirty="0" smtClean="0">
                <a:solidFill>
                  <a:srgbClr val="FF0000"/>
                </a:solidFill>
              </a:rPr>
              <a:t>Math (Algebra) - 67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Science – 47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Science – 67			</a:t>
            </a:r>
            <a:r>
              <a:rPr lang="en-US" dirty="0" smtClean="0">
                <a:solidFill>
                  <a:srgbClr val="00B050"/>
                </a:solidFill>
              </a:rPr>
              <a:t>Math (Geometry) - 57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 History – 50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US History – 45		US History - 45</a:t>
            </a:r>
          </a:p>
          <a:p>
            <a:pPr marL="0" indent="0">
              <a:buNone/>
            </a:pPr>
            <a:r>
              <a:rPr lang="en-US" dirty="0" smtClean="0"/>
              <a:t>Global – 55			</a:t>
            </a:r>
            <a:r>
              <a:rPr lang="en-US" dirty="0" smtClean="0">
                <a:solidFill>
                  <a:srgbClr val="00B050"/>
                </a:solidFill>
              </a:rPr>
              <a:t>CDOS Credential		</a:t>
            </a:r>
            <a:r>
              <a:rPr lang="en-US" dirty="0" smtClean="0"/>
              <a:t>Science - 55</a:t>
            </a:r>
          </a:p>
          <a:p>
            <a:pPr marL="0" indent="0">
              <a:buNone/>
            </a:pPr>
            <a:r>
              <a:rPr lang="en-US" b="1" dirty="0" smtClean="0"/>
              <a:t>LOCAL DIPLOMA		LOCAL DIPLOMA 		LOCAL DIPLOMA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5316583"/>
            <a:ext cx="2256277" cy="1541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81" y="5120007"/>
            <a:ext cx="628638" cy="525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7915" y="1334705"/>
            <a:ext cx="7245927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160967" y="1291912"/>
            <a:ext cx="4498701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#1</a:t>
            </a:r>
          </a:p>
          <a:p>
            <a:r>
              <a:rPr lang="en-US" sz="3200" dirty="0" smtClean="0"/>
              <a:t>Student has used the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Compensatory twice, ELA compensates for Science and Math compensates for US </a:t>
            </a:r>
            <a:r>
              <a:rPr lang="en-US" sz="3200" b="1" dirty="0" smtClean="0">
                <a:solidFill>
                  <a:srgbClr val="FF0000"/>
                </a:solidFill>
              </a:rPr>
              <a:t>History,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Low </a:t>
            </a:r>
            <a:r>
              <a:rPr lang="en-US" sz="3200" b="1" dirty="0"/>
              <a:t>P</a:t>
            </a:r>
            <a:r>
              <a:rPr lang="en-US" sz="3200" b="1" dirty="0" smtClean="0"/>
              <a:t>ass for Global</a:t>
            </a:r>
            <a:endParaRPr lang="en-US" sz="3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627" y="334266"/>
            <a:ext cx="120933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Arial Rounded MT Bold" panose="020F0704030504030204" pitchFamily="34" charset="0"/>
              </a:rPr>
              <a:t>Examples of exam </a:t>
            </a:r>
            <a:r>
              <a:rPr lang="en-US" sz="3100" dirty="0">
                <a:latin typeface="Arial Rounded MT Bold" panose="020F0704030504030204" pitchFamily="34" charset="0"/>
              </a:rPr>
              <a:t>s</a:t>
            </a:r>
            <a:r>
              <a:rPr lang="en-US" sz="3100" dirty="0" smtClean="0">
                <a:latin typeface="Arial Rounded MT Bold" panose="020F0704030504030204" pitchFamily="34" charset="0"/>
              </a:rPr>
              <a:t>cores of </a:t>
            </a:r>
            <a:r>
              <a:rPr lang="en-US" sz="3100" dirty="0" smtClean="0">
                <a:latin typeface="Arial Rounded MT Bold" panose="020F0704030504030204" pitchFamily="34" charset="0"/>
              </a:rPr>
              <a:t>students </a:t>
            </a:r>
            <a:r>
              <a:rPr lang="en-US" sz="3100" dirty="0" smtClean="0">
                <a:latin typeface="Arial Rounded MT Bold" panose="020F0704030504030204" pitchFamily="34" charset="0"/>
              </a:rPr>
              <a:t>with the necessary 22 credits</a:t>
            </a: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70" y="1291912"/>
            <a:ext cx="10944497" cy="372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#1     		Example #2			Example #3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ELA – 67</a:t>
            </a:r>
            <a:r>
              <a:rPr lang="en-US" dirty="0" smtClean="0"/>
              <a:t>			ELA – 56			ELA – 52 (appeal)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Math – 65</a:t>
            </a:r>
            <a:r>
              <a:rPr lang="en-US" dirty="0" smtClean="0"/>
              <a:t>			Math – 59			</a:t>
            </a:r>
            <a:r>
              <a:rPr lang="en-US" dirty="0" smtClean="0">
                <a:solidFill>
                  <a:srgbClr val="FF0000"/>
                </a:solidFill>
              </a:rPr>
              <a:t>Math (Algebra) - 67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Science – 47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Science – 67			</a:t>
            </a:r>
            <a:r>
              <a:rPr lang="en-US" dirty="0" smtClean="0">
                <a:solidFill>
                  <a:srgbClr val="00B050"/>
                </a:solidFill>
              </a:rPr>
              <a:t>Math (Geometry) - 57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 History – 50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US History – 45		US History - 45</a:t>
            </a:r>
          </a:p>
          <a:p>
            <a:pPr marL="0" indent="0">
              <a:buNone/>
            </a:pPr>
            <a:r>
              <a:rPr lang="en-US" dirty="0" smtClean="0"/>
              <a:t>Global – 55			</a:t>
            </a:r>
            <a:r>
              <a:rPr lang="en-US" dirty="0" smtClean="0">
                <a:solidFill>
                  <a:srgbClr val="00B050"/>
                </a:solidFill>
              </a:rPr>
              <a:t>CDOS Credential		</a:t>
            </a:r>
            <a:r>
              <a:rPr lang="en-US" dirty="0" smtClean="0"/>
              <a:t>Science - 55</a:t>
            </a:r>
          </a:p>
          <a:p>
            <a:pPr marL="0" indent="0">
              <a:buNone/>
            </a:pPr>
            <a:r>
              <a:rPr lang="en-US" b="1" dirty="0" smtClean="0"/>
              <a:t>LOCAL DIPLOMA		LOCAL DIPLOMA 		LOCAL DIPLOMA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5316583"/>
            <a:ext cx="2256277" cy="1541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81" y="5120007"/>
            <a:ext cx="628638" cy="525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3864" y="1246017"/>
            <a:ext cx="3142391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37958" y="1193624"/>
            <a:ext cx="3599860" cy="3926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84397" y="1246017"/>
            <a:ext cx="3906982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#2</a:t>
            </a:r>
          </a:p>
          <a:p>
            <a:r>
              <a:rPr lang="en-US" sz="3200" dirty="0" smtClean="0"/>
              <a:t>Student has used the </a:t>
            </a:r>
            <a:r>
              <a:rPr lang="en-US" sz="3200" b="1" dirty="0" smtClean="0"/>
              <a:t>Low Pass on ELA and Math,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Compensatory for Science and US History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92D050"/>
                </a:solidFill>
              </a:rPr>
              <a:t>CDOS as plus one</a:t>
            </a:r>
          </a:p>
          <a:p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4" y="312712"/>
            <a:ext cx="1209551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70" y="1291912"/>
            <a:ext cx="10944497" cy="372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#1     		Example #2			Example #3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ELA – 67</a:t>
            </a:r>
            <a:r>
              <a:rPr lang="en-US" dirty="0" smtClean="0"/>
              <a:t>			ELA – 56			ELA – 52 (appeal)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Math – 65</a:t>
            </a:r>
            <a:r>
              <a:rPr lang="en-US" dirty="0" smtClean="0"/>
              <a:t>			Math – 59			</a:t>
            </a:r>
            <a:r>
              <a:rPr lang="en-US" dirty="0" smtClean="0">
                <a:solidFill>
                  <a:srgbClr val="FF0000"/>
                </a:solidFill>
              </a:rPr>
              <a:t>Math (Algebra) - 67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Science – 47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Science – 67			</a:t>
            </a:r>
            <a:r>
              <a:rPr lang="en-US" dirty="0" smtClean="0">
                <a:solidFill>
                  <a:srgbClr val="00B050"/>
                </a:solidFill>
              </a:rPr>
              <a:t>Math (Geometry) - 57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 History – 50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US History – 45		US History - 45</a:t>
            </a:r>
          </a:p>
          <a:p>
            <a:pPr marL="0" indent="0">
              <a:buNone/>
            </a:pPr>
            <a:r>
              <a:rPr lang="en-US" dirty="0" smtClean="0"/>
              <a:t>Global – 55			</a:t>
            </a:r>
            <a:r>
              <a:rPr lang="en-US" dirty="0" smtClean="0">
                <a:solidFill>
                  <a:srgbClr val="00B050"/>
                </a:solidFill>
              </a:rPr>
              <a:t>CDOS Credential		</a:t>
            </a:r>
            <a:r>
              <a:rPr lang="en-US" dirty="0" smtClean="0"/>
              <a:t>Science - 55</a:t>
            </a:r>
          </a:p>
          <a:p>
            <a:pPr marL="0" indent="0">
              <a:buNone/>
            </a:pPr>
            <a:r>
              <a:rPr lang="en-US" b="1" dirty="0" smtClean="0"/>
              <a:t>LOCAL DIPLOMA		LOCAL DIPLOMA 		LOCAL DIPLOMA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5316583"/>
            <a:ext cx="2256277" cy="1541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81" y="5120007"/>
            <a:ext cx="628638" cy="525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527" y="1279437"/>
            <a:ext cx="7336847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97034" y="1291912"/>
            <a:ext cx="4077883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#3</a:t>
            </a:r>
          </a:p>
          <a:p>
            <a:r>
              <a:rPr lang="en-US" sz="3200" dirty="0" smtClean="0"/>
              <a:t>Student Appeals ELA,</a:t>
            </a:r>
            <a:r>
              <a:rPr lang="en-US" sz="3200" b="1" dirty="0" smtClean="0">
                <a:solidFill>
                  <a:srgbClr val="FF0000"/>
                </a:solidFill>
              </a:rPr>
              <a:t> Algebra </a:t>
            </a:r>
            <a:r>
              <a:rPr lang="en-US" sz="3200" b="1" dirty="0">
                <a:solidFill>
                  <a:srgbClr val="FF0000"/>
                </a:solidFill>
              </a:rPr>
              <a:t>compensates for </a:t>
            </a:r>
            <a:r>
              <a:rPr lang="en-US" sz="3200" b="1" dirty="0" smtClean="0">
                <a:solidFill>
                  <a:srgbClr val="FF0000"/>
                </a:solidFill>
              </a:rPr>
              <a:t>US History, </a:t>
            </a:r>
            <a:r>
              <a:rPr lang="en-US" sz="3200" b="1" dirty="0" smtClean="0">
                <a:solidFill>
                  <a:srgbClr val="00B050"/>
                </a:solidFill>
              </a:rPr>
              <a:t>plus one Geometry low pass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Low </a:t>
            </a:r>
            <a:r>
              <a:rPr lang="en-US" sz="3200" b="1" dirty="0"/>
              <a:t>P</a:t>
            </a:r>
            <a:r>
              <a:rPr lang="en-US" sz="3200" b="1" dirty="0" smtClean="0"/>
              <a:t>ass Science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35" y="402402"/>
            <a:ext cx="1209551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50" y="115657"/>
            <a:ext cx="9967920" cy="1320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Scenario</a:t>
            </a:r>
            <a:r>
              <a:rPr lang="en-US" sz="3600" b="1" dirty="0"/>
              <a:t> – How much do you already know?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550" y="1165505"/>
            <a:ext cx="10447614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Vicki is 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education student.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is a senior with 18 credits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and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6 credits this school year.  If she passes all of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                     classes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she will have the necessary credits needed for graduation.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2 CTE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credits and all of the requirements fulfilled for the CDOS Credential.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information provided 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exams scores below, can this student graduate?  If so, using which option(s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46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Algebra – 65     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Global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 and 52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History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Environment - 75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w much do you know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92" y="41969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65" y="4281053"/>
            <a:ext cx="2267610" cy="21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2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822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 the next two examples, both students have an IEP.  Take a moment to see if you can determine which safety net options can be used.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297" y="2852303"/>
            <a:ext cx="4546023" cy="31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69" y="-55864"/>
            <a:ext cx="11111345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Student A</a:t>
            </a:r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</a:t>
            </a:r>
            <a:endParaRPr lang="en-US" sz="36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74938"/>
              </p:ext>
            </p:extLst>
          </p:nvPr>
        </p:nvGraphicFramePr>
        <p:xfrm>
          <a:off x="633969" y="2013073"/>
          <a:ext cx="10685195" cy="473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577">
                  <a:extLst>
                    <a:ext uri="{9D8B030D-6E8A-4147-A177-3AD203B41FA5}">
                      <a16:colId xmlns:a16="http://schemas.microsoft.com/office/drawing/2014/main" val="1103212632"/>
                    </a:ext>
                  </a:extLst>
                </a:gridCol>
                <a:gridCol w="1414380">
                  <a:extLst>
                    <a:ext uri="{9D8B030D-6E8A-4147-A177-3AD203B41FA5}">
                      <a16:colId xmlns:a16="http://schemas.microsoft.com/office/drawing/2014/main" val="2859320325"/>
                    </a:ext>
                  </a:extLst>
                </a:gridCol>
                <a:gridCol w="5588238">
                  <a:extLst>
                    <a:ext uri="{9D8B030D-6E8A-4147-A177-3AD203B41FA5}">
                      <a16:colId xmlns:a16="http://schemas.microsoft.com/office/drawing/2014/main" val="154809438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Regents Exam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Rationale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68904"/>
                  </a:ext>
                </a:extLst>
              </a:tr>
              <a:tr h="7439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Comprehensive</a:t>
                      </a:r>
                      <a:r>
                        <a:rPr lang="en-US" sz="2400" baseline="0" dirty="0" smtClean="0"/>
                        <a:t> English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</a:t>
                      </a:r>
                    </a:p>
                    <a:p>
                      <a:pPr algn="ctr"/>
                      <a:endParaRPr lang="en-US" sz="2400" dirty="0" smtClean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400" dirty="0" smtClean="0"/>
                        <a:t>Student </a:t>
                      </a:r>
                      <a:r>
                        <a:rPr lang="en-US" sz="2400" baseline="0" dirty="0" smtClean="0"/>
                        <a:t>successfully appealed the 53 on the English exam.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/>
                        <a:t>The student successfully appealed the</a:t>
                      </a:r>
                      <a:r>
                        <a:rPr lang="en-US" sz="2400" baseline="0" dirty="0" smtClean="0"/>
                        <a:t> score of 54 on the </a:t>
                      </a:r>
                      <a:r>
                        <a:rPr lang="en-US" sz="2400" dirty="0" smtClean="0"/>
                        <a:t>Global</a:t>
                      </a:r>
                      <a:r>
                        <a:rPr lang="en-US" sz="2400" baseline="0" dirty="0" smtClean="0"/>
                        <a:t> History Exams.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2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 smtClean="0"/>
                        <a:t>Student receives a low pass on Science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2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 smtClean="0"/>
                        <a:t>Student’s score of 86 on the mathematics exam compensates for his score of 49 on the US History Exam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824151"/>
                  </a:ext>
                </a:extLst>
              </a:tr>
              <a:tr h="6599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Mathematics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020719"/>
                  </a:ext>
                </a:extLst>
              </a:tr>
              <a:tr h="7439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Global</a:t>
                      </a:r>
                      <a:r>
                        <a:rPr lang="en-US" sz="2400" baseline="0" dirty="0" smtClean="0"/>
                        <a:t> History &amp; Geography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2616138"/>
                  </a:ext>
                </a:extLst>
              </a:tr>
              <a:tr h="5941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Science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35177"/>
                  </a:ext>
                </a:extLst>
              </a:tr>
              <a:tr h="10557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 History &amp; Government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</a:t>
                      </a:r>
                      <a:endParaRPr lang="en-US" sz="2400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828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72212" y="2821830"/>
            <a:ext cx="5671643" cy="3924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48" y="3105884"/>
            <a:ext cx="1944793" cy="646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9456" y="218749"/>
            <a:ext cx="9033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Student </a:t>
            </a:r>
            <a:r>
              <a:rPr lang="en-US" sz="36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may</a:t>
            </a:r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use both the appeal and the    </a:t>
            </a:r>
          </a:p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compensatory option to graduate with a local diploma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48" y="4560873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05" y="110836"/>
            <a:ext cx="11111345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Student B:</a:t>
            </a:r>
            <a:endParaRPr lang="en-US" sz="36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85550"/>
              </p:ext>
            </p:extLst>
          </p:nvPr>
        </p:nvGraphicFramePr>
        <p:xfrm>
          <a:off x="872835" y="2045271"/>
          <a:ext cx="10598727" cy="480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109">
                  <a:extLst>
                    <a:ext uri="{9D8B030D-6E8A-4147-A177-3AD203B41FA5}">
                      <a16:colId xmlns:a16="http://schemas.microsoft.com/office/drawing/2014/main" val="1103212632"/>
                    </a:ext>
                  </a:extLst>
                </a:gridCol>
                <a:gridCol w="1931856">
                  <a:extLst>
                    <a:ext uri="{9D8B030D-6E8A-4147-A177-3AD203B41FA5}">
                      <a16:colId xmlns:a16="http://schemas.microsoft.com/office/drawing/2014/main" val="2859320325"/>
                    </a:ext>
                  </a:extLst>
                </a:gridCol>
                <a:gridCol w="5070762">
                  <a:extLst>
                    <a:ext uri="{9D8B030D-6E8A-4147-A177-3AD203B41FA5}">
                      <a16:colId xmlns:a16="http://schemas.microsoft.com/office/drawing/2014/main" val="1548094381"/>
                    </a:ext>
                  </a:extLst>
                </a:gridCol>
              </a:tblGrid>
              <a:tr h="6979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Regents Exam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Rationale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68904"/>
                  </a:ext>
                </a:extLst>
              </a:tr>
              <a:tr h="7439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Comprehensive</a:t>
                      </a:r>
                      <a:r>
                        <a:rPr lang="en-US" sz="2800" baseline="0" dirty="0" smtClean="0"/>
                        <a:t> English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65</a:t>
                      </a:r>
                      <a:endParaRPr lang="en-US" sz="2800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/>
                        <a:t>Student’s score of 65 on the English exam compensates</a:t>
                      </a:r>
                      <a:r>
                        <a:rPr lang="en-US" sz="2400" baseline="0" dirty="0" smtClean="0"/>
                        <a:t> for the score of 50 on the Global exam.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1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 smtClean="0"/>
                        <a:t>Appealed the 53 on Math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4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 smtClean="0"/>
                        <a:t>The student passed four Regents exams (one for each of the four discipline areas) and met the requirements for the CDOS Commencement Credential.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824151"/>
                  </a:ext>
                </a:extLst>
              </a:tr>
              <a:tr h="6599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Mathematics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53</a:t>
                      </a:r>
                    </a:p>
                    <a:p>
                      <a:pPr algn="ctr"/>
                      <a:endParaRPr lang="en-US" sz="2800" dirty="0" smtClean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020719"/>
                  </a:ext>
                </a:extLst>
              </a:tr>
              <a:tr h="7439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Global</a:t>
                      </a:r>
                      <a:r>
                        <a:rPr lang="en-US" sz="2800" baseline="0" dirty="0" smtClean="0"/>
                        <a:t> History &amp; Geography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2616138"/>
                  </a:ext>
                </a:extLst>
              </a:tr>
              <a:tr h="5941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Science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58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3517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US History &amp; Govt.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Met CDOS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req’s</a:t>
                      </a:r>
                      <a:endParaRPr lang="en-US" sz="2800" dirty="0"/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828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00477" y="2746618"/>
            <a:ext cx="5343497" cy="3924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31128" y="376673"/>
            <a:ext cx="9171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Student </a:t>
            </a:r>
            <a:r>
              <a:rPr lang="en-US" sz="36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may</a:t>
            </a:r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 use the compensatory option to graduate with a local diploma using the </a:t>
            </a:r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4 </a:t>
            </a:r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+ CDOS Pathway Option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65961" y="3796704"/>
            <a:ext cx="184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Appealed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8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2193"/>
            <a:ext cx="9967920" cy="114339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Scenario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how much do you know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50" y="4610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56" y="4141230"/>
            <a:ext cx="2622079" cy="24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334" y="1273564"/>
            <a:ext cx="10447614" cy="321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is a student with an IEP.  He is a senior with 16.5 credits and is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currently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7 credits this school year.  If he passes all of his classes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have the necessary credits needed for graduation.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completed all of the requirements for the CDOS Credential.  Based on the information provided and his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scores below, can this student graduate?  If so, using which option(s)?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-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Common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Algebra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US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	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Living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57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334" y="4633008"/>
            <a:ext cx="841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Yes, he can graduate with a Local Diploma.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Robert </a:t>
            </a:r>
            <a:r>
              <a:rPr lang="en-US" sz="2400" b="1" dirty="0">
                <a:solidFill>
                  <a:srgbClr val="FF0000"/>
                </a:solidFill>
              </a:rPr>
              <a:t>can appeal his ELA exam,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use </a:t>
            </a:r>
            <a:r>
              <a:rPr lang="en-US" sz="2400" b="1" dirty="0">
                <a:solidFill>
                  <a:srgbClr val="FF0000"/>
                </a:solidFill>
              </a:rPr>
              <a:t>the Compensatory Option for Algebra and Global exams,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and </a:t>
            </a:r>
            <a:r>
              <a:rPr lang="en-US" sz="2400" b="1" dirty="0">
                <a:solidFill>
                  <a:srgbClr val="FF0000"/>
                </a:solidFill>
              </a:rPr>
              <a:t>use the CDOS Credential as his plus one, in place of his US History exam.</a:t>
            </a:r>
          </a:p>
        </p:txBody>
      </p:sp>
    </p:spTree>
    <p:extLst>
      <p:ext uri="{BB962C8B-B14F-4D97-AF65-F5344CB8AC3E}">
        <p14:creationId xmlns:p14="http://schemas.microsoft.com/office/powerpoint/2010/main" val="8957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50" y="115657"/>
            <a:ext cx="9967920" cy="1320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Scenario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550" y="1165505"/>
            <a:ext cx="10447614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Vicki is 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education student.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is a senior with 18 credits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and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6 credits this school year.  If she passes all of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                     classes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she will have the necessary credits needed for graduation.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2 CTE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credits and all of the requirements fulfilled for the CDOS Credential.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information provided 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exams scores below, can this student graduate?  If so, using which option(s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46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Algebra – 65     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Global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 and 52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History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         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Environment - 75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w much do you know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92" y="41969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736" y="3491345"/>
            <a:ext cx="1646856" cy="152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3550" y="4747386"/>
            <a:ext cx="10783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she can graduate with a local diploma.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Vicki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Appeal the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and the Global exams,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she can use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CDOS option as her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1 in place of her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History exam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9959" y="1864935"/>
            <a:ext cx="5333178" cy="3442811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6500" dirty="0">
                <a:solidFill>
                  <a:srgbClr val="FF0000"/>
                </a:solidFill>
              </a:rPr>
              <a:t>Test your knowledge!</a:t>
            </a:r>
            <a:endParaRPr lang="en-US" sz="1400" dirty="0"/>
          </a:p>
        </p:txBody>
      </p:sp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1555" y="5612848"/>
            <a:ext cx="1031397" cy="103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940" y="5736907"/>
            <a:ext cx="1111950" cy="11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9453" y="1726364"/>
            <a:ext cx="5333178" cy="3442811"/>
          </a:xfrm>
          <a:solidFill>
            <a:schemeClr val="bg1"/>
          </a:solidFill>
        </p:spPr>
        <p:txBody>
          <a:bodyPr anchor="ctr">
            <a:normAutofit fontScale="85000" lnSpcReduction="20000"/>
          </a:bodyPr>
          <a:lstStyle/>
          <a:p>
            <a:r>
              <a:rPr lang="en-US" sz="6500" dirty="0">
                <a:solidFill>
                  <a:srgbClr val="FF0000"/>
                </a:solidFill>
              </a:rPr>
              <a:t>NYS students </a:t>
            </a:r>
            <a:r>
              <a:rPr lang="en-US" sz="5700" dirty="0">
                <a:solidFill>
                  <a:srgbClr val="FF0000"/>
                </a:solidFill>
              </a:rPr>
              <a:t>must</a:t>
            </a:r>
            <a:r>
              <a:rPr lang="en-US" sz="6500" dirty="0">
                <a:solidFill>
                  <a:srgbClr val="FF0000"/>
                </a:solidFill>
              </a:rPr>
              <a:t> earn 28 credits in order to be eligible for a diploma.</a:t>
            </a:r>
            <a:endParaRPr lang="en-US" sz="1400" dirty="0"/>
          </a:p>
        </p:txBody>
      </p:sp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021" y="5660835"/>
            <a:ext cx="1109568" cy="1115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62582" y="5661674"/>
            <a:ext cx="229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22 Credits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544077" y="1761502"/>
            <a:ext cx="5044942" cy="3649676"/>
          </a:xfrm>
          <a:noFill/>
        </p:spPr>
        <p:txBody>
          <a:bodyPr anchor="ctr">
            <a:normAutofit fontScale="92500"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All students can appeal 1 test score on a Regents exam and earn a Regents diploma.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0428" y="5630719"/>
            <a:ext cx="103641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399959" y="1926471"/>
            <a:ext cx="5333178" cy="3442811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r>
              <a:rPr lang="en-US" sz="6500" dirty="0">
                <a:solidFill>
                  <a:srgbClr val="FF0000"/>
                </a:solidFill>
              </a:rPr>
              <a:t>All students in NYS can receive a local diploma. </a:t>
            </a:r>
          </a:p>
          <a:p>
            <a:r>
              <a:rPr lang="en-US" sz="2000" dirty="0"/>
              <a:t>*Other than those taking the NYSAA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0553" y="5630719"/>
            <a:ext cx="103641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AED4-A1E4-4CD4-83D1-EFB8AF9758E6}" type="slidenum">
              <a:rPr lang="en-US" smtClean="0"/>
              <a:t>39</a:t>
            </a:fld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505200" y="1761502"/>
            <a:ext cx="5044942" cy="3649676"/>
          </a:xfrm>
          <a:noFill/>
        </p:spPr>
        <p:txBody>
          <a:bodyPr anchor="ctr">
            <a:normAutofit fontScale="92500" lnSpcReduction="20000"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All students can appeal 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2 test scores on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Regents exams and earn a local diploma.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1512" y="5630719"/>
            <a:ext cx="103641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0F0FF-4241-4457-9F33-C502052D8EB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7" y="2170176"/>
            <a:ext cx="6400800" cy="4687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904" y="657761"/>
            <a:ext cx="11702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When should we start having Graduation Discussions?</a:t>
            </a:r>
          </a:p>
          <a:p>
            <a:pPr algn="ctr"/>
            <a:r>
              <a:rPr lang="en-US" sz="4000" b="1" dirty="0" smtClean="0"/>
              <a:t>Who should be having these discussions? </a:t>
            </a:r>
            <a:endParaRPr lang="en-US" sz="4000" b="1" dirty="0"/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739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544077" y="1751696"/>
            <a:ext cx="5044942" cy="3669289"/>
          </a:xfrm>
          <a:noFill/>
        </p:spPr>
        <p:txBody>
          <a:bodyPr anchor="ctr">
            <a:normAutofit fontScale="70000" lnSpcReduction="20000"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Students with an IEP/504/Declassification Plan can receive a local diploma by earning a 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55 or better on the 4+1 required regents exams. </a:t>
            </a:r>
            <a:r>
              <a:rPr lang="en-US" sz="1900" dirty="0">
                <a:solidFill>
                  <a:srgbClr val="FF0000"/>
                </a:solidFill>
              </a:rPr>
              <a:t>(plus 22 required credits)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0138" y="5614975"/>
            <a:ext cx="103641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592954" y="1942196"/>
            <a:ext cx="5044942" cy="3288288"/>
          </a:xfrm>
          <a:noFill/>
        </p:spPr>
        <p:txBody>
          <a:bodyPr anchor="ctr">
            <a:normAutofit fontScale="77500" lnSpcReduction="20000"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Low exam scores of 45-54 do not change on a transcript when using the compensatory option.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0138" y="5614975"/>
            <a:ext cx="103641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573529" y="1905000"/>
            <a:ext cx="5044942" cy="3288902"/>
          </a:xfrm>
          <a:noFill/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Only students with an IEP can use the Low Pass Appeal.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021" y="5674731"/>
            <a:ext cx="1115665" cy="11156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61219" y="5376139"/>
            <a:ext cx="26243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IEP and 504 and Declassified 8</a:t>
            </a:r>
            <a:r>
              <a:rPr lang="en-US" sz="2800" b="1" baseline="30000" dirty="0">
                <a:solidFill>
                  <a:srgbClr val="00B0F0"/>
                </a:solidFill>
              </a:rPr>
              <a:t>th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grade </a:t>
            </a:r>
            <a:r>
              <a:rPr lang="en-US" sz="2800" b="1" dirty="0">
                <a:solidFill>
                  <a:srgbClr val="00B0F0"/>
                </a:solidFill>
              </a:rPr>
              <a:t>or after</a:t>
            </a:r>
          </a:p>
        </p:txBody>
      </p:sp>
    </p:spTree>
    <p:extLst>
      <p:ext uri="{BB962C8B-B14F-4D97-AF65-F5344CB8AC3E}">
        <p14:creationId xmlns:p14="http://schemas.microsoft.com/office/powerpoint/2010/main" val="19425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491112" y="1752600"/>
            <a:ext cx="5009863" cy="3657600"/>
          </a:xfrm>
          <a:noFill/>
        </p:spPr>
        <p:txBody>
          <a:bodyPr anchor="ctr">
            <a:normAutofit fontScale="92500" lnSpcReduction="20000"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CDOS Credential is only for students with disabilities.</a:t>
            </a:r>
          </a:p>
          <a:p>
            <a:r>
              <a:rPr lang="en-US" sz="2000" dirty="0"/>
              <a:t>*Other than those taking the NYSAA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3142" y="5649591"/>
            <a:ext cx="1115665" cy="1115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44796" y="5410200"/>
            <a:ext cx="2844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 is for all </a:t>
            </a:r>
            <a:r>
              <a:rPr lang="en-US" sz="4000" b="1" dirty="0">
                <a:solidFill>
                  <a:srgbClr val="00B0F0"/>
                </a:solidFill>
              </a:rPr>
              <a:t>students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74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61617" y="1920860"/>
            <a:ext cx="5009863" cy="3330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FF0000"/>
                </a:solidFill>
              </a:rPr>
              <a:t>The Skills Credential is a high school diploma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021" y="5736907"/>
            <a:ext cx="1115665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309" y="678872"/>
            <a:ext cx="6130636" cy="576349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Pamela Sacchitella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Transition </a:t>
            </a:r>
            <a:r>
              <a:rPr lang="en-US" dirty="0" smtClean="0"/>
              <a:t>Specialist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Specialized Services Dept.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Edison – 2C29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(585) 324-9700 </a:t>
            </a:r>
            <a:r>
              <a:rPr lang="en-US" b="1" dirty="0" smtClean="0"/>
              <a:t>ext.2329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Website:  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www.rcsdk12.org/transition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Jennifer </a:t>
            </a:r>
            <a:r>
              <a:rPr lang="en-US" b="1" dirty="0" err="1" smtClean="0"/>
              <a:t>Cacioppo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Transition Specialist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RSE-TASC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(</a:t>
            </a:r>
            <a:r>
              <a:rPr lang="en-US" dirty="0"/>
              <a:t>585) </a:t>
            </a:r>
            <a:r>
              <a:rPr lang="en-US" dirty="0" smtClean="0"/>
              <a:t>249-7848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74" y="678873"/>
            <a:ext cx="4039017" cy="2687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046" y="3881436"/>
            <a:ext cx="2976564" cy="29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289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+mn-lt"/>
              </a:rPr>
              <a:t>What’s my role?</a:t>
            </a:r>
            <a:endParaRPr lang="en-US" sz="6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107" y="3795711"/>
            <a:ext cx="3468659" cy="30622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2163" y="1579852"/>
            <a:ext cx="80841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We all should be discussing and encouraging student progress towards graduation.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You should be aware and familiar 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with all of the Graduation requirements and various options. 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It 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is the 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role of the Counselor and Administrator to discuss specific options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with the students and families.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124" y="822184"/>
            <a:ext cx="8534378" cy="13255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Do you know many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total credits</a:t>
            </a:r>
            <a:r>
              <a:rPr lang="en-US" sz="3200" b="1" dirty="0" smtClean="0">
                <a:latin typeface="+mn-lt"/>
              </a:rPr>
              <a:t> a student needs to graduate?</a:t>
            </a:r>
            <a:endParaRPr lang="en-US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427" y="3690346"/>
            <a:ext cx="6373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Health</a:t>
            </a:r>
            <a:r>
              <a:rPr lang="en-US" sz="3200" dirty="0"/>
              <a:t>	</a:t>
            </a:r>
            <a:endParaRPr lang="en-US" sz="3200" dirty="0" smtClean="0"/>
          </a:p>
          <a:p>
            <a:r>
              <a:rPr lang="en-US" sz="3200" b="1" dirty="0" smtClean="0"/>
              <a:t>Art</a:t>
            </a:r>
            <a:r>
              <a:rPr lang="en-US" sz="3200" dirty="0"/>
              <a:t>	</a:t>
            </a:r>
            <a:r>
              <a:rPr lang="en-US" sz="3200" dirty="0" smtClean="0"/>
              <a:t>	</a:t>
            </a:r>
            <a:endParaRPr lang="en-US" sz="3200" dirty="0"/>
          </a:p>
          <a:p>
            <a:r>
              <a:rPr lang="en-US" sz="3200" b="1" dirty="0" smtClean="0"/>
              <a:t>PE</a:t>
            </a:r>
            <a:r>
              <a:rPr lang="en-US" sz="3200" dirty="0"/>
              <a:t>	</a:t>
            </a:r>
            <a:r>
              <a:rPr lang="en-US" sz="3200" dirty="0" smtClean="0"/>
              <a:t>	</a:t>
            </a:r>
            <a:endParaRPr lang="en-US" sz="3200" dirty="0"/>
          </a:p>
          <a:p>
            <a:r>
              <a:rPr lang="en-US" sz="3200" b="1" dirty="0" smtClean="0"/>
              <a:t>Electives</a:t>
            </a:r>
            <a:r>
              <a:rPr lang="en-US" sz="3200" dirty="0" smtClean="0"/>
              <a:t>	</a:t>
            </a:r>
          </a:p>
          <a:p>
            <a:r>
              <a:rPr lang="en-US" sz="3200" b="1" dirty="0" smtClean="0"/>
              <a:t>LOTE*</a:t>
            </a:r>
            <a:r>
              <a:rPr lang="en-US" sz="3200" dirty="0"/>
              <a:t>	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-430212" y="2417784"/>
            <a:ext cx="10304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	</a:t>
            </a:r>
          </a:p>
          <a:p>
            <a:pPr algn="r"/>
            <a:r>
              <a:rPr lang="en-US" sz="3200" b="1" dirty="0"/>
              <a:t>Do you know how many credits in each of the areas?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4901" y="1344936"/>
            <a:ext cx="19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0215" y="3712384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ELA</a:t>
            </a:r>
            <a:r>
              <a:rPr lang="en-US" sz="3200" dirty="0"/>
              <a:t>		</a:t>
            </a:r>
          </a:p>
          <a:p>
            <a:r>
              <a:rPr lang="en-US" sz="3200" b="1" dirty="0" err="1" smtClean="0"/>
              <a:t>Soc</a:t>
            </a:r>
            <a:r>
              <a:rPr lang="en-US" sz="3200" b="1" dirty="0" smtClean="0"/>
              <a:t> Stud</a:t>
            </a:r>
            <a:r>
              <a:rPr lang="en-US" sz="3200" dirty="0"/>
              <a:t>	</a:t>
            </a:r>
          </a:p>
          <a:p>
            <a:r>
              <a:rPr lang="en-US" sz="3200" b="1" dirty="0" smtClean="0"/>
              <a:t>Science</a:t>
            </a:r>
            <a:r>
              <a:rPr lang="en-US" sz="3200" dirty="0"/>
              <a:t>	</a:t>
            </a:r>
          </a:p>
          <a:p>
            <a:r>
              <a:rPr lang="en-US" sz="3200" b="1" dirty="0" smtClean="0"/>
              <a:t>Math</a:t>
            </a:r>
            <a:r>
              <a:rPr lang="en-US" sz="3200" dirty="0"/>
              <a:t>		</a:t>
            </a:r>
          </a:p>
          <a:p>
            <a:r>
              <a:rPr lang="en-US" dirty="0"/>
              <a:t>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847" y="3296151"/>
            <a:ext cx="2085975" cy="2190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90" y="282980"/>
            <a:ext cx="2009775" cy="22764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96529" y="5622999"/>
            <a:ext cx="4258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  </a:t>
            </a:r>
            <a:r>
              <a:rPr lang="en-US" sz="2000" b="1" dirty="0">
                <a:solidFill>
                  <a:srgbClr val="FF0000"/>
                </a:solidFill>
              </a:rPr>
              <a:t>*if exempt will still need the credit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6948" y="3713564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6948" y="4215275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8204" y="5118063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8204" y="4666669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18002" y="3697776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0.5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3687" y="4183784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3687" y="4668959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96529" y="5154134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3.5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/>
          <p:nvPr/>
        </p:nvCxnSpPr>
        <p:spPr>
          <a:xfrm>
            <a:off x="3681003" y="6325594"/>
            <a:ext cx="5370523" cy="316287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002" y="-403917"/>
            <a:ext cx="457200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Graduation Process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333936" y="1401799"/>
            <a:ext cx="933959" cy="4124509"/>
            <a:chOff x="3028441" y="1407760"/>
            <a:chExt cx="990600" cy="3817858"/>
          </a:xfrm>
        </p:grpSpPr>
        <p:sp>
          <p:nvSpPr>
            <p:cNvPr id="4" name="Oval 3"/>
            <p:cNvSpPr/>
            <p:nvPr/>
          </p:nvSpPr>
          <p:spPr>
            <a:xfrm>
              <a:off x="3028441" y="1407760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ELA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028441" y="2416219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</a:t>
              </a:r>
              <a:br>
                <a:rPr lang="en-US" sz="120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Math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028441" y="3424678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Science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028441" y="4433138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</a:t>
              </a:r>
              <a:br>
                <a:rPr lang="en-US" sz="120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Social Studies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35567" y="813258"/>
            <a:ext cx="1130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Required </a:t>
            </a:r>
            <a:br>
              <a:rPr lang="en-US" sz="1200" b="1" u="sng" dirty="0">
                <a:solidFill>
                  <a:prstClr val="black"/>
                </a:solidFill>
                <a:latin typeface="Calibri"/>
              </a:rPr>
            </a:b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Regents Exams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375385" y="1506930"/>
            <a:ext cx="1205043" cy="4436670"/>
            <a:chOff x="6121735" y="1278964"/>
            <a:chExt cx="1205043" cy="4072030"/>
          </a:xfrm>
        </p:grpSpPr>
        <p:grpSp>
          <p:nvGrpSpPr>
            <p:cNvPr id="45" name="Group 44"/>
            <p:cNvGrpSpPr/>
            <p:nvPr/>
          </p:nvGrpSpPr>
          <p:grpSpPr>
            <a:xfrm>
              <a:off x="6121735" y="1278964"/>
              <a:ext cx="1205043" cy="1465002"/>
              <a:chOff x="6121735" y="1278964"/>
              <a:chExt cx="1205043" cy="1465002"/>
            </a:xfrm>
            <a:solidFill>
              <a:srgbClr val="FF0000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6121735" y="1278964"/>
                <a:ext cx="1205043" cy="422191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Additional Math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121735" y="1800370"/>
                <a:ext cx="1205043" cy="422191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Additional Science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121735" y="2321775"/>
                <a:ext cx="1205043" cy="422191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Additional Social Studies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121735" y="2843181"/>
              <a:ext cx="1205043" cy="2507813"/>
              <a:chOff x="6121735" y="2843181"/>
              <a:chExt cx="1205043" cy="250781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121735" y="3885992"/>
                <a:ext cx="1205043" cy="422191"/>
              </a:xfrm>
              <a:prstGeom prst="rect">
                <a:avLst/>
              </a:prstGeom>
              <a:solidFill>
                <a:srgbClr val="0099CC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SED Approved LOTE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21735" y="2843181"/>
                <a:ext cx="1205043" cy="422191"/>
              </a:xfrm>
              <a:prstGeom prst="rect">
                <a:avLst/>
              </a:prstGeom>
              <a:solidFill>
                <a:srgbClr val="0099CC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SED Approved Humanities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121735" y="3364586"/>
                <a:ext cx="1205043" cy="422191"/>
              </a:xfrm>
              <a:prstGeom prst="rect">
                <a:avLst/>
              </a:prstGeom>
              <a:solidFill>
                <a:srgbClr val="0099CC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SED Approved Arts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21735" y="4407397"/>
                <a:ext cx="1205043" cy="422191"/>
              </a:xfrm>
              <a:prstGeom prst="rect">
                <a:avLst/>
              </a:prstGeom>
              <a:solidFill>
                <a:srgbClr val="0099CC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SED Approved CTE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121735" y="4928803"/>
                <a:ext cx="1205043" cy="42219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Calibri"/>
                  </a:rPr>
                  <a:t>CDOS Credential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364581" y="953403"/>
            <a:ext cx="1211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Pathway Option</a:t>
            </a:r>
          </a:p>
          <a:p>
            <a:pPr algn="ctr">
              <a:defRPr/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Choose one</a:t>
            </a:r>
          </a:p>
        </p:txBody>
      </p:sp>
      <p:sp>
        <p:nvSpPr>
          <p:cNvPr id="20" name="Equal 19"/>
          <p:cNvSpPr/>
          <p:nvPr/>
        </p:nvSpPr>
        <p:spPr>
          <a:xfrm>
            <a:off x="8642749" y="3004350"/>
            <a:ext cx="366843" cy="351993"/>
          </a:xfrm>
          <a:prstGeom prst="mathEqual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9095958" y="3736222"/>
            <a:ext cx="1349856" cy="919076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u="sng" dirty="0">
                <a:solidFill>
                  <a:prstClr val="white"/>
                </a:solidFill>
                <a:latin typeface="Calibri"/>
              </a:rPr>
              <a:t>Local </a:t>
            </a:r>
          </a:p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000" dirty="0">
                <a:solidFill>
                  <a:prstClr val="white"/>
                </a:solidFill>
                <a:latin typeface="Calibri"/>
              </a:rPr>
            </a:br>
            <a:r>
              <a:rPr lang="en-US" sz="1000" dirty="0">
                <a:solidFill>
                  <a:prstClr val="white"/>
                </a:solidFill>
                <a:latin typeface="Calibri"/>
              </a:rPr>
              <a:t>May include: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100" dirty="0">
                <a:solidFill>
                  <a:prstClr val="white"/>
                </a:solidFill>
                <a:latin typeface="Calibri"/>
              </a:rPr>
            </a:br>
            <a:r>
              <a:rPr lang="en-US" sz="1100" b="1" dirty="0">
                <a:solidFill>
                  <a:prstClr val="white"/>
                </a:solidFill>
                <a:latin typeface="Calibri"/>
              </a:rPr>
              <a:t>CTE Endorsement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9095453" y="1353514"/>
            <a:ext cx="1338055" cy="2224627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u="sng" dirty="0">
                <a:solidFill>
                  <a:prstClr val="white"/>
                </a:solidFill>
                <a:latin typeface="Calibri"/>
              </a:rPr>
              <a:t>Regents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200" dirty="0">
                <a:solidFill>
                  <a:prstClr val="white"/>
                </a:solidFill>
                <a:latin typeface="Calibri"/>
              </a:rPr>
            </a:br>
            <a:r>
              <a:rPr lang="en-US" sz="12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200" dirty="0">
                <a:solidFill>
                  <a:prstClr val="white"/>
                </a:solidFill>
                <a:latin typeface="Calibri"/>
              </a:rPr>
            </a:br>
            <a:r>
              <a:rPr lang="en-US" sz="1000" dirty="0">
                <a:solidFill>
                  <a:prstClr val="white"/>
                </a:solidFill>
                <a:latin typeface="Calibri"/>
              </a:rPr>
              <a:t>May include: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Honors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100" dirty="0">
                <a:solidFill>
                  <a:prstClr val="white"/>
                </a:solidFill>
                <a:latin typeface="Calibri"/>
              </a:rPr>
            </a:br>
            <a:r>
              <a:rPr lang="en-US" sz="900" dirty="0">
                <a:solidFill>
                  <a:prstClr val="white"/>
                </a:solidFill>
                <a:latin typeface="Calibri"/>
              </a:rPr>
              <a:t>and/or</a:t>
            </a:r>
            <a:r>
              <a:rPr lang="en-US" sz="1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Advanced Designation </a:t>
            </a:r>
            <a:r>
              <a:rPr lang="en-US" sz="900" dirty="0">
                <a:solidFill>
                  <a:prstClr val="white"/>
                </a:solidFill>
                <a:latin typeface="Calibri"/>
              </a:rPr>
              <a:t>and/or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Mastery in Math/ Science</a:t>
            </a:r>
          </a:p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and/or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100" dirty="0">
                <a:solidFill>
                  <a:prstClr val="white"/>
                </a:solidFill>
                <a:latin typeface="Calibri"/>
              </a:rPr>
            </a:br>
            <a:r>
              <a:rPr lang="en-US" sz="1100" b="1" dirty="0">
                <a:solidFill>
                  <a:prstClr val="white"/>
                </a:solidFill>
                <a:latin typeface="Calibri"/>
              </a:rPr>
              <a:t>CTE Endorsement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18162" y="948628"/>
            <a:ext cx="1267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Diploma Options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6054" y="1404520"/>
            <a:ext cx="1524000" cy="2308324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22 units of credit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:</a:t>
            </a:r>
            <a:br>
              <a:rPr lang="en-US" sz="1200" dirty="0">
                <a:solidFill>
                  <a:prstClr val="white"/>
                </a:solidFill>
                <a:latin typeface="Calibri"/>
              </a:rPr>
            </a:br>
            <a:endParaRPr lang="en-US" sz="12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ELA - 4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SS - 4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Science - 3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Math - 3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Health – ½ 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Arts - 1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PE - 2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Electives – 3 ½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LOTE* - 1</a:t>
            </a:r>
          </a:p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Calibri"/>
              </a:rPr>
              <a:t>*If exempt, still need credit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31188" y="5794844"/>
            <a:ext cx="16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Non-diploma Options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79165" y="805755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Appeal/</a:t>
            </a:r>
          </a:p>
          <a:p>
            <a:pPr algn="ctr"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Safety Net</a:t>
            </a:r>
          </a:p>
          <a:p>
            <a:pPr algn="ctr">
              <a:defRPr/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Only apply to</a:t>
            </a:r>
          </a:p>
          <a:p>
            <a:pPr algn="ctr">
              <a:defRPr/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 Regents exams</a:t>
            </a:r>
          </a:p>
        </p:txBody>
      </p:sp>
      <p:sp>
        <p:nvSpPr>
          <p:cNvPr id="47" name="Plus 46"/>
          <p:cNvSpPr/>
          <p:nvPr/>
        </p:nvSpPr>
        <p:spPr>
          <a:xfrm>
            <a:off x="3678566" y="3133653"/>
            <a:ext cx="590041" cy="58922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7100" y="6194260"/>
            <a:ext cx="1371600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NYSAA</a:t>
            </a:r>
          </a:p>
          <a:p>
            <a:pPr algn="ctr"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NYS Alternate Assessment for Students with </a:t>
            </a:r>
            <a:r>
              <a:rPr lang="en-US" sz="800">
                <a:solidFill>
                  <a:prstClr val="black"/>
                </a:solidFill>
                <a:latin typeface="Calibri"/>
              </a:rPr>
              <a:t/>
            </a:r>
            <a:br>
              <a:rPr lang="en-US" sz="800">
                <a:solidFill>
                  <a:prstClr val="black"/>
                </a:solidFill>
                <a:latin typeface="Calibri"/>
              </a:rPr>
            </a:br>
            <a:r>
              <a:rPr lang="en-US" sz="800">
                <a:solidFill>
                  <a:prstClr val="black"/>
                </a:solidFill>
                <a:latin typeface="Calibri"/>
              </a:rPr>
              <a:t>Severe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Disabilities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73100" y="3810000"/>
            <a:ext cx="728294" cy="2286000"/>
            <a:chOff x="749100" y="3417095"/>
            <a:chExt cx="927300" cy="1764505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749100" y="3417095"/>
              <a:ext cx="698700" cy="1007353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49100" y="4424448"/>
              <a:ext cx="927300" cy="757152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2325753" y="492076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-OR-</a:t>
            </a:r>
          </a:p>
        </p:txBody>
      </p:sp>
      <p:sp>
        <p:nvSpPr>
          <p:cNvPr id="60" name="Flowchart: Alternate Process 59"/>
          <p:cNvSpPr/>
          <p:nvPr/>
        </p:nvSpPr>
        <p:spPr>
          <a:xfrm>
            <a:off x="9182099" y="6096001"/>
            <a:ext cx="1298379" cy="2864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CDOS Credential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Flowchart: Alternate Process 61"/>
          <p:cNvSpPr/>
          <p:nvPr/>
        </p:nvSpPr>
        <p:spPr>
          <a:xfrm>
            <a:off x="9182099" y="6468453"/>
            <a:ext cx="1298379" cy="286437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Skills  Credential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41278" y="95937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Courses/Credits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415236" y="1846588"/>
            <a:ext cx="1740686" cy="796534"/>
          </a:xfrm>
          <a:prstGeom prst="rightArrow">
            <a:avLst>
              <a:gd name="adj1" fmla="val 60250"/>
              <a:gd name="adj2" fmla="val 71089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06730" y="1990523"/>
            <a:ext cx="14415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Appeal of Regents score</a:t>
            </a:r>
          </a:p>
          <a:p>
            <a:pPr>
              <a:defRPr/>
            </a:pPr>
            <a:endParaRPr lang="en-US" sz="900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Appeal for ELLs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17310" y="2860439"/>
            <a:ext cx="1738613" cy="2042706"/>
            <a:chOff x="4039516" y="1585770"/>
            <a:chExt cx="1984301" cy="2559384"/>
          </a:xfrm>
        </p:grpSpPr>
        <p:sp>
          <p:nvSpPr>
            <p:cNvPr id="28" name="Right Arrow 27"/>
            <p:cNvSpPr/>
            <p:nvPr/>
          </p:nvSpPr>
          <p:spPr>
            <a:xfrm>
              <a:off x="4042617" y="1585770"/>
              <a:ext cx="1981200" cy="2559384"/>
            </a:xfrm>
            <a:prstGeom prst="rightArrow">
              <a:avLst>
                <a:gd name="adj1" fmla="val 50000"/>
                <a:gd name="adj2" fmla="val 32182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39516" y="2022778"/>
              <a:ext cx="1818215" cy="1291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sz="800" b="1" dirty="0">
                <a:solidFill>
                  <a:prstClr val="black"/>
                </a:solidFill>
                <a:latin typeface="Calibri"/>
              </a:endParaRPr>
            </a:p>
            <a:p>
              <a:pPr>
                <a:defRPr/>
              </a:pPr>
              <a:endParaRPr lang="en-US" sz="900" b="1" dirty="0">
                <a:solidFill>
                  <a:prstClr val="black"/>
                </a:solidFill>
                <a:latin typeface="Calibri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◦ Low Pass Option</a:t>
              </a:r>
            </a:p>
            <a:p>
              <a:pPr>
                <a:lnSpc>
                  <a:spcPct val="80000"/>
                </a:lnSpc>
                <a:defRPr/>
              </a:pPr>
              <a:endParaRPr lang="en-US" sz="900" b="1" dirty="0">
                <a:solidFill>
                  <a:prstClr val="black"/>
                </a:solidFill>
                <a:latin typeface="Calibri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◦ Low Pass Appeal</a:t>
              </a:r>
            </a:p>
            <a:p>
              <a:pPr>
                <a:lnSpc>
                  <a:spcPct val="80000"/>
                </a:lnSpc>
                <a:defRPr/>
              </a:pPr>
              <a:endParaRPr lang="en-US" sz="900" b="1" dirty="0">
                <a:solidFill>
                  <a:prstClr val="black"/>
                </a:solidFill>
                <a:latin typeface="Calibri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◦ Compensatory Option</a:t>
              </a:r>
            </a:p>
            <a:p>
              <a:pPr>
                <a:defRPr/>
              </a:pPr>
              <a:endParaRPr lang="en-US" sz="8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134197" y="4177677"/>
            <a:ext cx="1695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b="1" i="1" dirty="0">
                <a:solidFill>
                  <a:prstClr val="black"/>
                </a:solidFill>
                <a:latin typeface="Calibri"/>
              </a:rPr>
              <a:t>*</a:t>
            </a:r>
            <a:r>
              <a:rPr lang="en-US" sz="700" b="1" i="1" dirty="0">
                <a:solidFill>
                  <a:prstClr val="black"/>
                </a:solidFill>
                <a:latin typeface="Calibri"/>
              </a:rPr>
              <a:t>Only for students with disabilities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070007" y="4789533"/>
            <a:ext cx="1388944" cy="811163"/>
          </a:xfrm>
          <a:prstGeom prst="rect">
            <a:avLst/>
          </a:prstGeom>
          <a:solidFill>
            <a:schemeClr val="accent6">
              <a:lumMod val="75000"/>
            </a:schemeClr>
          </a:solidFill>
          <a:ln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u="sng" dirty="0">
                <a:solidFill>
                  <a:prstClr val="white"/>
                </a:solidFill>
                <a:latin typeface="Calibri"/>
              </a:rPr>
              <a:t>Local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 </a:t>
            </a:r>
            <a:br>
              <a:rPr lang="en-US" sz="1200" b="1" dirty="0">
                <a:solidFill>
                  <a:prstClr val="white"/>
                </a:solidFill>
                <a:latin typeface="Calibri"/>
              </a:rPr>
            </a:br>
            <a:endParaRPr lang="en-US" sz="8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800" b="1" i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sz="800" b="1" i="1" dirty="0">
                <a:solidFill>
                  <a:prstClr val="white"/>
                </a:solidFill>
                <a:latin typeface="Arial Narrow" panose="020B0606020202030204" pitchFamily="34" charset="0"/>
              </a:rPr>
              <a:t/>
            </a:r>
            <a:br>
              <a:rPr lang="en-US" sz="800" b="1" i="1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en-US" sz="800" b="1" i="1" dirty="0">
                <a:solidFill>
                  <a:prstClr val="white"/>
                </a:solidFill>
                <a:latin typeface="Arial Narrow" panose="020B0606020202030204" pitchFamily="34" charset="0"/>
              </a:rPr>
              <a:t>*Only for students with an</a:t>
            </a:r>
            <a:r>
              <a:rPr lang="en-US" sz="800" b="1" i="1" u="sng" dirty="0">
                <a:solidFill>
                  <a:prstClr val="white"/>
                </a:solidFill>
                <a:latin typeface="Arial Narrow" panose="020B0606020202030204" pitchFamily="34" charset="0"/>
              </a:rPr>
              <a:t> IEP</a:t>
            </a:r>
            <a:endParaRPr lang="en-US" sz="800" b="1" i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 descr="File:&lt;strong&gt;Graduate&lt;/strong&gt; clip 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21" y="4033466"/>
            <a:ext cx="593354" cy="15121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00200" y="56857"/>
            <a:ext cx="2707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Developed by Midwest RSE-TASC</a:t>
            </a: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Updated May 2018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38492" y="4987472"/>
            <a:ext cx="3027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(through 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Superintendent </a:t>
            </a:r>
            <a:br>
              <a:rPr lang="en-US" sz="1000" b="1" dirty="0">
                <a:solidFill>
                  <a:prstClr val="white"/>
                </a:solidFill>
                <a:latin typeface="Calibri"/>
              </a:rPr>
            </a:br>
            <a:r>
              <a:rPr lang="en-US" sz="1000" b="1" dirty="0">
                <a:solidFill>
                  <a:prstClr val="white"/>
                </a:solidFill>
                <a:latin typeface="Calibri"/>
              </a:rPr>
              <a:t>Determination </a:t>
            </a:r>
            <a:r>
              <a:rPr lang="en-US" sz="1000" dirty="0">
                <a:solidFill>
                  <a:prstClr val="white"/>
                </a:solidFill>
                <a:latin typeface="Calibri"/>
              </a:rPr>
              <a:t>Option)</a:t>
            </a:r>
          </a:p>
        </p:txBody>
      </p:sp>
      <p:sp>
        <p:nvSpPr>
          <p:cNvPr id="49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1508799" y="6492876"/>
            <a:ext cx="273269" cy="365125"/>
          </a:xfrm>
        </p:spPr>
        <p:txBody>
          <a:bodyPr/>
          <a:lstStyle/>
          <a:p>
            <a:pPr>
              <a:defRPr/>
            </a:pPr>
            <a:fld id="{6CC20A23-763C-411F-A5A4-29681524A7A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-407180"/>
            <a:ext cx="4572000" cy="11430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Multiple Pathways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408553" y="1249664"/>
            <a:ext cx="5941917" cy="5565504"/>
            <a:chOff x="697925" y="781718"/>
            <a:chExt cx="4583614" cy="5565504"/>
          </a:xfrm>
        </p:grpSpPr>
        <p:sp>
          <p:nvSpPr>
            <p:cNvPr id="4" name="Oval 3"/>
            <p:cNvSpPr/>
            <p:nvPr/>
          </p:nvSpPr>
          <p:spPr>
            <a:xfrm>
              <a:off x="804484" y="1165622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ELA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804484" y="2174081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</a:t>
              </a:r>
              <a:br>
                <a:rPr lang="en-US" sz="120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Math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804484" y="3182540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Science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04484" y="4191000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</a:t>
              </a:r>
              <a:br>
                <a:rPr lang="en-US" sz="120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Social Studies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925" y="781719"/>
              <a:ext cx="13464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u="sng" dirty="0">
                  <a:solidFill>
                    <a:prstClr val="black"/>
                  </a:solidFill>
                  <a:latin typeface="Calibri"/>
                </a:rPr>
                <a:t>Required Regents Exams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1165622"/>
              <a:ext cx="1396206" cy="47625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Additional Math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5600" y="4106467"/>
              <a:ext cx="1396206" cy="476250"/>
            </a:xfrm>
            <a:prstGeom prst="rect">
              <a:avLst/>
            </a:prstGeom>
            <a:solidFill>
              <a:srgbClr val="0099CC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SED Approved LOTE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5600" y="1753791"/>
              <a:ext cx="1396206" cy="47625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Additional Science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95600" y="2341960"/>
              <a:ext cx="1396206" cy="47625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Additional Social Studies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95600" y="2930129"/>
              <a:ext cx="1396206" cy="476250"/>
            </a:xfrm>
            <a:prstGeom prst="rect">
              <a:avLst/>
            </a:prstGeom>
            <a:solidFill>
              <a:srgbClr val="0099CC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SED Approved Humanities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95600" y="3518298"/>
              <a:ext cx="1396206" cy="476250"/>
            </a:xfrm>
            <a:prstGeom prst="rect">
              <a:avLst/>
            </a:prstGeom>
            <a:solidFill>
              <a:srgbClr val="0099CC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SED Approved Arts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95600" y="4694636"/>
              <a:ext cx="1396206" cy="476250"/>
            </a:xfrm>
            <a:prstGeom prst="rect">
              <a:avLst/>
            </a:prstGeom>
            <a:solidFill>
              <a:srgbClr val="0099CC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SED Approved CTE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95600" y="5282805"/>
              <a:ext cx="1396206" cy="47625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CDOS Credential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5600" y="5870972"/>
              <a:ext cx="1396206" cy="47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*Project Based Assessment </a:t>
              </a:r>
              <a:br>
                <a:rPr lang="en-US" sz="1200" b="1" dirty="0">
                  <a:solidFill>
                    <a:prstClr val="black"/>
                  </a:solidFill>
                  <a:latin typeface="Calibri"/>
                </a:rPr>
              </a:br>
              <a:r>
                <a:rPr lang="en-US" sz="800" b="1" dirty="0">
                  <a:solidFill>
                    <a:prstClr val="black"/>
                  </a:solidFill>
                  <a:latin typeface="Calibri"/>
                </a:rPr>
                <a:t>*Proposed 1/16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6595" y="781718"/>
              <a:ext cx="934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u="sng" dirty="0">
                  <a:solidFill>
                    <a:prstClr val="black"/>
                  </a:solidFill>
                  <a:latin typeface="Calibri"/>
                </a:rPr>
                <a:t>Pathway Option</a:t>
              </a:r>
            </a:p>
          </p:txBody>
        </p:sp>
        <p:sp>
          <p:nvSpPr>
            <p:cNvPr id="19" name="Plus 18"/>
            <p:cNvSpPr/>
            <p:nvPr/>
          </p:nvSpPr>
          <p:spPr>
            <a:xfrm>
              <a:off x="2070746" y="2828940"/>
              <a:ext cx="533400" cy="678627"/>
            </a:xfrm>
            <a:prstGeom prst="mathPlus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4671939" y="2892027"/>
              <a:ext cx="609600" cy="481012"/>
            </a:xfrm>
            <a:prstGeom prst="mathEqual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387" y="276767"/>
            <a:ext cx="3926164" cy="451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225970"/>
            <a:ext cx="1408298" cy="4031830"/>
          </a:xfrm>
          <a:prstGeom prst="rect">
            <a:avLst/>
          </a:prstGeom>
        </p:spPr>
      </p:pic>
      <p:sp>
        <p:nvSpPr>
          <p:cNvPr id="39" name="Isosceles Triangle 38"/>
          <p:cNvSpPr/>
          <p:nvPr/>
        </p:nvSpPr>
        <p:spPr>
          <a:xfrm>
            <a:off x="2883965" y="812696"/>
            <a:ext cx="609600" cy="457200"/>
          </a:xfrm>
          <a:prstGeom prst="triangle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689" y="805119"/>
            <a:ext cx="627942" cy="47552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09269" y="836101"/>
            <a:ext cx="372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4                                  1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052" y="6360428"/>
            <a:ext cx="2706859" cy="4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9" y="365125"/>
            <a:ext cx="9248502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Skills and Achievement Commencement Credential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891" y="2068513"/>
            <a:ext cx="8687071" cy="4486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Students Eligible</a:t>
            </a:r>
          </a:p>
          <a:p>
            <a:pPr lvl="1"/>
            <a:r>
              <a:rPr lang="en-US" dirty="0" smtClean="0"/>
              <a:t>Students with severe disabilities who are eligible to take the New York State Alternate Assessment (NYSAA</a:t>
            </a:r>
            <a:r>
              <a:rPr lang="en-US" dirty="0" smtClean="0"/>
              <a:t>) as determined by the Committee on Special Education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Graduation </a:t>
            </a:r>
            <a:r>
              <a:rPr lang="en-US" b="1" dirty="0" smtClean="0"/>
              <a:t>Criteria</a:t>
            </a:r>
          </a:p>
          <a:p>
            <a:pPr lvl="1"/>
            <a:r>
              <a:rPr lang="en-US" dirty="0" smtClean="0"/>
              <a:t>Students provided instruction in the CDOS learning standards</a:t>
            </a:r>
          </a:p>
          <a:p>
            <a:pPr lvl="1"/>
            <a:r>
              <a:rPr lang="en-US" dirty="0" smtClean="0"/>
              <a:t>Instructional and work preparation experiences, as </a:t>
            </a:r>
            <a:r>
              <a:rPr lang="en-US" dirty="0" smtClean="0"/>
              <a:t>appropriate</a:t>
            </a:r>
          </a:p>
          <a:p>
            <a:pPr lvl="1"/>
            <a:r>
              <a:rPr lang="en-US" dirty="0" smtClean="0"/>
              <a:t>Level of academic achievement and independence as measured                     by NYSAA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Note</a:t>
            </a:r>
            <a:r>
              <a:rPr lang="en-US" b="1" dirty="0" smtClean="0"/>
              <a:t>:  </a:t>
            </a:r>
            <a:r>
              <a:rPr lang="en-US" sz="2400" dirty="0" smtClean="0"/>
              <a:t>Not considered a </a:t>
            </a:r>
            <a:r>
              <a:rPr lang="en-US" sz="2400" dirty="0" smtClean="0"/>
              <a:t>high </a:t>
            </a:r>
            <a:r>
              <a:rPr lang="en-US" sz="2400" dirty="0" smtClean="0"/>
              <a:t>school </a:t>
            </a:r>
            <a:r>
              <a:rPr lang="en-US" sz="2400" dirty="0" smtClean="0"/>
              <a:t>diploma but students may                       	participate in graduation ceremony and receive the Skills and 	Achievement Commencement Credential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706355" y="6311900"/>
            <a:ext cx="2227255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80" y="4584700"/>
            <a:ext cx="1543050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09" y="4446586"/>
            <a:ext cx="16097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2316</Words>
  <Application>Microsoft Office PowerPoint</Application>
  <PresentationFormat>Widescreen</PresentationFormat>
  <Paragraphs>459</Paragraphs>
  <Slides>45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Aparajita</vt:lpstr>
      <vt:lpstr>Arial</vt:lpstr>
      <vt:lpstr>Arial Narrow</vt:lpstr>
      <vt:lpstr>Arial Rounded MT Bold</vt:lpstr>
      <vt:lpstr>Berlin Sans FB Demi</vt:lpstr>
      <vt:lpstr>Calibri</vt:lpstr>
      <vt:lpstr>Calibri Light</vt:lpstr>
      <vt:lpstr>Franklin Gothic Medium Cond</vt:lpstr>
      <vt:lpstr>Times New Roman</vt:lpstr>
      <vt:lpstr>Wingdings</vt:lpstr>
      <vt:lpstr>Office Theme</vt:lpstr>
      <vt:lpstr>Multiple Pathways to Graduation for General/Special Education Students</vt:lpstr>
      <vt:lpstr>Scenario - How much do you already know?</vt:lpstr>
      <vt:lpstr>Scenario – How much do you already know?</vt:lpstr>
      <vt:lpstr>PowerPoint Presentation</vt:lpstr>
      <vt:lpstr>What’s my role?</vt:lpstr>
      <vt:lpstr>Do you know many total credits a student needs to graduate?</vt:lpstr>
      <vt:lpstr>Graduation Process</vt:lpstr>
      <vt:lpstr>Multiple Pathways</vt:lpstr>
      <vt:lpstr>Skills and Achievement Commencement Credential</vt:lpstr>
      <vt:lpstr>PowerPoint Presentation</vt:lpstr>
      <vt:lpstr>Appeal to Graduate with a Lower Score on a Regents Examination</vt:lpstr>
      <vt:lpstr>Appeal to Graduate with a Lower Score on a Regents Examination</vt:lpstr>
      <vt:lpstr>Safety Net Options</vt:lpstr>
      <vt:lpstr>Safety Net Options</vt:lpstr>
      <vt:lpstr>PowerPoint Presentation</vt:lpstr>
      <vt:lpstr>PowerPoint Presentation</vt:lpstr>
      <vt:lpstr>Appeal to Graduate with a Lower Score on a Regents Examination</vt:lpstr>
      <vt:lpstr>Appeal to Graduate with a Lower Score on a Regents Examination</vt:lpstr>
      <vt:lpstr>Safety Net Option</vt:lpstr>
      <vt:lpstr>Safety Net Option</vt:lpstr>
      <vt:lpstr>            Superintendent  Determination of Graduation</vt:lpstr>
      <vt:lpstr>            Superintendent  Determination of Graduation</vt:lpstr>
      <vt:lpstr>Career Development and Occupational Studies (CDOS) Credential</vt:lpstr>
      <vt:lpstr>Career Development and Occupational Studies (CDOS) Credential</vt:lpstr>
      <vt:lpstr>PowerPoint Presentation</vt:lpstr>
      <vt:lpstr>Examples of exam scores of students with the necessary 22 credits Please the following students have an IEP, 504, or have been declassified </vt:lpstr>
      <vt:lpstr>Examples of exam scores of students with the necessary 22 credits </vt:lpstr>
      <vt:lpstr>PowerPoint Presentation</vt:lpstr>
      <vt:lpstr>PowerPoint Presentation</vt:lpstr>
      <vt:lpstr>For the next two examples, both students have an IEP.  Take a moment to see if you can determine which safety net options can be used.</vt:lpstr>
      <vt:lpstr>Student A:</vt:lpstr>
      <vt:lpstr>Student B:</vt:lpstr>
      <vt:lpstr>Scenario </vt:lpstr>
      <vt:lpstr>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Net Options &amp; Appeal to Graduate with a Lower Score on a Regents Examination</dc:title>
  <dc:creator>George, Jason</dc:creator>
  <cp:lastModifiedBy>Sacchitella, Pamela J.</cp:lastModifiedBy>
  <cp:revision>112</cp:revision>
  <cp:lastPrinted>2018-12-07T17:17:25Z</cp:lastPrinted>
  <dcterms:created xsi:type="dcterms:W3CDTF">2016-11-17T13:36:30Z</dcterms:created>
  <dcterms:modified xsi:type="dcterms:W3CDTF">2018-12-07T19:09:22Z</dcterms:modified>
  <cp:contentStatus/>
</cp:coreProperties>
</file>