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1" r:id="rId3"/>
    <p:sldId id="262" r:id="rId4"/>
    <p:sldId id="264" r:id="rId5"/>
    <p:sldId id="258" r:id="rId6"/>
    <p:sldId id="263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73A5-DDF9-45A7-ACCB-5DD6D431606B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8913-ABD0-41D1-8783-6E1E595B9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73A5-DDF9-45A7-ACCB-5DD6D431606B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8913-ABD0-41D1-8783-6E1E595B9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73A5-DDF9-45A7-ACCB-5DD6D431606B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8913-ABD0-41D1-8783-6E1E595B9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73A5-DDF9-45A7-ACCB-5DD6D431606B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8913-ABD0-41D1-8783-6E1E595B9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73A5-DDF9-45A7-ACCB-5DD6D431606B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8913-ABD0-41D1-8783-6E1E595B9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73A5-DDF9-45A7-ACCB-5DD6D431606B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8913-ABD0-41D1-8783-6E1E595B9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73A5-DDF9-45A7-ACCB-5DD6D431606B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8913-ABD0-41D1-8783-6E1E595B9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73A5-DDF9-45A7-ACCB-5DD6D431606B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8913-ABD0-41D1-8783-6E1E595B9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73A5-DDF9-45A7-ACCB-5DD6D431606B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8913-ABD0-41D1-8783-6E1E595B925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73A5-DDF9-45A7-ACCB-5DD6D431606B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108913-ABD0-41D1-8783-6E1E595B925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73A5-DDF9-45A7-ACCB-5DD6D431606B}" type="datetimeFigureOut">
              <a:rPr lang="en-US" smtClean="0"/>
              <a:t>11/3/2015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8108913-ABD0-41D1-8783-6E1E595B925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8108913-ABD0-41D1-8783-6E1E595B925D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F0B573A5-DDF9-45A7-ACCB-5DD6D431606B}" type="datetimeFigureOut">
              <a:rPr lang="en-US" smtClean="0"/>
              <a:t>11/3/2015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283805"/>
            <a:ext cx="6515100" cy="1114776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Office for People with Developmental Disabilities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7848600" cy="4800600"/>
          </a:xfrm>
        </p:spPr>
        <p:txBody>
          <a:bodyPr>
            <a:normAutofit/>
          </a:bodyPr>
          <a:lstStyle/>
          <a:p>
            <a:endParaRPr lang="en-US" dirty="0"/>
          </a:p>
          <a:p>
            <a:pPr marL="0" indent="0">
              <a:buNone/>
            </a:pPr>
            <a:r>
              <a:rPr lang="en-US" sz="2800" b="1" dirty="0" smtClean="0"/>
              <a:t>What </a:t>
            </a:r>
            <a:r>
              <a:rPr lang="en-US" sz="2800" b="1" dirty="0"/>
              <a:t>are developmental disabilities?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Developmental disabilities include </a:t>
            </a:r>
            <a:r>
              <a:rPr lang="en-US" sz="2800" dirty="0" smtClean="0">
                <a:solidFill>
                  <a:srgbClr val="FF0000"/>
                </a:solidFill>
              </a:rPr>
              <a:t>intellectual disabilities</a:t>
            </a:r>
            <a:r>
              <a:rPr lang="en-US" sz="2800" dirty="0" smtClean="0"/>
              <a:t>, </a:t>
            </a:r>
            <a:r>
              <a:rPr lang="en-US" sz="2800" dirty="0">
                <a:solidFill>
                  <a:srgbClr val="FF0000"/>
                </a:solidFill>
              </a:rPr>
              <a:t>cerebral palsy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FF0000"/>
                </a:solidFill>
              </a:rPr>
              <a:t>autism spectrum disorders</a:t>
            </a:r>
            <a:r>
              <a:rPr lang="en-US" sz="2800" dirty="0"/>
              <a:t>, </a:t>
            </a:r>
            <a:r>
              <a:rPr lang="en-US" sz="2800" dirty="0">
                <a:solidFill>
                  <a:srgbClr val="FF0000"/>
                </a:solidFill>
              </a:rPr>
              <a:t>epilepsy, </a:t>
            </a:r>
            <a:r>
              <a:rPr lang="en-US" sz="2800" dirty="0"/>
              <a:t>and </a:t>
            </a:r>
            <a:r>
              <a:rPr lang="en-US" sz="2800" dirty="0">
                <a:solidFill>
                  <a:srgbClr val="FF0000"/>
                </a:solidFill>
              </a:rPr>
              <a:t>other neurologically based impairments</a:t>
            </a:r>
            <a:r>
              <a:rPr lang="en-US" sz="2800" dirty="0"/>
              <a:t>. In addition: the disability must have occurred prior to the person’s 22nd birthday; the disability must cause significant deficits in the individual’s adaptive functioning; the disability must be expected to continue indefinitely.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74638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0715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What is required for a person to be eligible for OPWDD services?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001000" cy="44497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This is what the New York State Mental Hygiene Law requires in order to be eligible for OPWDD services: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dirty="0" smtClean="0"/>
              <a:t> 1)   The </a:t>
            </a:r>
            <a:r>
              <a:rPr lang="en-US" dirty="0" smtClean="0">
                <a:solidFill>
                  <a:srgbClr val="FF0000"/>
                </a:solidFill>
              </a:rPr>
              <a:t>presence of a developmental disability </a:t>
            </a:r>
            <a:r>
              <a:rPr lang="en-US" dirty="0" smtClean="0"/>
              <a:t>that is described by certain qualifying diagnoses, or conditions </a:t>
            </a:r>
          </a:p>
          <a:p>
            <a:pPr marL="0" indent="0">
              <a:buNone/>
            </a:pPr>
            <a:endParaRPr lang="en-US" sz="1300" dirty="0" smtClean="0"/>
          </a:p>
          <a:p>
            <a:pPr marL="0" indent="0">
              <a:buNone/>
            </a:pPr>
            <a:r>
              <a:rPr lang="en-US" dirty="0" smtClean="0"/>
              <a:t> 2)   The </a:t>
            </a:r>
            <a:r>
              <a:rPr lang="en-US" dirty="0" smtClean="0">
                <a:solidFill>
                  <a:srgbClr val="FF0000"/>
                </a:solidFill>
              </a:rPr>
              <a:t>disability</a:t>
            </a:r>
            <a:r>
              <a:rPr lang="en-US" dirty="0" smtClean="0"/>
              <a:t> has </a:t>
            </a:r>
            <a:r>
              <a:rPr lang="en-US" dirty="0" smtClean="0">
                <a:solidFill>
                  <a:srgbClr val="FF0000"/>
                </a:solidFill>
              </a:rPr>
              <a:t>occurred before </a:t>
            </a:r>
            <a:r>
              <a:rPr lang="en-US" dirty="0" smtClean="0"/>
              <a:t>the person reached </a:t>
            </a:r>
            <a:r>
              <a:rPr lang="en-US" dirty="0" smtClean="0">
                <a:solidFill>
                  <a:srgbClr val="FF0000"/>
                </a:solidFill>
              </a:rPr>
              <a:t>age twenty-two</a:t>
            </a:r>
          </a:p>
          <a:p>
            <a:pPr marL="0" indent="0">
              <a:buNone/>
            </a:pPr>
            <a:endParaRPr lang="en-US" sz="1300" dirty="0" smtClean="0"/>
          </a:p>
          <a:p>
            <a:pPr marL="0" indent="0">
              <a:buNone/>
            </a:pPr>
            <a:r>
              <a:rPr lang="en-US" dirty="0" smtClean="0"/>
              <a:t> 3)   The </a:t>
            </a:r>
            <a:r>
              <a:rPr lang="en-US" dirty="0" smtClean="0">
                <a:solidFill>
                  <a:srgbClr val="FF0000"/>
                </a:solidFill>
              </a:rPr>
              <a:t>disability</a:t>
            </a:r>
            <a:r>
              <a:rPr lang="en-US" dirty="0" smtClean="0"/>
              <a:t> can be </a:t>
            </a:r>
            <a:r>
              <a:rPr lang="en-US" dirty="0" smtClean="0">
                <a:solidFill>
                  <a:srgbClr val="FF0000"/>
                </a:solidFill>
              </a:rPr>
              <a:t>expected to continue </a:t>
            </a:r>
            <a:r>
              <a:rPr lang="en-US" dirty="0" smtClean="0"/>
              <a:t>indefinitely, or permanently</a:t>
            </a:r>
          </a:p>
          <a:p>
            <a:pPr marL="0" indent="0">
              <a:buNone/>
            </a:pPr>
            <a:endParaRPr lang="en-US" sz="1400" dirty="0" smtClean="0"/>
          </a:p>
          <a:p>
            <a:pPr marL="0" indent="0">
              <a:buNone/>
            </a:pPr>
            <a:r>
              <a:rPr lang="en-US" dirty="0" smtClean="0"/>
              <a:t> 4)   The disability </a:t>
            </a:r>
            <a:r>
              <a:rPr lang="en-US" dirty="0" smtClean="0">
                <a:solidFill>
                  <a:srgbClr val="FF0000"/>
                </a:solidFill>
              </a:rPr>
              <a:t>causes a substantial handicap to a person’s ability to function normally in society</a:t>
            </a:r>
          </a:p>
        </p:txBody>
      </p:sp>
    </p:spTree>
    <p:extLst>
      <p:ext uri="{BB962C8B-B14F-4D97-AF65-F5344CB8AC3E}">
        <p14:creationId xmlns:p14="http://schemas.microsoft.com/office/powerpoint/2010/main" val="2302534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153400" cy="6096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/>
              <a:t>Here is a general way to start:  I HAVE PRIORITIZED STUDENTS BY REEVAL DATE AND THOSE WHO ARE EXITING THIS YEAR – highlighted in </a:t>
            </a:r>
            <a:r>
              <a:rPr lang="en-US" sz="2800" b="1" dirty="0">
                <a:ln>
                  <a:solidFill>
                    <a:srgbClr val="FFFF00"/>
                  </a:solidFill>
                </a:ln>
              </a:rPr>
              <a:t>yellow</a:t>
            </a:r>
            <a:endParaRPr lang="en-US" sz="2800" dirty="0">
              <a:ln>
                <a:solidFill>
                  <a:srgbClr val="FFFF00"/>
                </a:solidFill>
              </a:ln>
            </a:endParaRPr>
          </a:p>
          <a:p>
            <a:pPr marL="0" indent="0">
              <a:buNone/>
            </a:pPr>
            <a:endParaRPr lang="en-US" sz="800" b="1" dirty="0" smtClean="0"/>
          </a:p>
          <a:p>
            <a:pPr marL="0" indent="0">
              <a:buNone/>
            </a:pPr>
            <a:r>
              <a:rPr lang="en-US" sz="2400" b="1" dirty="0" smtClean="0"/>
              <a:t>Step </a:t>
            </a:r>
            <a:r>
              <a:rPr lang="en-US" sz="2400" b="1" dirty="0"/>
              <a:t>1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-Students with </a:t>
            </a:r>
            <a:r>
              <a:rPr lang="en-US" sz="2400" b="1" dirty="0">
                <a:solidFill>
                  <a:srgbClr val="FF0000"/>
                </a:solidFill>
              </a:rPr>
              <a:t>TBI, Autism and MD</a:t>
            </a:r>
            <a:r>
              <a:rPr lang="en-US" sz="2400" dirty="0"/>
              <a:t>, I would look at that their previous </a:t>
            </a:r>
            <a:r>
              <a:rPr lang="en-US" sz="2400" b="1" dirty="0">
                <a:solidFill>
                  <a:srgbClr val="FF0000"/>
                </a:solidFill>
              </a:rPr>
              <a:t>adaptive scores </a:t>
            </a:r>
            <a:r>
              <a:rPr lang="en-US" sz="2400" dirty="0"/>
              <a:t>and see if they are </a:t>
            </a:r>
            <a:r>
              <a:rPr lang="en-US" sz="2400" b="1" dirty="0">
                <a:solidFill>
                  <a:srgbClr val="FF0000"/>
                </a:solidFill>
              </a:rPr>
              <a:t>70 or below</a:t>
            </a:r>
            <a:r>
              <a:rPr lang="en-US" sz="2400" dirty="0"/>
              <a:t>.  If so, proceed to </a:t>
            </a:r>
            <a:r>
              <a:rPr lang="en-US" sz="2400" b="1" dirty="0">
                <a:solidFill>
                  <a:srgbClr val="FF0000"/>
                </a:solidFill>
              </a:rPr>
              <a:t>Step 2</a:t>
            </a:r>
            <a:r>
              <a:rPr lang="en-US" sz="2400" dirty="0"/>
              <a:t> </a:t>
            </a:r>
            <a:r>
              <a:rPr lang="en-US" sz="2400" b="1" dirty="0"/>
              <a:t>(you are not making a determination based on IQ, only Adaptive)</a:t>
            </a:r>
            <a:endParaRPr lang="en-US" sz="2400" dirty="0"/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2400" dirty="0"/>
              <a:t>-For your students with </a:t>
            </a:r>
            <a:r>
              <a:rPr lang="en-US" sz="2400" b="1" dirty="0">
                <a:solidFill>
                  <a:srgbClr val="FF0000"/>
                </a:solidFill>
              </a:rPr>
              <a:t>ID</a:t>
            </a:r>
            <a:r>
              <a:rPr lang="en-US" sz="2400" dirty="0"/>
              <a:t>,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if </a:t>
            </a:r>
            <a:r>
              <a:rPr lang="en-US" sz="2400" dirty="0"/>
              <a:t>their adaptive is </a:t>
            </a:r>
            <a:r>
              <a:rPr lang="en-US" sz="2400" b="1" dirty="0">
                <a:solidFill>
                  <a:srgbClr val="FF0000"/>
                </a:solidFill>
              </a:rPr>
              <a:t>70 or below</a:t>
            </a:r>
            <a:r>
              <a:rPr lang="en-US" sz="2400" dirty="0"/>
              <a:t>, proceed to </a:t>
            </a:r>
            <a:r>
              <a:rPr lang="en-US" sz="2400" b="1" dirty="0">
                <a:solidFill>
                  <a:srgbClr val="FF0000"/>
                </a:solidFill>
              </a:rPr>
              <a:t>Step 2</a:t>
            </a:r>
            <a:r>
              <a:rPr lang="en-US" sz="2400" dirty="0"/>
              <a:t> 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			</a:t>
            </a:r>
            <a:r>
              <a:rPr lang="en-US" sz="2400" b="1" dirty="0" smtClean="0"/>
              <a:t>or</a:t>
            </a:r>
            <a:endParaRPr lang="en-US" sz="2400" b="1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smtClean="0"/>
              <a:t>If </a:t>
            </a:r>
            <a:r>
              <a:rPr lang="en-US" sz="2400" dirty="0"/>
              <a:t>their </a:t>
            </a:r>
            <a:r>
              <a:rPr lang="en-US" sz="2400" b="1" dirty="0">
                <a:solidFill>
                  <a:srgbClr val="FF0000"/>
                </a:solidFill>
              </a:rPr>
              <a:t>IQ is below 60</a:t>
            </a:r>
            <a:r>
              <a:rPr lang="en-US" sz="2400" dirty="0"/>
              <a:t>, proceed to </a:t>
            </a:r>
            <a:r>
              <a:rPr lang="en-US" sz="2400" b="1" dirty="0">
                <a:solidFill>
                  <a:srgbClr val="FF0000"/>
                </a:solidFill>
              </a:rPr>
              <a:t>Step 2</a:t>
            </a:r>
            <a:r>
              <a:rPr lang="en-US" sz="2400" dirty="0"/>
              <a:t> (assumed their </a:t>
            </a:r>
            <a:r>
              <a:rPr lang="en-US" sz="2400" dirty="0" smtClean="0"/>
              <a:t>	adaptive would </a:t>
            </a:r>
            <a:r>
              <a:rPr lang="en-US" sz="2400" dirty="0"/>
              <a:t>be below 70)</a:t>
            </a:r>
          </a:p>
          <a:p>
            <a:pPr marL="0" indent="0">
              <a:buNone/>
            </a:pP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271939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001000" cy="5516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/>
              <a:t>Step 2</a:t>
            </a:r>
            <a:endParaRPr lang="en-US" sz="2800" dirty="0"/>
          </a:p>
          <a:p>
            <a:pPr marL="0" indent="0">
              <a:buNone/>
            </a:pPr>
            <a:r>
              <a:rPr lang="en-US" sz="2800" b="1" dirty="0">
                <a:solidFill>
                  <a:srgbClr val="FF0000"/>
                </a:solidFill>
              </a:rPr>
              <a:t>Speak with the parents</a:t>
            </a:r>
            <a:r>
              <a:rPr lang="en-US" sz="2800" dirty="0"/>
              <a:t> to determine if they would like to pursue eligibility. </a:t>
            </a:r>
            <a:r>
              <a:rPr lang="en-US" sz="2800" b="1" dirty="0">
                <a:solidFill>
                  <a:srgbClr val="FF0000"/>
                </a:solidFill>
              </a:rPr>
              <a:t> If yes, proceed to Step </a:t>
            </a:r>
            <a:r>
              <a:rPr lang="en-US" sz="2800" b="1" dirty="0" smtClean="0">
                <a:solidFill>
                  <a:srgbClr val="FF0000"/>
                </a:solidFill>
              </a:rPr>
              <a:t>3</a:t>
            </a:r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b="1" dirty="0"/>
              <a:t>Step 3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-Make sure </a:t>
            </a:r>
            <a:r>
              <a:rPr lang="en-US" sz="2800" b="1" dirty="0">
                <a:solidFill>
                  <a:srgbClr val="FF0000"/>
                </a:solidFill>
              </a:rPr>
              <a:t>testing is completed according to OPWDD requirements </a:t>
            </a:r>
            <a:r>
              <a:rPr lang="en-US" sz="2000" dirty="0"/>
              <a:t>(types of tests and within 12 months)  </a:t>
            </a:r>
            <a:endParaRPr lang="en-US" sz="2000" dirty="0" smtClean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b="1" dirty="0" smtClean="0"/>
              <a:t>Step 4</a:t>
            </a:r>
            <a:endParaRPr lang="en-US" sz="2800" b="1" dirty="0"/>
          </a:p>
          <a:p>
            <a:pPr marL="0" indent="0">
              <a:buNone/>
            </a:pPr>
            <a:r>
              <a:rPr lang="en-US" sz="2800" dirty="0"/>
              <a:t>-If </a:t>
            </a:r>
            <a:r>
              <a:rPr lang="en-US" sz="2800" b="1" dirty="0">
                <a:solidFill>
                  <a:srgbClr val="FF0000"/>
                </a:solidFill>
              </a:rPr>
              <a:t>new testing supports </a:t>
            </a:r>
            <a:r>
              <a:rPr lang="en-US" sz="2800" dirty="0"/>
              <a:t>eligibility requirements, refer to </a:t>
            </a:r>
            <a:r>
              <a:rPr lang="en-US" sz="2800" b="1" dirty="0">
                <a:solidFill>
                  <a:srgbClr val="FF0000"/>
                </a:solidFill>
              </a:rPr>
              <a:t>‘Ways to refer an individual to the DDRO’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722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42962"/>
          </a:xfrm>
        </p:spPr>
        <p:txBody>
          <a:bodyPr/>
          <a:lstStyle/>
          <a:p>
            <a:r>
              <a:rPr lang="en-US" dirty="0" smtClean="0"/>
              <a:t>OPWDD - example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3989679"/>
              </p:ext>
            </p:extLst>
          </p:nvPr>
        </p:nvGraphicFramePr>
        <p:xfrm>
          <a:off x="609600" y="1295400"/>
          <a:ext cx="7378898" cy="427296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81088"/>
                <a:gridCol w="821238"/>
                <a:gridCol w="699775"/>
                <a:gridCol w="829908"/>
                <a:gridCol w="1379892"/>
                <a:gridCol w="1371600"/>
                <a:gridCol w="1295397"/>
              </a:tblGrid>
              <a:tr h="3218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NAME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GRADE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Reeval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Disability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Vineland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Date-Score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IQ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Date - Score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Testing needed Y/N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/>
                </a:tc>
              </a:tr>
              <a:tr h="3218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Jose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12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3/17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ID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2/10</a:t>
                      </a: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– 69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Yes – exiting</a:t>
                      </a: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this year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</a:tr>
              <a:tr h="643609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Marielena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4/16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ID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5/07 – 58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5/07</a:t>
                      </a: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- 69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Yes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</a:tr>
              <a:tr h="32180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Jose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1/16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Autism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4/12 – 79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4/12 - 66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No - adaptive too high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FFC000"/>
                    </a:solidFill>
                  </a:tcPr>
                </a:tc>
              </a:tr>
              <a:tr h="62457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Carlos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5/17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ID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11/11 – 65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11/11</a:t>
                      </a: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– 61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Yes in 2017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936858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Ricardo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12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1/16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ID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11/12 - 57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11/12 - 68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Yes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rgbClr val="92D050"/>
                    </a:solidFill>
                  </a:tcPr>
                </a:tc>
              </a:tr>
              <a:tr h="624573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Juan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1/17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r>
                        <a:rPr lang="en-US" sz="1400" dirty="0" smtClean="0">
                          <a:effectLst/>
                        </a:rPr>
                        <a:t>TBI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1/11 – 64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1/11</a:t>
                      </a:r>
                      <a:r>
                        <a:rPr lang="en-US" sz="14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– 61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Yes in 2017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4985" marR="54985" marT="0" marB="0"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85950" y="6096000"/>
            <a:ext cx="5208092" cy="369332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Testing those students shaded in green for this school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66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09600"/>
            <a:ext cx="83820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Please keep me informed throughout the process regarding:</a:t>
            </a:r>
            <a:endParaRPr lang="en-US" sz="3200" dirty="0"/>
          </a:p>
          <a:p>
            <a:pPr lvl="1"/>
            <a:r>
              <a:rPr lang="en-US" sz="3200" dirty="0"/>
              <a:t>Students referred</a:t>
            </a:r>
          </a:p>
          <a:p>
            <a:pPr lvl="1"/>
            <a:r>
              <a:rPr lang="en-US" sz="3200" dirty="0"/>
              <a:t>Students found eligible</a:t>
            </a:r>
          </a:p>
          <a:p>
            <a:pPr lvl="1"/>
            <a:r>
              <a:rPr lang="en-US" sz="3200" dirty="0"/>
              <a:t>Students denied</a:t>
            </a:r>
          </a:p>
          <a:p>
            <a:pPr lvl="1"/>
            <a:r>
              <a:rPr lang="en-US" sz="3200" dirty="0"/>
              <a:t>Students not referred and brief reason why </a:t>
            </a:r>
            <a:r>
              <a:rPr lang="en-US" sz="2800" dirty="0"/>
              <a:t>(</a:t>
            </a:r>
            <a:r>
              <a:rPr lang="en-US" sz="2800" dirty="0" err="1"/>
              <a:t>ie</a:t>
            </a:r>
            <a:r>
              <a:rPr lang="en-US" sz="2800" dirty="0"/>
              <a:t>. parents refused; Adaptive score above 70)</a:t>
            </a:r>
          </a:p>
          <a:p>
            <a:pPr lvl="1"/>
            <a:r>
              <a:rPr lang="en-US" sz="3200" dirty="0"/>
              <a:t>Students who have been previously determined eligible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25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My Information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4906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900" b="1" dirty="0" smtClean="0"/>
          </a:p>
          <a:p>
            <a:pPr marL="0" indent="0">
              <a:buNone/>
            </a:pPr>
            <a:r>
              <a:rPr lang="en-US" sz="4400" b="1" dirty="0" smtClean="0"/>
              <a:t>Email:   </a:t>
            </a:r>
            <a:r>
              <a:rPr lang="en-US" sz="4400" dirty="0"/>
              <a:t>p</a:t>
            </a:r>
            <a:r>
              <a:rPr lang="en-US" sz="4400" dirty="0" smtClean="0"/>
              <a:t>amelaj.sacchitella@rcsdk12.org</a:t>
            </a:r>
          </a:p>
          <a:p>
            <a:pPr marL="0" indent="0">
              <a:buNone/>
            </a:pPr>
            <a:endParaRPr lang="en-US" sz="4400" dirty="0" smtClean="0"/>
          </a:p>
          <a:p>
            <a:pPr marL="0" indent="0">
              <a:buNone/>
            </a:pPr>
            <a:r>
              <a:rPr lang="en-US" sz="4400" b="1" dirty="0" smtClean="0"/>
              <a:t>Phone: </a:t>
            </a:r>
          </a:p>
          <a:p>
            <a:pPr marL="0" indent="0">
              <a:buNone/>
            </a:pPr>
            <a:r>
              <a:rPr lang="en-US" sz="4400" dirty="0" smtClean="0"/>
              <a:t>324-9770 ext.2330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8902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107</TotalTime>
  <Words>323</Words>
  <Application>Microsoft Office PowerPoint</Application>
  <PresentationFormat>On-screen Show (4:3)</PresentationFormat>
  <Paragraphs>95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Adjacency</vt:lpstr>
      <vt:lpstr> Office for People with Developmental Disabilities</vt:lpstr>
      <vt:lpstr>What is required for a person to be eligible for OPWDD services? </vt:lpstr>
      <vt:lpstr>PowerPoint Presentation</vt:lpstr>
      <vt:lpstr>PowerPoint Presentation</vt:lpstr>
      <vt:lpstr>OPWDD - example</vt:lpstr>
      <vt:lpstr>PowerPoint Presentation</vt:lpstr>
      <vt:lpstr>My Information</vt:lpstr>
    </vt:vector>
  </TitlesOfParts>
  <Company>Rochester City School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for People with Developmental Disabilities</dc:title>
  <dc:creator>Sacchitella, Pamela J.</dc:creator>
  <cp:lastModifiedBy>Sacchitella, Pamela J.</cp:lastModifiedBy>
  <cp:revision>9</cp:revision>
  <dcterms:created xsi:type="dcterms:W3CDTF">2014-09-04T18:22:02Z</dcterms:created>
  <dcterms:modified xsi:type="dcterms:W3CDTF">2015-11-03T17:04:52Z</dcterms:modified>
</cp:coreProperties>
</file>