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5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1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4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4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3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2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1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A139-B0E7-4B17-BDFB-DE902514E90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CF25A-C6DF-4473-A07B-D1A4D8FA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bbc.com/news/world-asia-4350029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475" y="285236"/>
            <a:ext cx="11857149" cy="79658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Bellwork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8" y="1233486"/>
            <a:ext cx="12195698" cy="54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741378"/>
              </p:ext>
            </p:extLst>
          </p:nvPr>
        </p:nvGraphicFramePr>
        <p:xfrm>
          <a:off x="0" y="167427"/>
          <a:ext cx="9543246" cy="6297767"/>
        </p:xfrm>
        <a:graphic>
          <a:graphicData uri="http://schemas.openxmlformats.org/drawingml/2006/table">
            <a:tbl>
              <a:tblPr firstRow="1" firstCol="1" bandRow="1"/>
              <a:tblGrid>
                <a:gridCol w="769814"/>
                <a:gridCol w="1344120"/>
                <a:gridCol w="7429312"/>
              </a:tblGrid>
              <a:tr h="189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Immigration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Immigration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246" y="334850"/>
            <a:ext cx="2648754" cy="1768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246" y="2270972"/>
            <a:ext cx="2750444" cy="2200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246" y="4841250"/>
            <a:ext cx="2574701" cy="17824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82085" y="167427"/>
            <a:ext cx="7332372" cy="158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U.S. concern over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unauthorized immigrants</a:t>
            </a:r>
            <a:r>
              <a:rPr lang="en-US" sz="23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grows. U.S. President Carter explores options to revise U.S. immigration policy, including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improving border security</a:t>
            </a:r>
            <a:r>
              <a:rPr lang="en-US" sz="23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offering amnesty (forgiveness) to undocumented immigrants.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0873" y="2120718"/>
            <a:ext cx="7074795" cy="234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Widespread unemployment in Mexico pushes Mexican migrants to cross the border in search of work. The U.S passes the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Immigration Reform and Control Act</a:t>
            </a:r>
            <a:r>
              <a:rPr lang="en-US" sz="23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seeks to crack down on undocumented immigration by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sanctioning employers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who hire unauthorized immigrants. 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7993" y="4662320"/>
            <a:ext cx="7087675" cy="160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American Free Trade Agreement (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NAFTA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established a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free-trade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zone in North America. It was signed in 1992 by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U.S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NAFTA immediately lifted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tariffs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majority of goods. 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3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708977"/>
              </p:ext>
            </p:extLst>
          </p:nvPr>
        </p:nvGraphicFramePr>
        <p:xfrm>
          <a:off x="463640" y="412125"/>
          <a:ext cx="8487177" cy="5615592"/>
        </p:xfrm>
        <a:graphic>
          <a:graphicData uri="http://schemas.openxmlformats.org/drawingml/2006/table">
            <a:tbl>
              <a:tblPr firstRow="1" firstCol="1" bandRow="1"/>
              <a:tblGrid>
                <a:gridCol w="906029"/>
                <a:gridCol w="1798337"/>
                <a:gridCol w="5782811"/>
              </a:tblGrid>
              <a:tr h="2591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Border Protection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Border Dispute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05577" y="523425"/>
            <a:ext cx="5387662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 the September 11, 2001,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terrorist attacks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U.S. border security intensifies. The Department of Homeland Security is created, reorganizing the INS as Immigration and Customs Enforcement (ICE).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5577" y="2967364"/>
            <a:ext cx="5645240" cy="2724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President Trump is in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Mexican leaders. Trump is demanding that Mexico finances (pay) the boarder wall between the US and Mexico. He is also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pledging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tear up the North American Free Trade Agreement and</a:t>
            </a:r>
            <a:r>
              <a:rPr lang="en-US" sz="23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promising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deport millions of Mexicans who crossed the border illegally.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817" y="635688"/>
            <a:ext cx="3167931" cy="2108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415" y="3491428"/>
            <a:ext cx="3095333" cy="19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33" y="481035"/>
            <a:ext cx="441638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Close Read Current Event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33" y="5241700"/>
            <a:ext cx="3386070" cy="13651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://www.bbc.com/news/world-asia-43500299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06" y="181846"/>
            <a:ext cx="6627723" cy="6609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639" y="1931831"/>
            <a:ext cx="4043967" cy="33098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View video (comments/questions)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Fill in Date, Topic, &amp; Source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Read and annotate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Fill in Current Event Graphic Organizer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Closure: </a:t>
            </a:r>
            <a:r>
              <a:rPr lang="en-US" sz="2000" dirty="0" smtClean="0"/>
              <a:t>Reflection Summary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14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34" y="1223493"/>
            <a:ext cx="10515600" cy="53269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u="sng" dirty="0" smtClean="0">
                <a:latin typeface="Comic Sans MS" panose="030F0702030302020204" pitchFamily="66" charset="0"/>
              </a:rPr>
              <a:t>Learning Target</a:t>
            </a:r>
            <a:r>
              <a:rPr lang="en-US" sz="3500" dirty="0" smtClean="0">
                <a:latin typeface="Comic Sans MS" panose="030F0702030302020204" pitchFamily="66" charset="0"/>
              </a:rPr>
              <a:t>: I can </a:t>
            </a:r>
            <a:r>
              <a:rPr lang="en-US" sz="35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examine</a:t>
            </a:r>
            <a:r>
              <a:rPr lang="en-US" sz="3500" dirty="0" smtClean="0">
                <a:latin typeface="Comic Sans MS" panose="030F0702030302020204" pitchFamily="66" charset="0"/>
              </a:rPr>
              <a:t> a timeline of events and a current event on the relationship between the United States and Russia, Mexico and Cuba in order to </a:t>
            </a:r>
            <a:r>
              <a:rPr lang="en-US" sz="35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explain</a:t>
            </a:r>
            <a:r>
              <a:rPr lang="en-US" sz="3500" dirty="0" smtClean="0">
                <a:latin typeface="Comic Sans MS" panose="030F0702030302020204" pitchFamily="66" charset="0"/>
              </a:rPr>
              <a:t> how U.S. foreign policy has changed over time.</a:t>
            </a:r>
          </a:p>
          <a:p>
            <a:pPr marL="0" indent="0">
              <a:buNone/>
            </a:pPr>
            <a:endParaRPr lang="en-US" sz="3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5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Language Target:</a:t>
            </a:r>
            <a:r>
              <a:rPr lang="en-US" sz="35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>
                <a:latin typeface="Comic Sans MS" panose="030F0702030302020204" pitchFamily="66" charset="0"/>
              </a:rPr>
              <a:t>I can </a:t>
            </a:r>
            <a:r>
              <a:rPr lang="en-US" sz="35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summarize</a:t>
            </a:r>
            <a:r>
              <a:rPr lang="en-US" sz="3500" dirty="0">
                <a:latin typeface="Comic Sans MS" panose="030F0702030302020204" pitchFamily="66" charset="0"/>
              </a:rPr>
              <a:t> an example of U.S. foreign policy with </a:t>
            </a:r>
            <a:r>
              <a:rPr lang="en-US" sz="3500" dirty="0" smtClean="0">
                <a:latin typeface="Comic Sans MS" panose="030F0702030302020204" pitchFamily="66" charset="0"/>
              </a:rPr>
              <a:t>Russia</a:t>
            </a:r>
            <a:r>
              <a:rPr lang="en-US" sz="3500" smtClean="0">
                <a:latin typeface="Comic Sans MS" panose="030F0702030302020204" pitchFamily="66" charset="0"/>
              </a:rPr>
              <a:t>, Mexico, and Cuba </a:t>
            </a:r>
            <a:r>
              <a:rPr lang="en-US" sz="3500" dirty="0">
                <a:latin typeface="Comic Sans MS" panose="030F0702030302020204" pitchFamily="66" charset="0"/>
              </a:rPr>
              <a:t>by using transitional phrases to list details. </a:t>
            </a:r>
          </a:p>
          <a:p>
            <a:pPr marL="0" indent="0">
              <a:buNone/>
            </a:pPr>
            <a:r>
              <a:rPr lang="en-US" sz="3500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r>
              <a:rPr lang="en-US" sz="3500" i="1" dirty="0">
                <a:latin typeface="Comic Sans MS" panose="030F0702030302020204" pitchFamily="66" charset="0"/>
              </a:rPr>
              <a:t>This is an example of foreign policy because…</a:t>
            </a:r>
          </a:p>
          <a:p>
            <a:pPr marL="0" indent="0">
              <a:buNone/>
            </a:pPr>
            <a:r>
              <a:rPr lang="en-US" sz="3500" i="1" dirty="0">
                <a:latin typeface="Comic Sans MS" panose="030F0702030302020204" pitchFamily="66" charset="0"/>
              </a:rPr>
              <a:t>One decision made by the U.S. government was… </a:t>
            </a:r>
          </a:p>
          <a:p>
            <a:pPr marL="0" indent="0">
              <a:buNone/>
            </a:pPr>
            <a:r>
              <a:rPr lang="en-US" sz="3500" i="1" dirty="0">
                <a:latin typeface="Comic Sans MS" panose="030F0702030302020204" pitchFamily="66" charset="0"/>
              </a:rPr>
              <a:t>Another action taken by the current administration was…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9" y="314348"/>
            <a:ext cx="10515600" cy="60079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 Relations with the European Union</a:t>
            </a:r>
            <a: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651" y="1056069"/>
            <a:ext cx="5486400" cy="5707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Relations between the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Union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(EU) are the bilateral (joint) relations between that country and the supranational (multinational) organization. 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 and EU have been interacting for more than sixty years. US-EU relations officially started in 1953. The two parties share a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relationship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is strengthened by cooperation on</a:t>
            </a:r>
            <a:r>
              <a:rPr lang="en-US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defense and shared values. There are 28 members of the E.U that include Italy, Germany, France and the United Kingdom.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EU countrie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9" y="614743"/>
            <a:ext cx="5974288" cy="58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" y="571188"/>
            <a:ext cx="10515600" cy="420486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 Relations with Russia</a:t>
            </a:r>
            <a: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762715"/>
              </p:ext>
            </p:extLst>
          </p:nvPr>
        </p:nvGraphicFramePr>
        <p:xfrm>
          <a:off x="463640" y="991673"/>
          <a:ext cx="7521262" cy="5563673"/>
        </p:xfrm>
        <a:graphic>
          <a:graphicData uri="http://schemas.openxmlformats.org/drawingml/2006/table">
            <a:tbl>
              <a:tblPr firstRow="1" firstCol="1" bandRow="1"/>
              <a:tblGrid>
                <a:gridCol w="802915"/>
                <a:gridCol w="1914527"/>
                <a:gridCol w="4803820"/>
              </a:tblGrid>
              <a:tr h="43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Explanation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USSR's End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Space Cooperation Continues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Iraq War Dispute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Image result for Space 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15" y="3773508"/>
            <a:ext cx="3998176" cy="27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15" y="846651"/>
            <a:ext cx="3998176" cy="27594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23607" y="1528719"/>
            <a:ext cx="487250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 Soviet Union dissolved, ending communist rule. The Soviet Union changes its name back to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becomes more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democratic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0501" y="3356926"/>
            <a:ext cx="440886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Russians and Americans occupy the jointly built 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Space Station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for the first time.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3608" y="5175688"/>
            <a:ext cx="444576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Russia strongly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opposes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2</a:t>
            </a:r>
            <a:r>
              <a:rPr lang="en-US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American-led invasion of Iraq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290779"/>
              </p:ext>
            </p:extLst>
          </p:nvPr>
        </p:nvGraphicFramePr>
        <p:xfrm>
          <a:off x="186352" y="1300262"/>
          <a:ext cx="7987050" cy="5478908"/>
        </p:xfrm>
        <a:graphic>
          <a:graphicData uri="http://schemas.openxmlformats.org/drawingml/2006/table">
            <a:tbl>
              <a:tblPr firstRow="1" firstCol="1" bandRow="1"/>
              <a:tblGrid>
                <a:gridCol w="1445129"/>
                <a:gridCol w="1626874"/>
                <a:gridCol w="4915047"/>
              </a:tblGrid>
              <a:tr h="26272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START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Agreement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Russian Missile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1770" y="141668"/>
            <a:ext cx="7860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 Relations with Russia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992" y="1034990"/>
            <a:ext cx="3712066" cy="26679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52049" y="1440495"/>
            <a:ext cx="4808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President Obama and Russian President Medvedev sign a new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Arms Reduction Treaty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 cut and limit the number of long-range nuclear weapons held by each side.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7144" y="4305470"/>
            <a:ext cx="5087154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U.S. government states Russia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violated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1987 Intermediate-Range Nuclear Forces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by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prohibited medium-range ground-launched cruise missile.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992" y="4108475"/>
            <a:ext cx="3931008" cy="25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631035"/>
              </p:ext>
            </p:extLst>
          </p:nvPr>
        </p:nvGraphicFramePr>
        <p:xfrm>
          <a:off x="201770" y="875764"/>
          <a:ext cx="7628583" cy="5478908"/>
        </p:xfrm>
        <a:graphic>
          <a:graphicData uri="http://schemas.openxmlformats.org/drawingml/2006/table">
            <a:tbl>
              <a:tblPr firstRow="1" firstCol="1" bandRow="1"/>
              <a:tblGrid>
                <a:gridCol w="814371"/>
                <a:gridCol w="1616411"/>
                <a:gridCol w="5197801"/>
              </a:tblGrid>
              <a:tr h="2550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U.S. Imposes Sanctions on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Disagreement Over the Syrian Civil War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1770" y="141668"/>
            <a:ext cx="7860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 Relations with Russia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5323" y="1030054"/>
            <a:ext cx="49460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U.S. government imposed sanctions for Russia's activity in the Ukraine. The U.S. passed the 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Ukraine Freedom Support Act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aimed at cutting off the Russian government from Western financing and technology while also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$350 million in arms and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to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5323" y="3643871"/>
            <a:ext cx="5061999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Negotiations over Syria were suspended by the U.S in October 2016, after an offensive by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Syrian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troops. Russian President Putin signed a decree that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suspended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2000 Plutonium Management and Disposition Agreement with the U.S. because the U.S did not meet their obligations.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79" y="141668"/>
            <a:ext cx="4619221" cy="3017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3" y="3301430"/>
            <a:ext cx="42672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698100"/>
              </p:ext>
            </p:extLst>
          </p:nvPr>
        </p:nvGraphicFramePr>
        <p:xfrm>
          <a:off x="231819" y="1073545"/>
          <a:ext cx="7495505" cy="5018161"/>
        </p:xfrm>
        <a:graphic>
          <a:graphicData uri="http://schemas.openxmlformats.org/drawingml/2006/table">
            <a:tbl>
              <a:tblPr firstRow="1" firstCol="1" bandRow="1"/>
              <a:tblGrid>
                <a:gridCol w="836409"/>
                <a:gridCol w="6659096"/>
              </a:tblGrid>
              <a:tr h="4421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Explanation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5489" y="388421"/>
            <a:ext cx="514756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 Relations with Cuba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2" y="1672643"/>
            <a:ext cx="421997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9047" y="1452242"/>
            <a:ext cx="6842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Fidel Castro overthrows President Batista and establishes a revolutionary socialist state.</a:t>
            </a:r>
            <a:r>
              <a:rPr lang="en-US" sz="2400" dirty="0" smtClean="0">
                <a:solidFill>
                  <a:srgbClr val="4C4C4C"/>
                </a:solidFill>
                <a:effectLst/>
                <a:latin typeface="PT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US gradually implements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trade restrictions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Cuba leans on the Soviet Union to compensate.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9048" y="2976231"/>
            <a:ext cx="659827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Kennedy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prohibits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 citizens from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traveling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or making financial transactions with Cuba. The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embargo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(ban on trade) devastates the Cuban economy over the course of the next 50 years.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9047" y="4929140"/>
            <a:ext cx="65982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President Jimmy Carter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US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restrictions to expire.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044331"/>
              </p:ext>
            </p:extLst>
          </p:nvPr>
        </p:nvGraphicFramePr>
        <p:xfrm>
          <a:off x="171961" y="347728"/>
          <a:ext cx="7685791" cy="5501893"/>
        </p:xfrm>
        <a:graphic>
          <a:graphicData uri="http://schemas.openxmlformats.org/drawingml/2006/table">
            <a:tbl>
              <a:tblPr firstRow="1" firstCol="1" bandRow="1"/>
              <a:tblGrid>
                <a:gridCol w="1085398"/>
                <a:gridCol w="6600393"/>
              </a:tblGrid>
              <a:tr h="726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882" y="334850"/>
            <a:ext cx="3853682" cy="2536204"/>
          </a:xfrm>
          <a:prstGeom prst="rect">
            <a:avLst/>
          </a:prstGeom>
        </p:spPr>
      </p:pic>
      <p:pic>
        <p:nvPicPr>
          <p:cNvPr id="6146" name="Picture 2" descr="Image result for cuba ob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3540082"/>
            <a:ext cx="4034890" cy="24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3746" y="334850"/>
            <a:ext cx="6096000" cy="73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President Reagan re-establishes the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 ban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tightens trade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sanctions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against Cuba.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5437" y="1069538"/>
            <a:ext cx="6346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President Barack Obama </a:t>
            </a:r>
            <a:r>
              <a:rPr lang="en-US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lifts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en-US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family </a:t>
            </a:r>
            <a:r>
              <a:rPr lang="en-US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remittances to Cuba. He eases general travel restrictions, allowing for religious or educational trips to Cuba.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8307" y="3098674"/>
            <a:ext cx="648400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Cuba is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US State Department’s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state sponsors of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terrorism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Obama had called for the removal days after meeting with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Raúl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Castro in what was the first meeting in more than 50 years.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8307" y="4533801"/>
            <a:ext cx="629000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Obama signs a directive </a:t>
            </a:r>
            <a:r>
              <a:rPr lang="en-US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easing trade restrictions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Cuban rum and cigars. These steps were taken to normalize US and Cuban relations.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5309" y="2065049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Obama further eases restrictions, allowing non-family remittances and US airports to license charter flights to and from Cuba.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511629"/>
              </p:ext>
            </p:extLst>
          </p:nvPr>
        </p:nvGraphicFramePr>
        <p:xfrm>
          <a:off x="463640" y="940159"/>
          <a:ext cx="7109138" cy="5092220"/>
        </p:xfrm>
        <a:graphic>
          <a:graphicData uri="http://schemas.openxmlformats.org/drawingml/2006/table">
            <a:tbl>
              <a:tblPr firstRow="1" firstCol="1" bandRow="1"/>
              <a:tblGrid>
                <a:gridCol w="758920"/>
                <a:gridCol w="1506346"/>
                <a:gridCol w="4843872"/>
              </a:tblGrid>
              <a:tr h="553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Explanation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 on Drugs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 on Drugs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0115" y="156602"/>
            <a:ext cx="52178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 Relations with Mexico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78" y="0"/>
            <a:ext cx="4476750" cy="3324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461" y="3758923"/>
            <a:ext cx="4434068" cy="2719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77544" y="1547867"/>
            <a:ext cx="4434626" cy="204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1969, U.S. President Nixon declares a “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 on drugs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and the U.S launches an aggressive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search-and-seizure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operation on the U.S.-Mexico border.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9015" y="4204341"/>
            <a:ext cx="4283155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United States creates the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 Enforcement Administration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(DEA) to stop drugs coming into the nation.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826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PT Serif</vt:lpstr>
      <vt:lpstr>Times New Roman</vt:lpstr>
      <vt:lpstr>Office Theme</vt:lpstr>
      <vt:lpstr>Bellwork:</vt:lpstr>
      <vt:lpstr>PowerPoint Presentation</vt:lpstr>
      <vt:lpstr>U.S Relations with the European Union </vt:lpstr>
      <vt:lpstr>U.S Relations with Russia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Read Current Event Activity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Bellwork:</dc:title>
  <dc:creator>Harter, Kimberly A</dc:creator>
  <cp:lastModifiedBy>Simmons, Tracy L</cp:lastModifiedBy>
  <cp:revision>26</cp:revision>
  <dcterms:created xsi:type="dcterms:W3CDTF">2018-05-04T12:03:42Z</dcterms:created>
  <dcterms:modified xsi:type="dcterms:W3CDTF">2018-05-05T05:08:30Z</dcterms:modified>
</cp:coreProperties>
</file>