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2"/>
  </p:sldMasterIdLst>
  <p:notesMasterIdLst>
    <p:notesMasterId r:id="rId19"/>
  </p:notes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3" r:id="rId10"/>
    <p:sldId id="264" r:id="rId11"/>
    <p:sldId id="270" r:id="rId12"/>
    <p:sldId id="269" r:id="rId13"/>
    <p:sldId id="265" r:id="rId14"/>
    <p:sldId id="266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6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a picture of one of the points</a:t>
            </a:r>
            <a:r>
              <a:rPr lang="en-US" baseline="0" dirty="0" smtClean="0"/>
              <a:t> of interest for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7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a map of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of one of the geographic features of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a picture illustrating a season in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5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of an animal and/or plant found in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9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key points in the history of your country to the timeline.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4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illustrating a custom or tradition.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of the head leader of your country.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66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r>
              <a:rPr lang="en-US" baseline="0" dirty="0" smtClean="0"/>
              <a:t> a picture that illustrates some part of your country’s economy.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5/26/2015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5/26/2015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5/26/2015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Angel J. Carreras Aponte</a:t>
            </a:r>
            <a:endParaRPr lang="en-US" dirty="0"/>
          </a:p>
        </p:txBody>
      </p:sp>
      <p:pic>
        <p:nvPicPr>
          <p:cNvPr id="4" name="Picture 3" descr="Puerto-Rican-Fl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91000"/>
            <a:ext cx="5562600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/>
              <a:t>T</a:t>
            </a:r>
            <a:r>
              <a:rPr lang="es-ES_tradnl" dirty="0" err="1" smtClean="0"/>
              <a:t>raditional</a:t>
            </a:r>
            <a:r>
              <a:rPr lang="es-ES_tradnl" dirty="0" smtClean="0"/>
              <a:t> </a:t>
            </a:r>
            <a:r>
              <a:rPr lang="es-ES_tradnl" dirty="0" err="1"/>
              <a:t>F</a:t>
            </a:r>
            <a:r>
              <a:rPr lang="es-ES_tradnl" dirty="0" err="1" smtClean="0"/>
              <a:t>ood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Los Pasteles</a:t>
            </a:r>
          </a:p>
          <a:p>
            <a:pPr lvl="1"/>
            <a:r>
              <a:rPr lang="es-ES_tradnl" dirty="0" smtClean="0"/>
              <a:t>Tamales </a:t>
            </a:r>
            <a:r>
              <a:rPr lang="es-ES_tradnl" dirty="0" err="1" smtClean="0"/>
              <a:t>made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green</a:t>
            </a:r>
            <a:r>
              <a:rPr lang="es-ES_tradnl" dirty="0" smtClean="0"/>
              <a:t> </a:t>
            </a:r>
            <a:r>
              <a:rPr lang="es-ES_tradnl" dirty="0" err="1" smtClean="0"/>
              <a:t>plantains</a:t>
            </a:r>
            <a:r>
              <a:rPr lang="es-ES_tradnl" dirty="0" smtClean="0"/>
              <a:t> </a:t>
            </a:r>
            <a:r>
              <a:rPr lang="es-ES_tradnl" dirty="0" err="1" smtClean="0"/>
              <a:t>or</a:t>
            </a:r>
            <a:r>
              <a:rPr lang="es-ES_tradnl" dirty="0" smtClean="0"/>
              <a:t> “yautías” (a vegetable similar </a:t>
            </a:r>
            <a:r>
              <a:rPr lang="es-ES_tradnl" dirty="0" err="1" smtClean="0"/>
              <a:t>to</a:t>
            </a:r>
            <a:r>
              <a:rPr lang="es-ES_tradnl" dirty="0" smtClean="0"/>
              <a:t> the </a:t>
            </a:r>
            <a:r>
              <a:rPr lang="es-ES_tradnl" dirty="0" err="1" smtClean="0"/>
              <a:t>potatoe</a:t>
            </a:r>
            <a:r>
              <a:rPr lang="es-ES_tradnl" dirty="0" smtClean="0"/>
              <a:t>) and </a:t>
            </a:r>
            <a:r>
              <a:rPr lang="es-ES_tradnl" dirty="0" err="1" smtClean="0"/>
              <a:t>meat</a:t>
            </a:r>
            <a:r>
              <a:rPr lang="es-ES_tradnl" dirty="0" smtClean="0"/>
              <a:t>.  </a:t>
            </a:r>
            <a:endParaRPr lang="es-ES_tradnl" dirty="0"/>
          </a:p>
        </p:txBody>
      </p:sp>
      <p:pic>
        <p:nvPicPr>
          <p:cNvPr id="5" name="Content Placeholder 4" descr="220px-Pastele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r="14104"/>
          <a:stretch>
            <a:fillRect/>
          </a:stretch>
        </p:blipFill>
        <p:spPr>
          <a:xfrm>
            <a:off x="4648200" y="1600201"/>
            <a:ext cx="4038600" cy="2133600"/>
          </a:xfrm>
        </p:spPr>
      </p:pic>
      <p:sp>
        <p:nvSpPr>
          <p:cNvPr id="4" name="Rectangle 3"/>
          <p:cNvSpPr/>
          <p:nvPr/>
        </p:nvSpPr>
        <p:spPr>
          <a:xfrm>
            <a:off x="685800" y="3987937"/>
            <a:ext cx="4572000" cy="1778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s-ES_tradnl" sz="28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Arroz con gandules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s-ES_tradnl" sz="2400" i="1" dirty="0">
                <a:solidFill>
                  <a:srgbClr val="E8B7B7">
                    <a:shade val="10000"/>
                  </a:srgbClr>
                </a:solidFill>
                <a:latin typeface="Cambria"/>
              </a:rPr>
              <a:t>Gandules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are </a:t>
            </a:r>
            <a:r>
              <a:rPr lang="es-ES_tradnl" sz="2400" dirty="0" err="1">
                <a:solidFill>
                  <a:srgbClr val="E8B7B7">
                    <a:shade val="10000"/>
                  </a:srgbClr>
                </a:solidFill>
                <a:latin typeface="Cambria"/>
              </a:rPr>
              <a:t>also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</a:t>
            </a:r>
            <a:r>
              <a:rPr lang="es-ES_tradnl" sz="2400" dirty="0" err="1">
                <a:solidFill>
                  <a:srgbClr val="E8B7B7">
                    <a:shade val="10000"/>
                  </a:srgbClr>
                </a:solidFill>
                <a:latin typeface="Cambria"/>
              </a:rPr>
              <a:t>known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as </a:t>
            </a:r>
            <a:r>
              <a:rPr lang="es-ES_tradnl" sz="2400" i="1" dirty="0" err="1">
                <a:solidFill>
                  <a:srgbClr val="E8B7B7">
                    <a:shade val="10000"/>
                  </a:srgbClr>
                </a:solidFill>
                <a:latin typeface="Cambria"/>
              </a:rPr>
              <a:t>Pigeon</a:t>
            </a:r>
            <a:r>
              <a:rPr lang="es-ES_tradnl" sz="2400" i="1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Peas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Rice </a:t>
            </a:r>
            <a:r>
              <a:rPr lang="es-ES_tradnl" sz="2400" dirty="0" err="1">
                <a:solidFill>
                  <a:srgbClr val="E8B7B7">
                    <a:shade val="10000"/>
                  </a:srgbClr>
                </a:solidFill>
                <a:latin typeface="Cambria"/>
              </a:rPr>
              <a:t>with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</a:t>
            </a:r>
            <a:r>
              <a:rPr lang="es-ES_tradnl" sz="2400" dirty="0" err="1">
                <a:solidFill>
                  <a:srgbClr val="E8B7B7">
                    <a:shade val="10000"/>
                  </a:srgbClr>
                </a:solidFill>
                <a:latin typeface="Cambria"/>
              </a:rPr>
              <a:t>pigeon</a:t>
            </a:r>
            <a:r>
              <a:rPr lang="es-ES_tradnl" sz="2400" dirty="0">
                <a:solidFill>
                  <a:srgbClr val="E8B7B7">
                    <a:shade val="10000"/>
                  </a:srgbClr>
                </a:solidFill>
                <a:latin typeface="Cambria"/>
              </a:rPr>
              <a:t> peas </a:t>
            </a:r>
            <a:endParaRPr lang="es-ES_tradnl" sz="2400" i="1" dirty="0">
              <a:solidFill>
                <a:srgbClr val="E8B7B7">
                  <a:shade val="10000"/>
                </a:srgbClr>
              </a:solidFill>
              <a:latin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75" y="3863181"/>
            <a:ext cx="3426302" cy="203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</a:t>
            </a:r>
            <a:r>
              <a:rPr lang="es-ES_tradnl" dirty="0" err="1" smtClean="0"/>
              <a:t>offee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err="1"/>
              <a:t>C</a:t>
            </a:r>
            <a:r>
              <a:rPr lang="es-ES_tradnl" dirty="0" err="1" smtClean="0"/>
              <a:t>offee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a </a:t>
            </a:r>
            <a:r>
              <a:rPr lang="es-ES_tradnl" dirty="0" smtClean="0"/>
              <a:t>popular </a:t>
            </a:r>
            <a:r>
              <a:rPr lang="es-ES_tradnl" dirty="0" err="1" smtClean="0"/>
              <a:t>drink</a:t>
            </a:r>
            <a:r>
              <a:rPr lang="es-ES_tradnl" dirty="0" smtClean="0"/>
              <a:t> </a:t>
            </a:r>
            <a:r>
              <a:rPr lang="es-ES_tradnl" dirty="0" err="1" smtClean="0"/>
              <a:t>after</a:t>
            </a:r>
            <a:r>
              <a:rPr lang="es-ES_tradnl" dirty="0" smtClean="0"/>
              <a:t> a snack </a:t>
            </a:r>
            <a:r>
              <a:rPr lang="es-ES_tradnl" dirty="0" err="1" smtClean="0"/>
              <a:t>or</a:t>
            </a:r>
            <a:r>
              <a:rPr lang="es-ES_tradnl" dirty="0" smtClean="0"/>
              <a:t> </a:t>
            </a:r>
            <a:r>
              <a:rPr lang="es-ES_tradnl" dirty="0" smtClean="0"/>
              <a:t>a </a:t>
            </a:r>
            <a:r>
              <a:rPr lang="es-ES_tradnl" dirty="0" err="1" smtClean="0"/>
              <a:t>meal</a:t>
            </a:r>
            <a:r>
              <a:rPr lang="es-ES_tradnl" dirty="0" smtClean="0"/>
              <a:t>. </a:t>
            </a:r>
          </a:p>
          <a:p>
            <a:pPr lvl="1"/>
            <a:r>
              <a:rPr lang="es-ES_tradnl" dirty="0" smtClean="0"/>
              <a:t>A </a:t>
            </a:r>
            <a:r>
              <a:rPr lang="es-ES_tradnl" dirty="0" err="1" smtClean="0"/>
              <a:t>huge</a:t>
            </a:r>
            <a:r>
              <a:rPr lang="es-ES_tradnl" dirty="0" smtClean="0"/>
              <a:t> </a:t>
            </a:r>
            <a:r>
              <a:rPr lang="es-ES_tradnl" dirty="0" err="1" smtClean="0"/>
              <a:t>export</a:t>
            </a:r>
            <a:r>
              <a:rPr lang="es-ES_tradnl" dirty="0"/>
              <a:t> </a:t>
            </a:r>
            <a:r>
              <a:rPr lang="es-ES_tradnl" dirty="0" smtClean="0"/>
              <a:t>of </a:t>
            </a:r>
            <a:r>
              <a:rPr lang="es-ES_tradnl" dirty="0" err="1" smtClean="0"/>
              <a:t>coffee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Puerto Rico. </a:t>
            </a:r>
            <a:endParaRPr lang="es-ES_tradnl" dirty="0"/>
          </a:p>
        </p:txBody>
      </p:sp>
      <p:pic>
        <p:nvPicPr>
          <p:cNvPr id="5" name="Content Placeholder 4" descr="cafe32-569x429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44411"/>
            <a:ext cx="3803650" cy="2867778"/>
          </a:xfrm>
        </p:spPr>
      </p:pic>
    </p:spTree>
    <p:extLst>
      <p:ext uri="{BB962C8B-B14F-4D97-AF65-F5344CB8AC3E}">
        <p14:creationId xmlns:p14="http://schemas.microsoft.com/office/powerpoint/2010/main" val="3130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Largest </a:t>
            </a:r>
            <a:r>
              <a:rPr lang="en-US" dirty="0"/>
              <a:t>R</a:t>
            </a:r>
            <a:r>
              <a:rPr lang="en-US" dirty="0" smtClean="0"/>
              <a:t>adio </a:t>
            </a:r>
            <a:r>
              <a:rPr lang="en-US" dirty="0"/>
              <a:t>T</a:t>
            </a:r>
            <a:r>
              <a:rPr lang="en-US" dirty="0" smtClean="0"/>
              <a:t>elescope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Observatorio</a:t>
            </a:r>
            <a:r>
              <a:rPr lang="en-US" dirty="0" smtClean="0"/>
              <a:t> de Arecibo </a:t>
            </a:r>
          </a:p>
          <a:p>
            <a:pPr lvl="1"/>
            <a:r>
              <a:rPr lang="en-US" dirty="0" smtClean="0"/>
              <a:t>You will find the biggest radio telescope in the world in Arecibo, Puerto Rico. </a:t>
            </a:r>
          </a:p>
          <a:p>
            <a:pPr lvl="1"/>
            <a:r>
              <a:rPr lang="en-US" dirty="0" smtClean="0"/>
              <a:t>Dish is 20 acres &amp; a sinkhole the size of 13 football fields.</a:t>
            </a:r>
          </a:p>
          <a:p>
            <a:pPr lvl="1"/>
            <a:r>
              <a:rPr lang="en-US" dirty="0" smtClean="0"/>
              <a:t>Used to study planets, comets, asteroids, galaxies, and more.</a:t>
            </a:r>
            <a:endParaRPr lang="en-US" dirty="0"/>
          </a:p>
        </p:txBody>
      </p:sp>
      <p:pic>
        <p:nvPicPr>
          <p:cNvPr id="5" name="Content Placeholder 4" descr="00bl008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45989"/>
            <a:ext cx="3803650" cy="2864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alsa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Salsa is dance music with Afro-Cuban influences that is very popular in Puerto Rico and the rest of Latin America. </a:t>
            </a:r>
          </a:p>
          <a:p>
            <a:pPr marL="0" indent="0">
              <a:buNone/>
            </a:pPr>
            <a:r>
              <a:rPr lang="en-US" dirty="0" smtClean="0"/>
              <a:t>(On the image</a:t>
            </a:r>
            <a:r>
              <a:rPr lang="en-US" dirty="0" smtClean="0"/>
              <a:t>: Mark </a:t>
            </a:r>
            <a:r>
              <a:rPr lang="en-US" dirty="0"/>
              <a:t>A</a:t>
            </a:r>
            <a:r>
              <a:rPr lang="en-US" dirty="0" smtClean="0"/>
              <a:t>ntony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324475" y="1905000"/>
            <a:ext cx="2686050" cy="2805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</a:t>
            </a:r>
            <a:r>
              <a:rPr lang="es-ES_tradnl" dirty="0" err="1" smtClean="0"/>
              <a:t>ports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El béisbol</a:t>
            </a:r>
          </a:p>
          <a:p>
            <a:pPr lvl="1"/>
            <a:r>
              <a:rPr lang="es-ES_tradnl" dirty="0" smtClean="0"/>
              <a:t>Baseball </a:t>
            </a:r>
            <a:r>
              <a:rPr lang="es-ES_tradnl" dirty="0" err="1" smtClean="0"/>
              <a:t>is</a:t>
            </a:r>
            <a:r>
              <a:rPr lang="es-ES_tradnl" dirty="0" smtClean="0"/>
              <a:t> the </a:t>
            </a:r>
            <a:r>
              <a:rPr lang="es-ES_tradnl" dirty="0" err="1" smtClean="0"/>
              <a:t>most</a:t>
            </a:r>
            <a:r>
              <a:rPr lang="es-ES_tradnl" dirty="0" smtClean="0"/>
              <a:t> popular sport in Puerto Rico. </a:t>
            </a:r>
          </a:p>
          <a:p>
            <a:pPr marL="457200" lvl="1" indent="0">
              <a:buNone/>
            </a:pPr>
            <a:r>
              <a:rPr lang="es-ES_tradnl" dirty="0" smtClean="0"/>
              <a:t>(</a:t>
            </a:r>
            <a:r>
              <a:rPr lang="es-ES_tradnl" dirty="0" err="1" smtClean="0"/>
              <a:t>Yadiel</a:t>
            </a:r>
            <a:r>
              <a:rPr lang="es-ES_tradnl" dirty="0" smtClean="0"/>
              <a:t> </a:t>
            </a:r>
            <a:r>
              <a:rPr lang="es-ES_tradnl" dirty="0" smtClean="0"/>
              <a:t>Molina </a:t>
            </a:r>
            <a:r>
              <a:rPr lang="es-ES_tradnl" dirty="0" smtClean="0"/>
              <a:t>y </a:t>
            </a:r>
            <a:r>
              <a:rPr lang="es-ES_tradnl" dirty="0"/>
              <a:t>C</a:t>
            </a:r>
            <a:r>
              <a:rPr lang="es-ES_tradnl" dirty="0" smtClean="0"/>
              <a:t>arlos </a:t>
            </a:r>
            <a:r>
              <a:rPr lang="es-ES_tradnl" dirty="0" err="1"/>
              <a:t>B</a:t>
            </a:r>
            <a:r>
              <a:rPr lang="es-ES_tradnl" dirty="0" err="1" smtClean="0"/>
              <a:t>elran</a:t>
            </a:r>
            <a:r>
              <a:rPr lang="es-ES_tradnl" dirty="0" smtClean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76800" y="2819400"/>
            <a:ext cx="3028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smtClean="0"/>
              <a:t>Morro</a:t>
            </a:r>
            <a:r>
              <a:rPr lang="es-ES_tradnl" dirty="0" smtClean="0"/>
              <a:t>, </a:t>
            </a:r>
            <a:r>
              <a:rPr lang="es-ES_tradnl" dirty="0" smtClean="0"/>
              <a:t>San </a:t>
            </a:r>
            <a:r>
              <a:rPr lang="es-ES_tradnl" dirty="0"/>
              <a:t>J</a:t>
            </a:r>
            <a:r>
              <a:rPr lang="es-ES_tradnl" dirty="0" smtClean="0"/>
              <a:t>uan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dirty="0" smtClean="0"/>
              <a:t>El Morro:</a:t>
            </a:r>
          </a:p>
          <a:p>
            <a:pPr lvl="1"/>
            <a:r>
              <a:rPr lang="es-ES_tradnl" dirty="0" smtClean="0"/>
              <a:t>A </a:t>
            </a:r>
            <a:r>
              <a:rPr lang="es-ES_tradnl" dirty="0" err="1" smtClean="0"/>
              <a:t>Spanish</a:t>
            </a:r>
            <a:r>
              <a:rPr lang="es-ES_tradnl" dirty="0" smtClean="0"/>
              <a:t> </a:t>
            </a:r>
            <a:r>
              <a:rPr lang="es-ES_tradnl" dirty="0" err="1" smtClean="0"/>
              <a:t>Fortress</a:t>
            </a:r>
            <a:r>
              <a:rPr lang="es-ES_tradnl" dirty="0" smtClean="0"/>
              <a:t> </a:t>
            </a:r>
            <a:r>
              <a:rPr lang="es-ES_tradnl" dirty="0" err="1" smtClean="0"/>
              <a:t>built</a:t>
            </a:r>
            <a:r>
              <a:rPr lang="es-ES_tradnl" dirty="0" smtClean="0"/>
              <a:t> </a:t>
            </a:r>
            <a:r>
              <a:rPr lang="es-ES_tradnl" dirty="0" err="1" smtClean="0"/>
              <a:t>during</a:t>
            </a:r>
            <a:r>
              <a:rPr lang="es-ES_tradnl" dirty="0" smtClean="0"/>
              <a:t> the </a:t>
            </a:r>
            <a:r>
              <a:rPr lang="es-ES_tradnl" dirty="0" err="1" smtClean="0"/>
              <a:t>Spanish</a:t>
            </a:r>
            <a:r>
              <a:rPr lang="es-ES_tradnl" dirty="0" smtClean="0"/>
              <a:t> control of Puerto Rico.</a:t>
            </a:r>
          </a:p>
          <a:p>
            <a:pPr lvl="1"/>
            <a:r>
              <a:rPr lang="es-ES_tradnl" dirty="0" err="1" smtClean="0"/>
              <a:t>Located</a:t>
            </a:r>
            <a:r>
              <a:rPr lang="es-ES_tradnl" dirty="0" smtClean="0"/>
              <a:t> in San Juan.</a:t>
            </a:r>
            <a:endParaRPr lang="es-ES_tradnl" dirty="0"/>
          </a:p>
        </p:txBody>
      </p:sp>
      <p:pic>
        <p:nvPicPr>
          <p:cNvPr id="5" name="Content Placeholder 4" descr="El-Morro-Puerto-Rico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>
          <a:xfrm>
            <a:off x="4648200" y="1143000"/>
            <a:ext cx="4343400" cy="5181600"/>
          </a:xfrm>
        </p:spPr>
      </p:pic>
    </p:spTree>
    <p:extLst>
      <p:ext uri="{BB962C8B-B14F-4D97-AF65-F5344CB8AC3E}">
        <p14:creationId xmlns:p14="http://schemas.microsoft.com/office/powerpoint/2010/main" val="2992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Medellín</a:t>
            </a:r>
            <a:r>
              <a:rPr lang="en-US" dirty="0">
                <a:solidFill>
                  <a:srgbClr val="000000"/>
                </a:solidFill>
              </a:rPr>
              <a:t>, officially the Municipality of </a:t>
            </a:r>
            <a:r>
              <a:rPr lang="en-US" dirty="0" err="1">
                <a:solidFill>
                  <a:srgbClr val="000000"/>
                </a:solidFill>
              </a:rPr>
              <a:t>Medellín</a:t>
            </a:r>
            <a:r>
              <a:rPr lang="en-US" dirty="0">
                <a:solidFill>
                  <a:srgbClr val="000000"/>
                </a:solidFill>
              </a:rPr>
              <a:t>, is the second-largest city in Colombia and the capital of the department of Antioquia. It is located in </a:t>
            </a:r>
            <a:r>
              <a:rPr lang="en-US" dirty="0" err="1">
                <a:solidFill>
                  <a:srgbClr val="000000"/>
                </a:solidFill>
              </a:rPr>
              <a:t>Aburrá</a:t>
            </a:r>
            <a:r>
              <a:rPr lang="en-US" dirty="0">
                <a:solidFill>
                  <a:srgbClr val="000000"/>
                </a:solidFill>
              </a:rPr>
              <a:t> Valley, a central region of the Andes Mountains in South America.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91598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/>
              <a:t>place </a:t>
            </a:r>
            <a:r>
              <a:rPr lang="en-US" sz="2800" dirty="0" smtClean="0"/>
              <a:t>were  I want to travel some </a:t>
            </a:r>
            <a:r>
              <a:rPr lang="en-US" sz="2800" dirty="0" smtClean="0"/>
              <a:t>day is </a:t>
            </a:r>
            <a:br>
              <a:rPr lang="en-US" sz="2800" dirty="0" smtClean="0"/>
            </a:br>
            <a:r>
              <a:rPr lang="en-US" sz="2800" dirty="0" smtClean="0"/>
              <a:t>Medellin, </a:t>
            </a:r>
            <a:r>
              <a:rPr lang="en-US" sz="2800" dirty="0"/>
              <a:t>C</a:t>
            </a:r>
            <a:r>
              <a:rPr lang="en-US" sz="2800" dirty="0" smtClean="0"/>
              <a:t>olombia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114801"/>
            <a:ext cx="3041747" cy="2011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3657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Where’s Puerto </a:t>
            </a:r>
            <a:r>
              <a:rPr lang="en-US" dirty="0"/>
              <a:t>R</a:t>
            </a:r>
            <a:r>
              <a:rPr lang="en-US" dirty="0" smtClean="0"/>
              <a:t>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Puerto Rico is an island that is located between the Caribbean Sea and the Atlantic Ocean.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territory of the United States. The capital is San Juan. The population is over 3.600.000 people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en-US" dirty="0" smtClean="0"/>
              <a:t>language is S</a:t>
            </a:r>
            <a:r>
              <a:rPr lang="en-US" dirty="0" smtClean="0"/>
              <a:t>panish</a:t>
            </a:r>
            <a:endParaRPr lang="en-US" dirty="0" smtClean="0"/>
          </a:p>
        </p:txBody>
      </p:sp>
      <p:pic>
        <p:nvPicPr>
          <p:cNvPr id="9" name="Content Placeholder 8" descr="prnewz.gif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50" y="2511425"/>
            <a:ext cx="304800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Yabucoa</a:t>
            </a:r>
            <a:r>
              <a:rPr lang="en-US" dirty="0"/>
              <a:t> is a municipality in Puerto Rico, located in the southeastern region, north of </a:t>
            </a:r>
            <a:r>
              <a:rPr lang="en-US" dirty="0" err="1"/>
              <a:t>Maunabo</a:t>
            </a:r>
            <a:r>
              <a:rPr lang="en-US" dirty="0"/>
              <a:t>; south of San Lorenzo, Las </a:t>
            </a:r>
            <a:r>
              <a:rPr lang="en-US" dirty="0" err="1"/>
              <a:t>Piedras</a:t>
            </a:r>
            <a:r>
              <a:rPr lang="en-US" dirty="0"/>
              <a:t> and </a:t>
            </a:r>
            <a:r>
              <a:rPr lang="en-US" dirty="0" err="1"/>
              <a:t>Humacao</a:t>
            </a:r>
            <a:r>
              <a:rPr lang="en-US" dirty="0"/>
              <a:t>; and east of </a:t>
            </a:r>
            <a:r>
              <a:rPr lang="en-US" dirty="0" err="1"/>
              <a:t>Patillas</a:t>
            </a:r>
            <a:r>
              <a:rPr lang="en-US" dirty="0"/>
              <a:t>. </a:t>
            </a:r>
            <a:r>
              <a:rPr lang="en-US" dirty="0" err="1"/>
              <a:t>Yabucoa</a:t>
            </a:r>
            <a:r>
              <a:rPr lang="en-US" dirty="0"/>
              <a:t> is spread over 9 wards and </a:t>
            </a:r>
            <a:r>
              <a:rPr lang="en-US" dirty="0" err="1"/>
              <a:t>Yabucoa</a:t>
            </a:r>
            <a:r>
              <a:rPr lang="en-US" dirty="0"/>
              <a:t> Pueblo.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Hometown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92600"/>
            <a:ext cx="21336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733800"/>
            <a:ext cx="4343400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Geography </a:t>
            </a:r>
            <a:r>
              <a:rPr lang="en-US" dirty="0" smtClean="0"/>
              <a:t>of Puerto </a:t>
            </a:r>
            <a:r>
              <a:rPr lang="en-US" dirty="0"/>
              <a:t>R</a:t>
            </a:r>
            <a:r>
              <a:rPr lang="en-US" dirty="0" smtClean="0"/>
              <a:t>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East to West, the island is only about 110 miles long. </a:t>
            </a:r>
          </a:p>
          <a:p>
            <a:r>
              <a:rPr lang="en-US" dirty="0" smtClean="0"/>
              <a:t>Puerto Rico is a mountainous island.</a:t>
            </a:r>
          </a:p>
          <a:p>
            <a:r>
              <a:rPr lang="en-US" dirty="0" smtClean="0"/>
              <a:t>The m</a:t>
            </a:r>
            <a:r>
              <a:rPr lang="en-US" dirty="0" smtClean="0"/>
              <a:t>ain </a:t>
            </a:r>
            <a:r>
              <a:rPr lang="en-US" dirty="0" smtClean="0"/>
              <a:t>mountain range is called </a:t>
            </a:r>
            <a:r>
              <a:rPr lang="en-US" i="1" dirty="0" smtClean="0"/>
              <a:t>La Cordillera Central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 descr="cordillera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30" y="3390900"/>
            <a:ext cx="2072640" cy="157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570156"/>
            <a:ext cx="8063753" cy="1054250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is the </a:t>
            </a:r>
            <a:r>
              <a:rPr lang="en-US" dirty="0" smtClean="0"/>
              <a:t>weather </a:t>
            </a:r>
            <a:r>
              <a:rPr lang="en-US" dirty="0" smtClean="0"/>
              <a:t>like?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Tropical/Caribbean climate.</a:t>
            </a:r>
          </a:p>
          <a:p>
            <a:r>
              <a:rPr lang="en-US" dirty="0" smtClean="0"/>
              <a:t>In J</a:t>
            </a:r>
            <a:r>
              <a:rPr lang="en-US" dirty="0" smtClean="0"/>
              <a:t>anuary, </a:t>
            </a:r>
            <a:r>
              <a:rPr lang="en-US" dirty="0" smtClean="0"/>
              <a:t>it’s </a:t>
            </a:r>
            <a:r>
              <a:rPr lang="en-US" dirty="0"/>
              <a:t>usually </a:t>
            </a:r>
            <a:r>
              <a:rPr lang="en-US" dirty="0" smtClean="0"/>
              <a:t>around 73°F.</a:t>
            </a:r>
          </a:p>
          <a:p>
            <a:r>
              <a:rPr lang="en-US" dirty="0" smtClean="0"/>
              <a:t>July </a:t>
            </a:r>
            <a:r>
              <a:rPr lang="en-US" dirty="0" smtClean="0"/>
              <a:t>is </a:t>
            </a:r>
            <a:r>
              <a:rPr lang="en-US" dirty="0"/>
              <a:t>usually around </a:t>
            </a:r>
            <a:r>
              <a:rPr lang="en-US" dirty="0" smtClean="0"/>
              <a:t>81°F. </a:t>
            </a:r>
          </a:p>
          <a:p>
            <a:endParaRPr lang="en-US" dirty="0"/>
          </a:p>
        </p:txBody>
      </p:sp>
      <p:pic>
        <p:nvPicPr>
          <p:cNvPr id="5" name="Content Placeholder 4" descr="PuertoRicoBeach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70" y="3362960"/>
            <a:ext cx="2169160" cy="163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the natural environment like?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/>
              <a:t>El </a:t>
            </a:r>
            <a:r>
              <a:rPr lang="en-US" i="1" dirty="0" err="1" smtClean="0"/>
              <a:t>Yunque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magnificent tropical rainforest.</a:t>
            </a:r>
          </a:p>
          <a:p>
            <a:pPr lvl="1"/>
            <a:r>
              <a:rPr lang="en-US" dirty="0" smtClean="0"/>
              <a:t>The only </a:t>
            </a:r>
            <a:r>
              <a:rPr lang="en-US" dirty="0" smtClean="0"/>
              <a:t>rainforest </a:t>
            </a:r>
            <a:r>
              <a:rPr lang="en-US" dirty="0" smtClean="0"/>
              <a:t>of the United States.</a:t>
            </a:r>
          </a:p>
          <a:p>
            <a:pPr lvl="1"/>
            <a:r>
              <a:rPr lang="en-US" dirty="0" smtClean="0"/>
              <a:t>More than </a:t>
            </a:r>
            <a:r>
              <a:rPr lang="en-US" dirty="0" smtClean="0"/>
              <a:t>200 inches </a:t>
            </a:r>
            <a:r>
              <a:rPr lang="en-US" dirty="0" smtClean="0"/>
              <a:t>of rain each year.</a:t>
            </a:r>
          </a:p>
          <a:p>
            <a:pPr lvl="1"/>
            <a:r>
              <a:rPr lang="en-US" dirty="0" smtClean="0"/>
              <a:t>Many exotic animals and plants within </a:t>
            </a:r>
            <a:r>
              <a:rPr lang="en-US" i="1" dirty="0" smtClean="0"/>
              <a:t>El </a:t>
            </a:r>
            <a:r>
              <a:rPr lang="en-US" i="1" dirty="0" err="1" smtClean="0"/>
              <a:t>Yunque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Content Placeholder 4" descr="El-Yunque-National-Forest1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51932"/>
            <a:ext cx="3803650" cy="285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25786"/>
              </p:ext>
            </p:extLst>
          </p:nvPr>
        </p:nvGraphicFramePr>
        <p:xfrm>
          <a:off x="457200" y="1767840"/>
          <a:ext cx="83058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Columbus</a:t>
                      </a:r>
                      <a:r>
                        <a:rPr lang="en-US" sz="1600" baseline="0" dirty="0" smtClean="0">
                          <a:latin typeface="+mj-lt"/>
                        </a:rPr>
                        <a:t>’ arrival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</a:t>
                      </a:r>
                      <a:r>
                        <a:rPr lang="en-US" sz="1600" baseline="30000" dirty="0" smtClean="0">
                          <a:latin typeface="+mj-lt"/>
                        </a:rPr>
                        <a:t>st</a:t>
                      </a:r>
                      <a:r>
                        <a:rPr lang="en-US" sz="1600" dirty="0" smtClean="0">
                          <a:latin typeface="+mj-lt"/>
                        </a:rPr>
                        <a:t> Spanish Settlement</a:t>
                      </a:r>
                      <a:r>
                        <a:rPr lang="en-US" sz="1600" baseline="0" dirty="0" smtClean="0">
                          <a:latin typeface="+mj-lt"/>
                        </a:rPr>
                        <a:t>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Warfare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Citizenship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Governing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Currently</a:t>
                      </a:r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shade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Nov</a:t>
                      </a:r>
                      <a:r>
                        <a:rPr lang="en-US" sz="1600" baseline="0" dirty="0" smtClean="0">
                          <a:latin typeface="+mj-lt"/>
                        </a:rPr>
                        <a:t> 9, 1493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Aug 8, 1508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July</a:t>
                      </a:r>
                      <a:r>
                        <a:rPr lang="en-US" sz="1600" baseline="0" dirty="0" smtClean="0">
                          <a:latin typeface="+mj-lt"/>
                        </a:rPr>
                        <a:t> 5, 1898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1917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1947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Jan</a:t>
                      </a:r>
                      <a:r>
                        <a:rPr lang="en-US" sz="1600" baseline="0" dirty="0" smtClean="0">
                          <a:latin typeface="+mj-lt"/>
                        </a:rPr>
                        <a:t> 2, 2013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Columbus arrived on</a:t>
                      </a:r>
                      <a:r>
                        <a:rPr lang="en-US" sz="1600" baseline="0" dirty="0" smtClean="0">
                          <a:latin typeface="+mj-lt"/>
                        </a:rPr>
                        <a:t> Puerto Rico during his 2</a:t>
                      </a:r>
                      <a:r>
                        <a:rPr lang="en-US" sz="1600" baseline="30000" dirty="0" smtClean="0">
                          <a:latin typeface="+mj-lt"/>
                        </a:rPr>
                        <a:t>nd</a:t>
                      </a:r>
                      <a:r>
                        <a:rPr lang="en-US" sz="1600" baseline="0" dirty="0" smtClean="0">
                          <a:latin typeface="+mj-lt"/>
                        </a:rPr>
                        <a:t> voyage.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First</a:t>
                      </a:r>
                      <a:r>
                        <a:rPr lang="en-US" sz="1600" baseline="0" dirty="0" smtClean="0">
                          <a:latin typeface="+mj-lt"/>
                        </a:rPr>
                        <a:t> Spanish Settlement, </a:t>
                      </a:r>
                      <a:r>
                        <a:rPr lang="en-US" sz="1600" i="1" baseline="0" dirty="0" err="1" smtClean="0">
                          <a:latin typeface="+mj-lt"/>
                        </a:rPr>
                        <a:t>Caparra</a:t>
                      </a:r>
                      <a:r>
                        <a:rPr lang="en-US" sz="1600" i="0" baseline="0" dirty="0" smtClean="0">
                          <a:latin typeface="+mj-lt"/>
                        </a:rPr>
                        <a:t> governed by Juan Ponce de Leon.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The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US invaded Puerto Rico during the Spanish-American War.</a:t>
                      </a:r>
                      <a:endParaRPr lang="en-US" sz="1600" dirty="0">
                        <a:latin typeface="+mj-lt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US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Congress votes to make all Puerto Ricans US citizens. </a:t>
                      </a:r>
                      <a:endParaRPr lang="en-US" sz="1600" dirty="0">
                        <a:latin typeface="+mj-lt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US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grants Puerto Rico the right elect their own governor.</a:t>
                      </a:r>
                      <a:endParaRPr lang="en-US" sz="1600" dirty="0">
                        <a:latin typeface="+mj-lt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Governor Alejandro </a:t>
                      </a:r>
                      <a:r>
                        <a:rPr lang="en-US" sz="1600" dirty="0" err="1" smtClean="0">
                          <a:solidFill>
                            <a:schemeClr val="dk1"/>
                          </a:solidFill>
                          <a:latin typeface="+mj-lt"/>
                        </a:rPr>
                        <a:t>García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 Padilla was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sworn in as the 11</a:t>
                      </a:r>
                      <a:r>
                        <a:rPr lang="en-US" sz="1600" baseline="30000" dirty="0" smtClean="0">
                          <a:solidFill>
                            <a:schemeClr val="dk1"/>
                          </a:solidFill>
                          <a:latin typeface="+mj-lt"/>
                        </a:rPr>
                        <a:t>th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governor.</a:t>
                      </a:r>
                      <a:r>
                        <a:rPr lang="en-US" sz="1600" dirty="0" smtClean="0">
                          <a:solidFill>
                            <a:schemeClr val="dk1"/>
                          </a:solidFill>
                          <a:latin typeface="+mj-lt"/>
                        </a:rPr>
                        <a:t> (4 year</a:t>
                      </a:r>
                      <a:r>
                        <a:rPr lang="en-US" sz="16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term)</a:t>
                      </a:r>
                      <a:endParaRPr lang="en-US" sz="1600" dirty="0">
                        <a:latin typeface="+mj-lt"/>
                      </a:endParaRP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history…….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05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The </a:t>
            </a:r>
            <a:r>
              <a:rPr lang="es-ES_tradnl" dirty="0" err="1" smtClean="0"/>
              <a:t>indigenous</a:t>
            </a:r>
            <a:r>
              <a:rPr lang="es-ES_tradnl" dirty="0" smtClean="0"/>
              <a:t> </a:t>
            </a:r>
            <a:r>
              <a:rPr lang="es-ES_tradnl" dirty="0" err="1" smtClean="0"/>
              <a:t>population</a:t>
            </a:r>
            <a:r>
              <a:rPr lang="es-ES_tradnl" dirty="0" smtClean="0"/>
              <a:t> </a:t>
            </a:r>
            <a:r>
              <a:rPr lang="es-ES_tradnl" dirty="0" err="1" smtClean="0"/>
              <a:t>was</a:t>
            </a:r>
            <a:r>
              <a:rPr lang="es-ES_tradnl" dirty="0" smtClean="0"/>
              <a:t> </a:t>
            </a:r>
            <a:r>
              <a:rPr lang="es-ES_tradnl" dirty="0" err="1" smtClean="0"/>
              <a:t>called</a:t>
            </a:r>
            <a:r>
              <a:rPr lang="es-ES_tradnl" dirty="0" smtClean="0"/>
              <a:t> “</a:t>
            </a:r>
            <a:r>
              <a:rPr lang="es-ES_tradnl" dirty="0" smtClean="0"/>
              <a:t>Los Taínos”.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</a:t>
            </a:r>
            <a:r>
              <a:rPr lang="en-US" dirty="0" smtClean="0"/>
              <a:t>ulture of </a:t>
            </a:r>
            <a:r>
              <a:rPr lang="en-US" dirty="0"/>
              <a:t>P</a:t>
            </a:r>
            <a:r>
              <a:rPr lang="en-US" dirty="0" smtClean="0"/>
              <a:t>uerto </a:t>
            </a:r>
            <a:r>
              <a:rPr lang="en-US" dirty="0"/>
              <a:t>R</a:t>
            </a:r>
            <a:r>
              <a:rPr lang="en-US" dirty="0" smtClean="0"/>
              <a:t>ico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very diverse culture.</a:t>
            </a:r>
          </a:p>
          <a:p>
            <a:r>
              <a:rPr lang="en-US" dirty="0" smtClean="0"/>
              <a:t>A mixed population ranging from:</a:t>
            </a:r>
          </a:p>
          <a:p>
            <a:pPr lvl="1"/>
            <a:r>
              <a:rPr lang="en-US" dirty="0" smtClean="0"/>
              <a:t>Africans</a:t>
            </a:r>
          </a:p>
          <a:p>
            <a:pPr lvl="1"/>
            <a:r>
              <a:rPr lang="en-US" dirty="0" smtClean="0"/>
              <a:t>Spaniards</a:t>
            </a:r>
          </a:p>
          <a:p>
            <a:pPr lvl="1"/>
            <a:r>
              <a:rPr lang="en-US" dirty="0" err="1" smtClean="0"/>
              <a:t>Taínos</a:t>
            </a:r>
            <a:endParaRPr lang="en-US" dirty="0" smtClean="0"/>
          </a:p>
          <a:p>
            <a:pPr lvl="1"/>
            <a:r>
              <a:rPr lang="en-US" dirty="0" smtClean="0"/>
              <a:t>Americans</a:t>
            </a:r>
          </a:p>
          <a:p>
            <a:pPr lvl="1"/>
            <a:r>
              <a:rPr lang="en-US" dirty="0" smtClean="0"/>
              <a:t>Asian</a:t>
            </a:r>
          </a:p>
          <a:p>
            <a:r>
              <a:rPr lang="en-US" dirty="0" smtClean="0"/>
              <a:t>Official Languages are English &amp; Spanish.</a:t>
            </a:r>
          </a:p>
        </p:txBody>
      </p:sp>
      <p:pic>
        <p:nvPicPr>
          <p:cNvPr id="5" name="Content Placeholder 4" descr="doc50100a7dd74626561253011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83174"/>
            <a:ext cx="3803650" cy="31902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traditional </a:t>
            </a:r>
            <a:r>
              <a:rPr lang="en-US" dirty="0" smtClean="0"/>
              <a:t>candy OR </a:t>
            </a:r>
            <a:r>
              <a:rPr lang="en-US" dirty="0" smtClean="0"/>
              <a:t>snack: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Pasta de </a:t>
            </a:r>
            <a:r>
              <a:rPr lang="en-US" dirty="0" err="1" smtClean="0"/>
              <a:t>guayaba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Popularly known as “guava paste”</a:t>
            </a:r>
          </a:p>
          <a:p>
            <a:endParaRPr lang="en-US" dirty="0" smtClean="0"/>
          </a:p>
        </p:txBody>
      </p:sp>
      <p:pic>
        <p:nvPicPr>
          <p:cNvPr id="5" name="Content Placeholder 4" descr="4711801-pasta-de-guayaba-y-frutas-en-un-plato-blanco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08832"/>
            <a:ext cx="3803650" cy="2538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45B0B8-F12E-4BA6-AED8-2FA9328FAD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709</Words>
  <Application>Microsoft Office PowerPoint</Application>
  <PresentationFormat>On-screen Show (4:3)</PresentationFormat>
  <Paragraphs>100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Cambria</vt:lpstr>
      <vt:lpstr>Wingdings</vt:lpstr>
      <vt:lpstr>Hardcover</vt:lpstr>
      <vt:lpstr>Puerto Rico</vt:lpstr>
      <vt:lpstr>Where’s Puerto Rico?</vt:lpstr>
      <vt:lpstr>My Hometown </vt:lpstr>
      <vt:lpstr>The Geography of Puerto Rico</vt:lpstr>
      <vt:lpstr>What is the weather like?</vt:lpstr>
      <vt:lpstr>What is the natural environment like?</vt:lpstr>
      <vt:lpstr>A quick history…….</vt:lpstr>
      <vt:lpstr>The Culture of Puerto Rico</vt:lpstr>
      <vt:lpstr>The traditional candy OR snack:</vt:lpstr>
      <vt:lpstr>Most Traditional Food</vt:lpstr>
      <vt:lpstr>Coffee</vt:lpstr>
      <vt:lpstr>The Largest Radio Telescope</vt:lpstr>
      <vt:lpstr>Salsa</vt:lpstr>
      <vt:lpstr>Sports</vt:lpstr>
      <vt:lpstr>El Morro, San Juan</vt:lpstr>
      <vt:lpstr>The place were  I want to travel some day is  Medellin, Colombia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report on country</dc:title>
  <dc:creator/>
  <cp:lastModifiedBy/>
  <cp:revision>1</cp:revision>
  <dcterms:modified xsi:type="dcterms:W3CDTF">2015-05-27T00:51:30Z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