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7CD30EFE-CED6-43BC-A629-6A9F27EB66FC}" type="datetimeFigureOut">
              <a:rPr lang="en-US" smtClean="0"/>
              <a:t>2/15/2015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65853776-DFC2-4892-A7CF-84523023D30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Mid-Term Sentence Corrections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Spanish I Blog 4</a:t>
            </a:r>
            <a:endParaRPr lang="en-US" dirty="0"/>
          </a:p>
        </p:txBody>
      </p:sp>
      <p:pic>
        <p:nvPicPr>
          <p:cNvPr id="1027" name="Picture 3" descr="C:\Users\2010791\AppData\Local\Microsoft\Windows\Temporary Internet Files\Content.IE5\H6CFRJCU\Check_Mark_and_Box[1]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960" y="4495800"/>
            <a:ext cx="316992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68750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10. Me </a:t>
            </a:r>
            <a:r>
              <a:rPr lang="en-US" dirty="0" err="1" smtClean="0"/>
              <a:t>clase</a:t>
            </a:r>
            <a:r>
              <a:rPr lang="en-US" dirty="0" smtClean="0"/>
              <a:t> favorite </a:t>
            </a:r>
            <a:r>
              <a:rPr lang="en-US" dirty="0" err="1" smtClean="0"/>
              <a:t>es</a:t>
            </a:r>
            <a:r>
              <a:rPr lang="en-US" dirty="0" smtClean="0"/>
              <a:t> ingles. </a:t>
            </a:r>
            <a:r>
              <a:rPr lang="en-US" dirty="0" smtClean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err="1" smtClean="0">
                <a:solidFill>
                  <a:srgbClr val="FF0000"/>
                </a:solidFill>
              </a:rPr>
              <a:t>Mi</a:t>
            </a:r>
            <a:r>
              <a:rPr lang="en-US" sz="3600" dirty="0" smtClean="0"/>
              <a:t> </a:t>
            </a:r>
            <a:r>
              <a:rPr lang="en-US" sz="3600" dirty="0" err="1" smtClean="0"/>
              <a:t>clase</a:t>
            </a:r>
            <a:r>
              <a:rPr lang="en-US" sz="3600" dirty="0" smtClean="0"/>
              <a:t> </a:t>
            </a:r>
            <a:r>
              <a:rPr lang="en-US" sz="3600" dirty="0" err="1" smtClean="0"/>
              <a:t>favorit</a:t>
            </a:r>
            <a:r>
              <a:rPr lang="en-US" sz="3600" dirty="0" err="1" smtClean="0">
                <a:solidFill>
                  <a:srgbClr val="FF0000"/>
                </a:solidFill>
              </a:rPr>
              <a:t>a</a:t>
            </a:r>
            <a:r>
              <a:rPr lang="en-US" sz="3600" dirty="0" smtClean="0"/>
              <a:t> </a:t>
            </a:r>
            <a:r>
              <a:rPr lang="en-US" sz="3600" dirty="0" err="1" smtClean="0"/>
              <a:t>es</a:t>
            </a:r>
            <a:r>
              <a:rPr lang="en-US" sz="3600" dirty="0" smtClean="0"/>
              <a:t> ingles.</a:t>
            </a:r>
          </a:p>
          <a:p>
            <a:endParaRPr lang="en-US" dirty="0"/>
          </a:p>
          <a:p>
            <a:r>
              <a:rPr lang="en-US" dirty="0" err="1" smtClean="0">
                <a:solidFill>
                  <a:srgbClr val="FF0000"/>
                </a:solidFill>
              </a:rPr>
              <a:t>Mi</a:t>
            </a:r>
            <a:r>
              <a:rPr lang="en-US" dirty="0" smtClean="0"/>
              <a:t> = My and Me = I/me</a:t>
            </a:r>
          </a:p>
          <a:p>
            <a:r>
              <a:rPr lang="en-US" dirty="0" smtClean="0"/>
              <a:t>La </a:t>
            </a:r>
            <a:r>
              <a:rPr lang="en-US" dirty="0" err="1" smtClean="0"/>
              <a:t>clase</a:t>
            </a:r>
            <a:r>
              <a:rPr lang="en-US" dirty="0" smtClean="0"/>
              <a:t> is a </a:t>
            </a:r>
            <a:r>
              <a:rPr lang="en-US" dirty="0" smtClean="0">
                <a:solidFill>
                  <a:srgbClr val="FF0000"/>
                </a:solidFill>
              </a:rPr>
              <a:t>feminine</a:t>
            </a:r>
            <a:r>
              <a:rPr lang="en-US" dirty="0" smtClean="0"/>
              <a:t> word which means that </a:t>
            </a:r>
            <a:r>
              <a:rPr lang="en-US" dirty="0" err="1" smtClean="0"/>
              <a:t>favorito</a:t>
            </a:r>
            <a:r>
              <a:rPr lang="en-US" dirty="0" smtClean="0"/>
              <a:t> needs to end in an –a. </a:t>
            </a:r>
          </a:p>
          <a:p>
            <a:r>
              <a:rPr lang="en-US" dirty="0" smtClean="0"/>
              <a:t>REMEMBER: Adjectives are placed </a:t>
            </a:r>
            <a:r>
              <a:rPr lang="en-US" dirty="0" smtClean="0">
                <a:solidFill>
                  <a:srgbClr val="FF0000"/>
                </a:solidFill>
              </a:rPr>
              <a:t>AFTER</a:t>
            </a:r>
            <a:r>
              <a:rPr lang="en-US" dirty="0" smtClean="0"/>
              <a:t> the NOUN!</a:t>
            </a:r>
          </a:p>
          <a:p>
            <a:r>
              <a:rPr lang="en-US" dirty="0" smtClean="0"/>
              <a:t>L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cas</a:t>
            </a:r>
            <a:r>
              <a:rPr lang="en-US" dirty="0" smtClean="0">
                <a:solidFill>
                  <a:srgbClr val="FF0000"/>
                </a:solidFill>
              </a:rPr>
              <a:t>a</a:t>
            </a:r>
            <a:r>
              <a:rPr lang="en-US" dirty="0" smtClean="0"/>
              <a:t> </a:t>
            </a:r>
            <a:r>
              <a:rPr lang="en-US" dirty="0" err="1" smtClean="0"/>
              <a:t>blanc</a:t>
            </a:r>
            <a:r>
              <a:rPr lang="en-US" dirty="0" err="1" smtClean="0">
                <a:solidFill>
                  <a:srgbClr val="FF0000"/>
                </a:solidFill>
              </a:rPr>
              <a:t>a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en-US" dirty="0" smtClean="0"/>
              <a:t>The house white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84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</a:t>
            </a:r>
            <a:r>
              <a:rPr lang="en-US" dirty="0" err="1" smtClean="0"/>
              <a:t>Yo</a:t>
            </a:r>
            <a:r>
              <a:rPr lang="en-US" dirty="0" smtClean="0"/>
              <a:t> soy 15.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err="1" smtClean="0"/>
              <a:t>Yo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tengo</a:t>
            </a:r>
            <a:r>
              <a:rPr lang="en-US" sz="3600" dirty="0" smtClean="0">
                <a:solidFill>
                  <a:srgbClr val="FF0000"/>
                </a:solidFill>
              </a:rPr>
              <a:t> quince</a:t>
            </a:r>
            <a:r>
              <a:rPr lang="en-US" sz="3600" dirty="0" smtClean="0"/>
              <a:t> </a:t>
            </a:r>
            <a:r>
              <a:rPr lang="en-US" sz="3600" dirty="0" err="1" smtClean="0">
                <a:solidFill>
                  <a:srgbClr val="FF0000"/>
                </a:solidFill>
              </a:rPr>
              <a:t>años</a:t>
            </a:r>
            <a:r>
              <a:rPr lang="en-US" sz="3600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Even though SOY means I AM in Spanish it is NOT used to indicate age. The verb </a:t>
            </a:r>
            <a:r>
              <a:rPr lang="en-US" dirty="0" smtClean="0">
                <a:solidFill>
                  <a:srgbClr val="FF0000"/>
                </a:solidFill>
              </a:rPr>
              <a:t>TENER</a:t>
            </a:r>
            <a:r>
              <a:rPr lang="en-US" dirty="0" smtClean="0"/>
              <a:t> is used.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15</a:t>
            </a:r>
            <a:r>
              <a:rPr lang="en-US" dirty="0" smtClean="0"/>
              <a:t> should be written since it will count for your 30 words on your writing section.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Años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needed to say “years old”.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52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2. </a:t>
            </a:r>
            <a:r>
              <a:rPr lang="en-US" dirty="0" err="1" smtClean="0"/>
              <a:t>Mi</a:t>
            </a:r>
            <a:r>
              <a:rPr lang="en-US" dirty="0" smtClean="0"/>
              <a:t> </a:t>
            </a:r>
            <a:r>
              <a:rPr lang="en-US" dirty="0" err="1" smtClean="0"/>
              <a:t>llamo</a:t>
            </a:r>
            <a:r>
              <a:rPr lang="en-US" dirty="0" smtClean="0"/>
              <a:t> </a:t>
            </a:r>
            <a:r>
              <a:rPr lang="en-US" dirty="0" err="1" smtClean="0"/>
              <a:t>juan</a:t>
            </a:r>
            <a:r>
              <a:rPr lang="en-US" dirty="0" smtClean="0"/>
              <a:t>. </a:t>
            </a:r>
            <a:r>
              <a:rPr lang="en-US" dirty="0">
                <a:solidFill>
                  <a:srgbClr val="FF0000"/>
                </a:solidFill>
              </a:rPr>
              <a:t>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M</a:t>
            </a:r>
            <a:r>
              <a:rPr lang="en-US" sz="3600" dirty="0" smtClean="0">
                <a:solidFill>
                  <a:srgbClr val="FF0000"/>
                </a:solidFill>
              </a:rPr>
              <a:t>e</a:t>
            </a:r>
            <a:r>
              <a:rPr lang="en-US" sz="3600" dirty="0" smtClean="0"/>
              <a:t> </a:t>
            </a:r>
            <a:r>
              <a:rPr lang="en-US" sz="3600" dirty="0" err="1" smtClean="0"/>
              <a:t>llamo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FF0000"/>
                </a:solidFill>
              </a:rPr>
              <a:t>J</a:t>
            </a:r>
            <a:r>
              <a:rPr lang="en-US" sz="3600" dirty="0" smtClean="0"/>
              <a:t>uan.</a:t>
            </a:r>
          </a:p>
          <a:p>
            <a:endParaRPr lang="en-US" dirty="0"/>
          </a:p>
          <a:p>
            <a:r>
              <a:rPr lang="en-US" dirty="0" err="1" smtClean="0"/>
              <a:t>Mi</a:t>
            </a:r>
            <a:r>
              <a:rPr lang="en-US" dirty="0" smtClean="0"/>
              <a:t> = my and </a:t>
            </a:r>
            <a:r>
              <a:rPr lang="en-US" dirty="0" smtClean="0">
                <a:solidFill>
                  <a:srgbClr val="FF0000"/>
                </a:solidFill>
              </a:rPr>
              <a:t>Me</a:t>
            </a:r>
            <a:r>
              <a:rPr lang="en-US" dirty="0" smtClean="0"/>
              <a:t> = I or me</a:t>
            </a:r>
          </a:p>
          <a:p>
            <a:r>
              <a:rPr lang="en-US" dirty="0" smtClean="0"/>
              <a:t>Juan should be </a:t>
            </a:r>
            <a:r>
              <a:rPr lang="en-US" dirty="0" smtClean="0">
                <a:solidFill>
                  <a:srgbClr val="FF0000"/>
                </a:solidFill>
              </a:rPr>
              <a:t>capitalized</a:t>
            </a:r>
            <a:r>
              <a:rPr lang="en-US" dirty="0" smtClean="0"/>
              <a:t> because it is a </a:t>
            </a:r>
            <a:r>
              <a:rPr lang="en-US" dirty="0" smtClean="0">
                <a:solidFill>
                  <a:srgbClr val="FF0000"/>
                </a:solidFill>
              </a:rPr>
              <a:t>name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6142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3. Me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bebo</a:t>
            </a:r>
            <a:r>
              <a:rPr lang="en-US" dirty="0" smtClean="0"/>
              <a:t> </a:t>
            </a:r>
            <a:r>
              <a:rPr lang="en-US" dirty="0" err="1" smtClean="0"/>
              <a:t>agua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3600" dirty="0" smtClean="0"/>
              <a:t>Me </a:t>
            </a:r>
            <a:r>
              <a:rPr lang="en-US" sz="3600" dirty="0" err="1" smtClean="0"/>
              <a:t>gusta</a:t>
            </a:r>
            <a:r>
              <a:rPr lang="en-US" sz="3600" dirty="0" smtClean="0"/>
              <a:t> </a:t>
            </a:r>
            <a:r>
              <a:rPr lang="en-US" sz="3600" dirty="0" err="1" smtClean="0"/>
              <a:t>beb</a:t>
            </a:r>
            <a:r>
              <a:rPr lang="en-US" sz="3600" dirty="0" err="1" smtClean="0">
                <a:solidFill>
                  <a:srgbClr val="FF0000"/>
                </a:solidFill>
              </a:rPr>
              <a:t>er</a:t>
            </a:r>
            <a:r>
              <a:rPr lang="en-US" sz="3600" dirty="0" smtClean="0"/>
              <a:t> </a:t>
            </a:r>
            <a:r>
              <a:rPr lang="en-US" sz="3600" dirty="0" err="1" smtClean="0"/>
              <a:t>agua</a:t>
            </a:r>
            <a:r>
              <a:rPr lang="en-US" sz="3600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Me </a:t>
            </a:r>
            <a:r>
              <a:rPr lang="en-US" dirty="0" err="1" smtClean="0"/>
              <a:t>gusta</a:t>
            </a:r>
            <a:r>
              <a:rPr lang="en-US" dirty="0" smtClean="0"/>
              <a:t> = I like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Beber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should be in its </a:t>
            </a:r>
            <a:r>
              <a:rPr lang="en-US" dirty="0" err="1" smtClean="0"/>
              <a:t>infintive</a:t>
            </a:r>
            <a:r>
              <a:rPr lang="en-US" dirty="0" smtClean="0"/>
              <a:t> form “to drink”. Whenever you describe liking something the following verb should NOT be conjugated.</a:t>
            </a:r>
          </a:p>
          <a:p>
            <a:endParaRPr lang="en-US" dirty="0" smtClean="0"/>
          </a:p>
          <a:p>
            <a:r>
              <a:rPr lang="en-US" u="sng" dirty="0" err="1" smtClean="0"/>
              <a:t>Ejemplo</a:t>
            </a:r>
            <a:r>
              <a:rPr lang="en-US" u="sng" dirty="0" smtClean="0"/>
              <a:t>:</a:t>
            </a:r>
          </a:p>
          <a:p>
            <a:r>
              <a:rPr lang="en-US" dirty="0" smtClean="0"/>
              <a:t>Me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esquiar</a:t>
            </a:r>
            <a:r>
              <a:rPr lang="en-US" dirty="0" smtClean="0"/>
              <a:t>.</a:t>
            </a:r>
          </a:p>
          <a:p>
            <a:r>
              <a:rPr lang="en-US" dirty="0" smtClean="0"/>
              <a:t>I    like    to ski.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7544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1143000"/>
            <a:ext cx="8991600" cy="10668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4.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necesitar</a:t>
            </a:r>
            <a:r>
              <a:rPr lang="en-US" dirty="0" smtClean="0"/>
              <a:t> un </a:t>
            </a:r>
            <a:r>
              <a:rPr lang="en-US" dirty="0" err="1" smtClean="0"/>
              <a:t>pluma</a:t>
            </a:r>
            <a:r>
              <a:rPr lang="en-US" dirty="0" smtClean="0"/>
              <a:t> </a:t>
            </a:r>
            <a:r>
              <a:rPr lang="en-US" dirty="0" err="1" smtClean="0"/>
              <a:t>rojo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sz="4200" dirty="0" err="1" smtClean="0"/>
              <a:t>Yo</a:t>
            </a:r>
            <a:r>
              <a:rPr lang="en-US" sz="4200" dirty="0" smtClean="0"/>
              <a:t> </a:t>
            </a:r>
            <a:r>
              <a:rPr lang="en-US" sz="4200" dirty="0" err="1" smtClean="0"/>
              <a:t>necesit</a:t>
            </a:r>
            <a:r>
              <a:rPr lang="en-US" sz="4200" dirty="0" err="1" smtClean="0">
                <a:solidFill>
                  <a:srgbClr val="FF0000"/>
                </a:solidFill>
              </a:rPr>
              <a:t>o</a:t>
            </a:r>
            <a:r>
              <a:rPr lang="en-US" sz="4200" dirty="0" smtClean="0"/>
              <a:t> </a:t>
            </a:r>
            <a:r>
              <a:rPr lang="en-US" sz="4200" dirty="0" err="1" smtClean="0"/>
              <a:t>un</a:t>
            </a:r>
            <a:r>
              <a:rPr lang="en-US" sz="4200" dirty="0" err="1" smtClean="0">
                <a:solidFill>
                  <a:srgbClr val="FF0000"/>
                </a:solidFill>
              </a:rPr>
              <a:t>a</a:t>
            </a:r>
            <a:r>
              <a:rPr lang="en-US" sz="4200" dirty="0" smtClean="0"/>
              <a:t> </a:t>
            </a:r>
            <a:r>
              <a:rPr lang="en-US" sz="4200" dirty="0" err="1" smtClean="0"/>
              <a:t>pluma</a:t>
            </a:r>
            <a:r>
              <a:rPr lang="en-US" sz="4200" dirty="0" smtClean="0"/>
              <a:t> </a:t>
            </a:r>
            <a:r>
              <a:rPr lang="en-US" sz="4200" dirty="0" err="1" smtClean="0"/>
              <a:t>roj</a:t>
            </a:r>
            <a:r>
              <a:rPr lang="en-US" sz="4200" dirty="0" err="1" smtClean="0">
                <a:solidFill>
                  <a:srgbClr val="FF0000"/>
                </a:solidFill>
              </a:rPr>
              <a:t>a</a:t>
            </a:r>
            <a:r>
              <a:rPr lang="en-US" sz="4200" dirty="0" smtClean="0"/>
              <a:t>.</a:t>
            </a:r>
          </a:p>
          <a:p>
            <a:endParaRPr lang="en-US" sz="3600" dirty="0"/>
          </a:p>
          <a:p>
            <a:r>
              <a:rPr lang="en-US" sz="3600" dirty="0" err="1" smtClean="0">
                <a:solidFill>
                  <a:srgbClr val="FF0000"/>
                </a:solidFill>
              </a:rPr>
              <a:t>Necesitar</a:t>
            </a:r>
            <a:r>
              <a:rPr lang="en-US" sz="3600" dirty="0" smtClean="0"/>
              <a:t> needs to be conjugated since the incorrect sentence literally says, “I to need”.</a:t>
            </a:r>
          </a:p>
          <a:p>
            <a:r>
              <a:rPr lang="en-US" sz="3600" dirty="0" smtClean="0"/>
              <a:t>In Spanish, nouns have </a:t>
            </a:r>
            <a:r>
              <a:rPr lang="en-US" sz="3600" dirty="0" smtClean="0">
                <a:solidFill>
                  <a:srgbClr val="FF0000"/>
                </a:solidFill>
              </a:rPr>
              <a:t>adjective agreement.</a:t>
            </a:r>
            <a:r>
              <a:rPr lang="en-US" sz="3600" dirty="0" smtClean="0"/>
              <a:t> See video on website!</a:t>
            </a:r>
          </a:p>
          <a:p>
            <a:r>
              <a:rPr lang="en-US" sz="3600" dirty="0" err="1" smtClean="0"/>
              <a:t>Pluma</a:t>
            </a:r>
            <a:r>
              <a:rPr lang="en-US" sz="3600" dirty="0"/>
              <a:t> </a:t>
            </a:r>
            <a:r>
              <a:rPr lang="en-US" sz="3600" dirty="0" smtClean="0"/>
              <a:t>(pen) is a </a:t>
            </a:r>
            <a:r>
              <a:rPr lang="en-US" sz="3600" dirty="0" smtClean="0">
                <a:solidFill>
                  <a:srgbClr val="FF0000"/>
                </a:solidFill>
              </a:rPr>
              <a:t>feminine word </a:t>
            </a:r>
            <a:r>
              <a:rPr lang="en-US" sz="3600" dirty="0" smtClean="0"/>
              <a:t>which means “a” should be “</a:t>
            </a:r>
            <a:r>
              <a:rPr lang="en-US" sz="3600" dirty="0" err="1" smtClean="0"/>
              <a:t>una</a:t>
            </a:r>
            <a:r>
              <a:rPr lang="en-US" sz="3600" dirty="0" smtClean="0"/>
              <a:t>” and “</a:t>
            </a:r>
            <a:r>
              <a:rPr lang="en-US" sz="3600" dirty="0" err="1" smtClean="0"/>
              <a:t>rojo</a:t>
            </a:r>
            <a:r>
              <a:rPr lang="en-US" sz="3600" dirty="0" smtClean="0"/>
              <a:t> (red)” should be </a:t>
            </a:r>
            <a:r>
              <a:rPr lang="en-US" sz="3600" dirty="0" err="1" smtClean="0"/>
              <a:t>roja</a:t>
            </a:r>
            <a:r>
              <a:rPr lang="en-US" sz="3600" dirty="0" smtClean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2486699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</a:t>
            </a:r>
            <a:r>
              <a:rPr lang="en-US" dirty="0" err="1" smtClean="0"/>
              <a:t>En</a:t>
            </a:r>
            <a:r>
              <a:rPr lang="en-US" dirty="0" smtClean="0"/>
              <a:t> </a:t>
            </a:r>
            <a:r>
              <a:rPr lang="en-US" dirty="0" err="1" smtClean="0"/>
              <a:t>Sabado</a:t>
            </a:r>
            <a:r>
              <a:rPr lang="en-US" dirty="0" smtClean="0"/>
              <a:t>,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correr</a:t>
            </a:r>
            <a:r>
              <a:rPr lang="en-US" dirty="0" smtClean="0"/>
              <a:t>. 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sz="5100" dirty="0" smtClean="0">
                <a:solidFill>
                  <a:srgbClr val="FF0000"/>
                </a:solidFill>
              </a:rPr>
              <a:t>El</a:t>
            </a:r>
            <a:r>
              <a:rPr lang="en-US" sz="5100" dirty="0" smtClean="0"/>
              <a:t> </a:t>
            </a:r>
            <a:r>
              <a:rPr lang="en-US" sz="5100" dirty="0" err="1" smtClean="0">
                <a:solidFill>
                  <a:srgbClr val="FF0000"/>
                </a:solidFill>
              </a:rPr>
              <a:t>sá</a:t>
            </a:r>
            <a:r>
              <a:rPr lang="en-US" sz="5100" dirty="0" err="1" smtClean="0"/>
              <a:t>bado</a:t>
            </a:r>
            <a:r>
              <a:rPr lang="en-US" sz="5100" dirty="0" smtClean="0"/>
              <a:t>, </a:t>
            </a:r>
            <a:r>
              <a:rPr lang="en-US" sz="5100" dirty="0" err="1" smtClean="0"/>
              <a:t>yo</a:t>
            </a:r>
            <a:r>
              <a:rPr lang="en-US" sz="5100" dirty="0" smtClean="0"/>
              <a:t> </a:t>
            </a:r>
            <a:r>
              <a:rPr lang="en-US" sz="5100" dirty="0" err="1" smtClean="0"/>
              <a:t>corr</a:t>
            </a:r>
            <a:r>
              <a:rPr lang="en-US" sz="5100" dirty="0" err="1" smtClean="0">
                <a:solidFill>
                  <a:srgbClr val="FF0000"/>
                </a:solidFill>
              </a:rPr>
              <a:t>o</a:t>
            </a:r>
            <a:r>
              <a:rPr lang="en-US" sz="5100" dirty="0" smtClean="0"/>
              <a:t>.</a:t>
            </a:r>
          </a:p>
          <a:p>
            <a:endParaRPr lang="en-US" sz="3600" dirty="0"/>
          </a:p>
          <a:p>
            <a:r>
              <a:rPr lang="en-US" sz="3600" dirty="0" smtClean="0"/>
              <a:t>To say that something happens on a day of the week, use “</a:t>
            </a:r>
            <a:r>
              <a:rPr lang="en-US" sz="3600" dirty="0" smtClean="0">
                <a:solidFill>
                  <a:srgbClr val="FF0000"/>
                </a:solidFill>
              </a:rPr>
              <a:t>el</a:t>
            </a:r>
            <a:r>
              <a:rPr lang="en-US" sz="3600" dirty="0" smtClean="0"/>
              <a:t>” NOT “</a:t>
            </a:r>
            <a:r>
              <a:rPr lang="en-US" sz="3600" dirty="0" err="1" smtClean="0"/>
              <a:t>en</a:t>
            </a:r>
            <a:r>
              <a:rPr lang="en-US" sz="3600" dirty="0" smtClean="0"/>
              <a:t>”-like in English.</a:t>
            </a:r>
          </a:p>
          <a:p>
            <a:r>
              <a:rPr lang="en-US" sz="3600" dirty="0" smtClean="0"/>
              <a:t>Days of the week are </a:t>
            </a:r>
            <a:r>
              <a:rPr lang="en-US" sz="3600" dirty="0" smtClean="0">
                <a:solidFill>
                  <a:srgbClr val="FF0000"/>
                </a:solidFill>
              </a:rPr>
              <a:t>NOT capitalized</a:t>
            </a:r>
            <a:r>
              <a:rPr lang="en-US" sz="3600" dirty="0" smtClean="0"/>
              <a:t>.</a:t>
            </a:r>
          </a:p>
          <a:p>
            <a:r>
              <a:rPr lang="en-US" sz="3600" dirty="0" smtClean="0"/>
              <a:t>There is an </a:t>
            </a:r>
            <a:r>
              <a:rPr lang="en-US" sz="3600" dirty="0" smtClean="0">
                <a:solidFill>
                  <a:srgbClr val="FF0000"/>
                </a:solidFill>
              </a:rPr>
              <a:t>accent</a:t>
            </a:r>
            <a:r>
              <a:rPr lang="en-US" sz="3600" dirty="0" smtClean="0"/>
              <a:t> over the a in Saturday.</a:t>
            </a:r>
          </a:p>
          <a:p>
            <a:r>
              <a:rPr lang="en-US" sz="3600" dirty="0" err="1" smtClean="0"/>
              <a:t>Yo</a:t>
            </a:r>
            <a:r>
              <a:rPr lang="en-US" sz="3600" dirty="0" smtClean="0"/>
              <a:t> </a:t>
            </a:r>
            <a:r>
              <a:rPr lang="en-US" sz="3600" dirty="0" err="1" smtClean="0"/>
              <a:t>correr</a:t>
            </a:r>
            <a:r>
              <a:rPr lang="en-US" sz="3600" dirty="0" smtClean="0"/>
              <a:t> = I to run. </a:t>
            </a:r>
            <a:r>
              <a:rPr lang="en-US" sz="3600" dirty="0" smtClean="0">
                <a:solidFill>
                  <a:srgbClr val="FF0000"/>
                </a:solidFill>
              </a:rPr>
              <a:t>It’s important to conjugate verbs</a:t>
            </a:r>
            <a:r>
              <a:rPr lang="en-US" sz="3600" dirty="0" smtClean="0"/>
              <a:t> so we know that “</a:t>
            </a:r>
            <a:r>
              <a:rPr lang="en-US" sz="3600" dirty="0" err="1" smtClean="0"/>
              <a:t>yo</a:t>
            </a:r>
            <a:r>
              <a:rPr lang="en-US" sz="3600" dirty="0" smtClean="0"/>
              <a:t>” goes with “o”.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9419189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6. </a:t>
            </a:r>
            <a:r>
              <a:rPr lang="en-US" dirty="0" err="1" smtClean="0"/>
              <a:t>Qué</a:t>
            </a:r>
            <a:r>
              <a:rPr lang="en-US" dirty="0" smtClean="0"/>
              <a:t> </a:t>
            </a:r>
            <a:r>
              <a:rPr lang="en-US" dirty="0" err="1" smtClean="0"/>
              <a:t>te</a:t>
            </a:r>
            <a:r>
              <a:rPr lang="en-US" dirty="0" smtClean="0"/>
              <a:t> me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?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900" dirty="0" smtClean="0">
                <a:solidFill>
                  <a:srgbClr val="FF0000"/>
                </a:solidFill>
              </a:rPr>
              <a:t>¿</a:t>
            </a:r>
            <a:r>
              <a:rPr lang="en-US" sz="3900" dirty="0" err="1" smtClean="0"/>
              <a:t>Qué</a:t>
            </a:r>
            <a:r>
              <a:rPr lang="en-US" sz="3900" dirty="0" smtClean="0"/>
              <a:t> </a:t>
            </a:r>
            <a:r>
              <a:rPr lang="en-US" sz="3900" dirty="0" err="1" smtClean="0"/>
              <a:t>te</a:t>
            </a:r>
            <a:r>
              <a:rPr lang="en-US" sz="3900" dirty="0" smtClean="0"/>
              <a:t> </a:t>
            </a:r>
            <a:r>
              <a:rPr lang="en-US" sz="3900" dirty="0" err="1" smtClean="0"/>
              <a:t>gusta</a:t>
            </a:r>
            <a:r>
              <a:rPr lang="en-US" sz="3900" dirty="0" smtClean="0"/>
              <a:t> </a:t>
            </a:r>
            <a:r>
              <a:rPr lang="en-US" sz="3900" dirty="0" err="1" smtClean="0"/>
              <a:t>hace</a:t>
            </a:r>
            <a:r>
              <a:rPr lang="en-US" sz="3900" dirty="0" err="1" smtClean="0">
                <a:solidFill>
                  <a:srgbClr val="FF0000"/>
                </a:solidFill>
              </a:rPr>
              <a:t>r</a:t>
            </a:r>
            <a:r>
              <a:rPr lang="en-US" sz="3900" dirty="0" smtClean="0"/>
              <a:t>?</a:t>
            </a:r>
          </a:p>
          <a:p>
            <a:endParaRPr lang="en-US" dirty="0"/>
          </a:p>
          <a:p>
            <a:r>
              <a:rPr lang="en-US" dirty="0" smtClean="0"/>
              <a:t>What do you like to do? </a:t>
            </a:r>
            <a:r>
              <a:rPr lang="en-US" dirty="0" smtClean="0">
                <a:solidFill>
                  <a:srgbClr val="FF0000"/>
                </a:solidFill>
              </a:rPr>
              <a:t>MUST KNOW</a:t>
            </a:r>
            <a:r>
              <a:rPr lang="en-US" dirty="0" smtClean="0"/>
              <a:t> THIS QUESTION!</a:t>
            </a:r>
          </a:p>
          <a:p>
            <a:r>
              <a:rPr lang="en-US" dirty="0" smtClean="0"/>
              <a:t>To ask a question in Spanish, remember to use an </a:t>
            </a:r>
            <a:r>
              <a:rPr lang="en-US" dirty="0" smtClean="0">
                <a:solidFill>
                  <a:srgbClr val="FF0000"/>
                </a:solidFill>
              </a:rPr>
              <a:t>upside-down</a:t>
            </a:r>
            <a:r>
              <a:rPr lang="en-US" dirty="0" smtClean="0"/>
              <a:t> question mark at the beginning! 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Hacer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(to do/make) needs to be in it’s infinitive form. (Please see #3 if you need more clarification).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518933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9144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7. </a:t>
            </a:r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err="1" smtClean="0"/>
              <a:t>gusta</a:t>
            </a:r>
            <a:r>
              <a:rPr lang="en-US" dirty="0" smtClean="0"/>
              <a:t> </a:t>
            </a:r>
            <a:r>
              <a:rPr lang="en-US" dirty="0" err="1" smtClean="0"/>
              <a:t>alta</a:t>
            </a:r>
            <a:r>
              <a:rPr lang="en-US" dirty="0" smtClean="0"/>
              <a:t> y </a:t>
            </a:r>
            <a:r>
              <a:rPr lang="en-US" dirty="0" err="1" smtClean="0"/>
              <a:t>talentos</a:t>
            </a:r>
            <a:r>
              <a:rPr lang="en-US" dirty="0" smtClean="0"/>
              <a:t> y </a:t>
            </a:r>
            <a:r>
              <a:rPr lang="en-US" dirty="0" err="1" smtClean="0"/>
              <a:t>bonita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3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rmAutofit fontScale="92500" lnSpcReduction="20000"/>
          </a:bodyPr>
          <a:lstStyle/>
          <a:p>
            <a:r>
              <a:rPr lang="en-US" sz="4200" dirty="0" err="1" smtClean="0"/>
              <a:t>Yo</a:t>
            </a:r>
            <a:r>
              <a:rPr lang="en-US" sz="4200" dirty="0" smtClean="0"/>
              <a:t> </a:t>
            </a:r>
            <a:r>
              <a:rPr lang="en-US" sz="4200" dirty="0" smtClean="0">
                <a:solidFill>
                  <a:srgbClr val="FF0000"/>
                </a:solidFill>
              </a:rPr>
              <a:t>soy</a:t>
            </a:r>
            <a:r>
              <a:rPr lang="en-US" sz="4200" dirty="0" smtClean="0"/>
              <a:t> </a:t>
            </a:r>
            <a:r>
              <a:rPr lang="en-US" sz="4200" dirty="0" err="1" smtClean="0"/>
              <a:t>alta</a:t>
            </a:r>
            <a:r>
              <a:rPr lang="en-US" sz="4200" dirty="0" smtClean="0">
                <a:solidFill>
                  <a:srgbClr val="FF0000"/>
                </a:solidFill>
              </a:rPr>
              <a:t>,</a:t>
            </a:r>
            <a:r>
              <a:rPr lang="en-US" sz="4200" dirty="0" smtClean="0"/>
              <a:t> </a:t>
            </a:r>
            <a:r>
              <a:rPr lang="en-US" sz="4200" dirty="0" err="1" smtClean="0"/>
              <a:t>talentos</a:t>
            </a:r>
            <a:r>
              <a:rPr lang="en-US" sz="4200" dirty="0" err="1" smtClean="0">
                <a:solidFill>
                  <a:srgbClr val="FF0000"/>
                </a:solidFill>
              </a:rPr>
              <a:t>a</a:t>
            </a:r>
            <a:r>
              <a:rPr lang="en-US" sz="4200" dirty="0" smtClean="0"/>
              <a:t> y </a:t>
            </a:r>
            <a:r>
              <a:rPr lang="en-US" sz="4200" dirty="0" err="1" smtClean="0"/>
              <a:t>bonita</a:t>
            </a:r>
            <a:r>
              <a:rPr lang="en-US" sz="4200" dirty="0" smtClean="0"/>
              <a:t>.</a:t>
            </a:r>
          </a:p>
          <a:p>
            <a:endParaRPr lang="en-US" dirty="0"/>
          </a:p>
          <a:p>
            <a:r>
              <a:rPr lang="en-US" dirty="0" err="1" smtClean="0"/>
              <a:t>Yo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soy</a:t>
            </a:r>
            <a:r>
              <a:rPr lang="en-US" dirty="0" smtClean="0"/>
              <a:t> = I am.</a:t>
            </a:r>
          </a:p>
          <a:p>
            <a:r>
              <a:rPr lang="en-US" dirty="0" smtClean="0"/>
              <a:t>These </a:t>
            </a:r>
            <a:r>
              <a:rPr lang="en-US" dirty="0" smtClean="0">
                <a:solidFill>
                  <a:srgbClr val="FF0000"/>
                </a:solidFill>
              </a:rPr>
              <a:t>adjectives</a:t>
            </a:r>
            <a:r>
              <a:rPr lang="en-US" dirty="0" smtClean="0"/>
              <a:t> (describing words) are written for a girl and should end in –a.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When listing things in Spanish or English, you must use COMMAS!</a:t>
            </a:r>
          </a:p>
          <a:p>
            <a:r>
              <a:rPr lang="en-US" dirty="0" smtClean="0"/>
              <a:t>EX: I like baseball, golf and bowling.</a:t>
            </a:r>
          </a:p>
          <a:p>
            <a:r>
              <a:rPr lang="en-US" dirty="0" err="1" smtClean="0">
                <a:solidFill>
                  <a:srgbClr val="FF0000"/>
                </a:solidFill>
              </a:rPr>
              <a:t>Talentosa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is spelled wrong but is a great adjective to use because it is a COGNATE!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4255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9. </a:t>
            </a:r>
            <a:r>
              <a:rPr lang="en-US" dirty="0" err="1" smtClean="0"/>
              <a:t>Aidós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 err="1" smtClean="0"/>
              <a:t>A</a:t>
            </a:r>
            <a:r>
              <a:rPr lang="en-US" sz="3600" dirty="0" err="1" smtClean="0">
                <a:solidFill>
                  <a:srgbClr val="FF0000"/>
                </a:solidFill>
              </a:rPr>
              <a:t>dió</a:t>
            </a:r>
            <a:r>
              <a:rPr lang="en-US" sz="3600" dirty="0" err="1" smtClean="0"/>
              <a:t>s</a:t>
            </a:r>
            <a:endParaRPr lang="en-US" sz="3600" dirty="0" smtClean="0"/>
          </a:p>
          <a:p>
            <a:endParaRPr lang="en-US" dirty="0" smtClean="0"/>
          </a:p>
          <a:p>
            <a:r>
              <a:rPr lang="en-US" dirty="0" err="1" smtClean="0"/>
              <a:t>Adiós</a:t>
            </a:r>
            <a:r>
              <a:rPr lang="en-US" dirty="0" smtClean="0"/>
              <a:t> is </a:t>
            </a:r>
            <a:r>
              <a:rPr lang="en-US" dirty="0" smtClean="0">
                <a:solidFill>
                  <a:srgbClr val="FF0000"/>
                </a:solidFill>
              </a:rPr>
              <a:t>spelled incorrectly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ending a letter, you should use some form of good-bye.</a:t>
            </a:r>
          </a:p>
          <a:p>
            <a:r>
              <a:rPr lang="en-US" dirty="0" smtClean="0"/>
              <a:t>However, if I had to write 30 words in Spanish, I may use:</a:t>
            </a:r>
          </a:p>
          <a:p>
            <a:pPr lvl="1"/>
            <a:r>
              <a:rPr lang="en-US" dirty="0" smtClean="0"/>
              <a:t>Hasta </a:t>
            </a:r>
            <a:r>
              <a:rPr lang="en-US" dirty="0" err="1" smtClean="0"/>
              <a:t>mañana</a:t>
            </a:r>
            <a:endParaRPr lang="en-US" dirty="0" smtClean="0"/>
          </a:p>
          <a:p>
            <a:pPr lvl="1"/>
            <a:r>
              <a:rPr lang="en-US" dirty="0" smtClean="0"/>
              <a:t>Hasta la vista</a:t>
            </a:r>
          </a:p>
          <a:p>
            <a:pPr lvl="1"/>
            <a:r>
              <a:rPr lang="en-US" dirty="0" smtClean="0"/>
              <a:t>Hasta pronto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581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Custom 1">
      <a:majorFont>
        <a:latin typeface="Snap ITC"/>
        <a:ea typeface=""/>
        <a:cs typeface=""/>
      </a:majorFont>
      <a:minorFont>
        <a:latin typeface="Snap ITC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45</TotalTime>
  <Words>557</Words>
  <Application>Microsoft Office PowerPoint</Application>
  <PresentationFormat>On-screen Show (4:3)</PresentationFormat>
  <Paragraphs>66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Urban</vt:lpstr>
      <vt:lpstr>Mid-Term Sentence Corrections </vt:lpstr>
      <vt:lpstr>1. Yo soy 15. 3</vt:lpstr>
      <vt:lpstr>2. Mi llamo juan. 2</vt:lpstr>
      <vt:lpstr>3. Me gusta bebo agua. 1</vt:lpstr>
      <vt:lpstr>4. Yo necesitar un pluma rojo. 3</vt:lpstr>
      <vt:lpstr>5. En Sabado, yo correr. 4</vt:lpstr>
      <vt:lpstr>6. Qué te me gusta hace? 3</vt:lpstr>
      <vt:lpstr>7. Yo gusta alta y talentos y bonita. 3</vt:lpstr>
      <vt:lpstr>9. Aidós 1</vt:lpstr>
      <vt:lpstr>10. Me clase favorite es ingles. 2</vt:lpstr>
    </vt:vector>
  </TitlesOfParts>
  <Company>Rochester City School District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Mid-Term Sentence Corrections </dc:title>
  <dc:creator>Legzdin, Jennifer L</dc:creator>
  <cp:lastModifiedBy>Legzdin, Jennifer L</cp:lastModifiedBy>
  <cp:revision>14</cp:revision>
  <dcterms:created xsi:type="dcterms:W3CDTF">2015-02-15T21:36:31Z</dcterms:created>
  <dcterms:modified xsi:type="dcterms:W3CDTF">2015-02-15T22:21:34Z</dcterms:modified>
</cp:coreProperties>
</file>