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895" autoAdjust="0"/>
  </p:normalViewPr>
  <p:slideViewPr>
    <p:cSldViewPr>
      <p:cViewPr>
        <p:scale>
          <a:sx n="80" d="100"/>
          <a:sy n="80" d="100"/>
        </p:scale>
        <p:origin x="-68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7" units="1/in"/>
        </inkml:channelProperties>
      </inkml:inkSource>
      <inkml:timestamp xml:id="ts0" timeString="2014-04-10T13:23:46.6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-1 0 512,'0'0'0,"0"0"0,0 0 0,0 0 0,0 0 0,0 0 0,0 0 0,0 28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7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7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6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7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1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7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6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6360-0638-4C8F-89F4-D507DA2C0E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BE97-E990-49D9-BEFD-37C2BB167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97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Snap ITC" panose="04040A07060A02020202" pitchFamily="82" charset="0"/>
              </a:rPr>
              <a:t>La Casa y El </a:t>
            </a:r>
            <a:r>
              <a:rPr lang="en-US" sz="8800" dirty="0" err="1">
                <a:latin typeface="Snap ITC" panose="04040A07060A02020202" pitchFamily="82" charset="0"/>
              </a:rPr>
              <a:t>H</a:t>
            </a:r>
            <a:r>
              <a:rPr lang="en-US" sz="8800" dirty="0" err="1" smtClean="0">
                <a:latin typeface="Snap ITC" panose="04040A07060A02020202" pitchFamily="82" charset="0"/>
              </a:rPr>
              <a:t>ogar</a:t>
            </a:r>
            <a:endParaRPr lang="en-US" sz="8800" dirty="0">
              <a:latin typeface="Snap ITC" panose="04040A07060A02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Snap ITC" panose="04040A07060A02020202" pitchFamily="82" charset="0"/>
              </a:rPr>
              <a:t>Capítulo</a:t>
            </a:r>
            <a:r>
              <a:rPr lang="en-US" dirty="0" smtClean="0">
                <a:latin typeface="Snap ITC" panose="04040A07060A02020202" pitchFamily="82" charset="0"/>
              </a:rPr>
              <a:t> 6a/6b</a:t>
            </a:r>
            <a:endParaRPr lang="en-US" dirty="0">
              <a:latin typeface="Snap ITC" panose="04040A07060A02020202" pitchFamily="82" charset="0"/>
            </a:endParaRPr>
          </a:p>
        </p:txBody>
      </p:sp>
      <p:pic>
        <p:nvPicPr>
          <p:cNvPr id="1026" name="Picture 2" descr="C:\Documents and Settings\2010791\Local Settings\Temporary Internet Files\Content.IE5\812V0X2N\MC90038258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338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/>
              <p14:cNvContentPartPr/>
              <p14:nvPr/>
            </p14:nvContentPartPr>
            <p14:xfrm>
              <a:off x="7763157" y="1499668"/>
              <a:ext cx="0" cy="104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0" cy="1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28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To compare and contrast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9600" y="1600200"/>
            <a:ext cx="4038600" cy="4525963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Better than</a:t>
            </a:r>
          </a:p>
          <a:p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The best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best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Less/fewer than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Worse than</a:t>
            </a:r>
          </a:p>
          <a:p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The worst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worst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4038600" cy="4525963"/>
          </a:xfrm>
        </p:spPr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Mejor</a:t>
            </a:r>
            <a:r>
              <a:rPr lang="en-US" dirty="0" smtClean="0">
                <a:latin typeface="Comic Sans MS" panose="030F0702030302020204" pitchFamily="66" charset="0"/>
              </a:rPr>
              <a:t>(</a:t>
            </a:r>
            <a:r>
              <a:rPr lang="en-US" dirty="0" err="1" smtClean="0">
                <a:latin typeface="Comic Sans MS" panose="030F0702030302020204" pitchFamily="66" charset="0"/>
              </a:rPr>
              <a:t>es</a:t>
            </a:r>
            <a:r>
              <a:rPr lang="en-US" dirty="0" smtClean="0">
                <a:latin typeface="Comic Sans MS" panose="030F0702030302020204" pitchFamily="66" charset="0"/>
              </a:rPr>
              <a:t>) </a:t>
            </a:r>
            <a:r>
              <a:rPr lang="en-US" dirty="0" err="1" smtClean="0">
                <a:latin typeface="Comic Sans MS" panose="030F0702030302020204" pitchFamily="66" charset="0"/>
              </a:rPr>
              <a:t>que</a:t>
            </a:r>
            <a:r>
              <a:rPr lang="en-US" dirty="0" smtClean="0">
                <a:latin typeface="Comic Sans MS" panose="030F0702030302020204" pitchFamily="66" charset="0"/>
              </a:rPr>
              <a:t>…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El/la </a:t>
            </a:r>
            <a:r>
              <a:rPr lang="en-US" dirty="0" err="1" smtClean="0">
                <a:latin typeface="Comic Sans MS" panose="030F0702030302020204" pitchFamily="66" charset="0"/>
              </a:rPr>
              <a:t>mejor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</a:t>
            </a:r>
            <a:r>
              <a:rPr lang="en-US" dirty="0" smtClean="0">
                <a:latin typeface="Comic Sans MS" panose="030F0702030302020204" pitchFamily="66" charset="0"/>
              </a:rPr>
              <a:t>os/</a:t>
            </a:r>
            <a:r>
              <a:rPr lang="en-US" dirty="0" err="1" smtClean="0">
                <a:latin typeface="Comic Sans MS" panose="030F0702030302020204" pitchFamily="66" charset="0"/>
              </a:rPr>
              <a:t>las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mejores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Menos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que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Peor</a:t>
            </a:r>
            <a:r>
              <a:rPr lang="en-US" dirty="0" smtClean="0">
                <a:latin typeface="Comic Sans MS" panose="030F0702030302020204" pitchFamily="66" charset="0"/>
              </a:rPr>
              <a:t>(</a:t>
            </a:r>
            <a:r>
              <a:rPr lang="en-US" dirty="0" err="1" smtClean="0">
                <a:latin typeface="Comic Sans MS" panose="030F0702030302020204" pitchFamily="66" charset="0"/>
              </a:rPr>
              <a:t>es</a:t>
            </a:r>
            <a:r>
              <a:rPr lang="en-US" dirty="0" smtClean="0">
                <a:latin typeface="Comic Sans MS" panose="030F0702030302020204" pitchFamily="66" charset="0"/>
              </a:rPr>
              <a:t>) </a:t>
            </a:r>
            <a:r>
              <a:rPr lang="en-US" dirty="0" err="1" smtClean="0">
                <a:latin typeface="Comic Sans MS" panose="030F0702030302020204" pitchFamily="66" charset="0"/>
              </a:rPr>
              <a:t>que</a:t>
            </a:r>
            <a:r>
              <a:rPr lang="en-US" dirty="0" smtClean="0">
                <a:latin typeface="Comic Sans MS" panose="030F0702030302020204" pitchFamily="66" charset="0"/>
              </a:rPr>
              <a:t>…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El/la </a:t>
            </a:r>
            <a:r>
              <a:rPr lang="en-US" dirty="0" err="1" smtClean="0">
                <a:latin typeface="Comic Sans MS" panose="030F0702030302020204" pitchFamily="66" charset="0"/>
              </a:rPr>
              <a:t>peor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Los/Las </a:t>
            </a:r>
            <a:r>
              <a:rPr lang="en-US" dirty="0" err="1" smtClean="0">
                <a:latin typeface="Comic Sans MS" panose="030F0702030302020204" pitchFamily="66" charset="0"/>
              </a:rPr>
              <a:t>peores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Other useful words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1524000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For me, in my opinion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For you, in your opinion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Possession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Enough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Which one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Money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One moment</a:t>
            </a:r>
          </a:p>
          <a:p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***What are you doing?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 receive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If, whether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524000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cosa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Para mi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Para ti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posession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Bastante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Cual</a:t>
            </a:r>
            <a:r>
              <a:rPr lang="en-US" dirty="0" smtClean="0">
                <a:latin typeface="Comic Sans MS" panose="030F0702030302020204" pitchFamily="66" charset="0"/>
              </a:rPr>
              <a:t>(</a:t>
            </a:r>
            <a:r>
              <a:rPr lang="en-US" dirty="0" err="1" smtClean="0">
                <a:latin typeface="Comic Sans MS" panose="030F0702030302020204" pitchFamily="66" charset="0"/>
              </a:rPr>
              <a:t>es</a:t>
            </a:r>
            <a:r>
              <a:rPr lang="en-US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Dinero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Un </a:t>
            </a:r>
            <a:r>
              <a:rPr lang="en-US" dirty="0" err="1" smtClean="0">
                <a:latin typeface="Comic Sans MS" panose="030F0702030302020204" pitchFamily="66" charset="0"/>
              </a:rPr>
              <a:t>momento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¿</a:t>
            </a:r>
            <a:r>
              <a:rPr lang="en-US" dirty="0" err="1" smtClean="0">
                <a:latin typeface="Comic Sans MS" panose="030F0702030302020204" pitchFamily="66" charset="0"/>
              </a:rPr>
              <a:t>Qué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estás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haciendo</a:t>
            </a:r>
            <a:r>
              <a:rPr lang="en-US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Recibir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Si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Progressive Tense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present-tense of </a:t>
            </a:r>
            <a:r>
              <a:rPr lang="en-US" dirty="0" err="1" smtClean="0"/>
              <a:t>estar</a:t>
            </a:r>
            <a:r>
              <a:rPr lang="en-US" dirty="0" smtClean="0"/>
              <a:t> + the present participle to say that you are doing something right now.</a:t>
            </a:r>
          </a:p>
          <a:p>
            <a:r>
              <a:rPr lang="en-US" dirty="0" smtClean="0"/>
              <a:t>AR       	Stem + </a:t>
            </a:r>
            <a:r>
              <a:rPr lang="en-US" dirty="0" err="1" smtClean="0"/>
              <a:t>ando</a:t>
            </a:r>
            <a:r>
              <a:rPr lang="en-US" dirty="0"/>
              <a:t> 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Lavando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(washing)</a:t>
            </a:r>
          </a:p>
          <a:p>
            <a:r>
              <a:rPr lang="en-US" dirty="0" smtClean="0"/>
              <a:t>ER		Stem + </a:t>
            </a:r>
            <a:r>
              <a:rPr lang="en-US" dirty="0" err="1" smtClean="0"/>
              <a:t>iendo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Comiendo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(eating)</a:t>
            </a:r>
          </a:p>
          <a:p>
            <a:r>
              <a:rPr lang="en-US" dirty="0" smtClean="0"/>
              <a:t>IR		Stem + </a:t>
            </a:r>
            <a:r>
              <a:rPr lang="en-US" dirty="0" err="1" smtClean="0"/>
              <a:t>iendo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Escribiendo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(writing)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4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 </a:t>
            </a:r>
            <a:r>
              <a:rPr lang="en-US" dirty="0" err="1" smtClean="0"/>
              <a:t>Tú</a:t>
            </a:r>
            <a:r>
              <a:rPr lang="en-US" dirty="0" smtClean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For regular verbs use the </a:t>
            </a:r>
            <a:r>
              <a:rPr lang="en-US" u="sng" dirty="0" err="1"/>
              <a:t>u</a:t>
            </a:r>
            <a:r>
              <a:rPr lang="en-US" u="sng" dirty="0" err="1" smtClean="0"/>
              <a:t>d</a:t>
            </a:r>
            <a:r>
              <a:rPr lang="en-US" u="sng" dirty="0" smtClean="0"/>
              <a:t>./</a:t>
            </a:r>
            <a:r>
              <a:rPr lang="en-US" u="sng" dirty="0" err="1" smtClean="0"/>
              <a:t>él</a:t>
            </a:r>
            <a:r>
              <a:rPr lang="en-US" u="sng" dirty="0" smtClean="0"/>
              <a:t>/</a:t>
            </a:r>
            <a:r>
              <a:rPr lang="en-US" u="sng" dirty="0" err="1" smtClean="0"/>
              <a:t>ella</a:t>
            </a:r>
            <a:r>
              <a:rPr lang="en-US" u="sng" dirty="0" smtClean="0"/>
              <a:t> form: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ar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¡</a:t>
            </a:r>
            <a:r>
              <a:rPr lang="en-US" dirty="0" err="1" smtClean="0">
                <a:solidFill>
                  <a:srgbClr val="FFFF00"/>
                </a:solidFill>
              </a:rPr>
              <a:t>Habla</a:t>
            </a:r>
            <a:r>
              <a:rPr lang="en-US" dirty="0" smtClean="0">
                <a:solidFill>
                  <a:srgbClr val="FFFF00"/>
                </a:solidFill>
              </a:rPr>
              <a:t>!</a:t>
            </a:r>
            <a:r>
              <a:rPr lang="en-US" dirty="0" smtClean="0"/>
              <a:t>		Speak!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er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¡Lee!</a:t>
            </a:r>
            <a:r>
              <a:rPr lang="en-US" dirty="0" smtClean="0"/>
              <a:t>			Read!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ir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FF00"/>
                </a:solidFill>
              </a:rPr>
              <a:t>¡Escribe!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Write!</a:t>
            </a:r>
          </a:p>
          <a:p>
            <a:endParaRPr lang="en-US" dirty="0"/>
          </a:p>
          <a:p>
            <a:r>
              <a:rPr lang="en-US" u="sng" dirty="0" smtClean="0"/>
              <a:t>For </a:t>
            </a:r>
            <a:r>
              <a:rPr lang="en-US" u="sng" dirty="0" err="1" smtClean="0"/>
              <a:t>hacer</a:t>
            </a:r>
            <a:r>
              <a:rPr lang="en-US" u="sng" dirty="0" smtClean="0"/>
              <a:t> and </a:t>
            </a:r>
            <a:r>
              <a:rPr lang="en-US" u="sng" dirty="0" err="1" smtClean="0"/>
              <a:t>poner</a:t>
            </a:r>
            <a:r>
              <a:rPr lang="en-US" u="sng" dirty="0" smtClean="0"/>
              <a:t>:</a:t>
            </a:r>
          </a:p>
          <a:p>
            <a:r>
              <a:rPr lang="en-US" dirty="0" err="1" smtClean="0"/>
              <a:t>Hacer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¡</a:t>
            </a:r>
            <a:r>
              <a:rPr lang="en-US" dirty="0" err="1" smtClean="0">
                <a:solidFill>
                  <a:srgbClr val="FFFF00"/>
                </a:solidFill>
              </a:rPr>
              <a:t>Haz</a:t>
            </a:r>
            <a:r>
              <a:rPr lang="en-US" dirty="0" smtClean="0">
                <a:solidFill>
                  <a:srgbClr val="FFFF00"/>
                </a:solidFill>
              </a:rPr>
              <a:t>!	</a:t>
            </a:r>
            <a:r>
              <a:rPr lang="en-US" dirty="0" smtClean="0"/>
              <a:t>		Do/Make!</a:t>
            </a:r>
          </a:p>
          <a:p>
            <a:r>
              <a:rPr lang="en-US" dirty="0" err="1" smtClean="0"/>
              <a:t>Poner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¡</a:t>
            </a:r>
            <a:r>
              <a:rPr lang="en-US" dirty="0" err="1" smtClean="0">
                <a:solidFill>
                  <a:srgbClr val="FFFF00"/>
                </a:solidFill>
              </a:rPr>
              <a:t>Pon</a:t>
            </a:r>
            <a:r>
              <a:rPr lang="en-US" dirty="0" smtClean="0">
                <a:solidFill>
                  <a:srgbClr val="FFFF00"/>
                </a:solidFill>
              </a:rPr>
              <a:t>!	</a:t>
            </a:r>
            <a:r>
              <a:rPr lang="en-US" dirty="0" smtClean="0"/>
              <a:t>		Put/Place!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76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Stem-Changing Verbs </a:t>
            </a:r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(o-&gt;</a:t>
            </a:r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</a:t>
            </a:r>
            <a:endParaRPr lang="en-US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anose="030F0702030302020204" pitchFamily="66" charset="0"/>
              </a:rPr>
              <a:t>D</a:t>
            </a:r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o</a:t>
            </a:r>
            <a:r>
              <a:rPr lang="en-US" dirty="0" err="1" smtClean="0">
                <a:latin typeface="Comic Sans MS" panose="030F0702030302020204" pitchFamily="66" charset="0"/>
              </a:rPr>
              <a:t>rmir</a:t>
            </a:r>
            <a:r>
              <a:rPr lang="en-US" u="sng" dirty="0" smtClean="0">
                <a:latin typeface="Comic Sans MS" panose="030F0702030302020204" pitchFamily="66" charset="0"/>
              </a:rPr>
              <a:t>: to sleep</a:t>
            </a:r>
          </a:p>
          <a:p>
            <a:endParaRPr lang="en-US" u="sng" dirty="0" smtClean="0">
              <a:latin typeface="Comic Sans MS" panose="030F0702030302020204" pitchFamily="66" charset="0"/>
            </a:endParaRP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D</a:t>
            </a:r>
            <a:r>
              <a:rPr lang="en-US" sz="24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 smtClean="0">
                <a:latin typeface="Comic Sans MS" panose="030F0702030302020204" pitchFamily="66" charset="0"/>
              </a:rPr>
              <a:t>rmo</a:t>
            </a:r>
            <a:r>
              <a:rPr lang="en-US" sz="2400" dirty="0" smtClean="0">
                <a:latin typeface="Comic Sans MS" panose="030F0702030302020204" pitchFamily="66" charset="0"/>
              </a:rPr>
              <a:t>	</a:t>
            </a:r>
            <a:r>
              <a:rPr lang="en-US" sz="2400" dirty="0" err="1">
                <a:latin typeface="Comic Sans MS" panose="030F0702030302020204" pitchFamily="66" charset="0"/>
              </a:rPr>
              <a:t>D</a:t>
            </a:r>
            <a:r>
              <a:rPr lang="en-US" sz="2400" dirty="0" err="1" smtClean="0">
                <a:latin typeface="Comic Sans MS" panose="030F0702030302020204" pitchFamily="66" charset="0"/>
              </a:rPr>
              <a:t>ormimos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D</a:t>
            </a:r>
            <a:r>
              <a:rPr lang="en-US" sz="24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 smtClean="0">
                <a:latin typeface="Comic Sans MS" panose="030F0702030302020204" pitchFamily="66" charset="0"/>
              </a:rPr>
              <a:t>rmes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D</a:t>
            </a:r>
            <a:r>
              <a:rPr lang="en-US" sz="24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 smtClean="0">
                <a:latin typeface="Comic Sans MS" panose="030F0702030302020204" pitchFamily="66" charset="0"/>
              </a:rPr>
              <a:t>rme</a:t>
            </a:r>
            <a:r>
              <a:rPr lang="en-US" sz="2400" dirty="0" smtClean="0">
                <a:latin typeface="Comic Sans MS" panose="030F0702030302020204" pitchFamily="66" charset="0"/>
              </a:rPr>
              <a:t>	</a:t>
            </a:r>
            <a:r>
              <a:rPr lang="en-US" sz="2400" dirty="0" err="1" smtClean="0">
                <a:latin typeface="Comic Sans MS" panose="030F0702030302020204" pitchFamily="66" charset="0"/>
              </a:rPr>
              <a:t>D</a:t>
            </a:r>
            <a:r>
              <a:rPr lang="en-US" sz="24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 smtClean="0">
                <a:latin typeface="Comic Sans MS" panose="030F0702030302020204" pitchFamily="66" charset="0"/>
              </a:rPr>
              <a:t>rmen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err="1">
                <a:latin typeface="Comic Sans MS" panose="030F0702030302020204" pitchFamily="66" charset="0"/>
              </a:rPr>
              <a:t>P</a:t>
            </a:r>
            <a:r>
              <a:rPr lang="en-US" sz="24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</a:t>
            </a:r>
            <a:r>
              <a:rPr lang="en-US" sz="2400" dirty="0" err="1">
                <a:latin typeface="Comic Sans MS" panose="030F0702030302020204" pitchFamily="66" charset="0"/>
              </a:rPr>
              <a:t>der</a:t>
            </a:r>
            <a:r>
              <a:rPr lang="en-US" sz="2400" dirty="0">
                <a:latin typeface="Comic Sans MS" panose="030F0702030302020204" pitchFamily="66" charset="0"/>
              </a:rPr>
              <a:t>:</a:t>
            </a:r>
            <a:r>
              <a:rPr lang="en-US" sz="2400" u="sng" dirty="0">
                <a:latin typeface="Comic Sans MS" panose="030F0702030302020204" pitchFamily="66" charset="0"/>
              </a:rPr>
              <a:t> to be able </a:t>
            </a:r>
            <a:r>
              <a:rPr lang="en-US" sz="2400" u="sng" dirty="0" smtClean="0">
                <a:latin typeface="Comic Sans MS" panose="030F0702030302020204" pitchFamily="66" charset="0"/>
              </a:rPr>
              <a:t>to -can</a:t>
            </a:r>
          </a:p>
          <a:p>
            <a:endParaRPr lang="en-US" sz="2400" u="sng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P</a:t>
            </a:r>
            <a:r>
              <a:rPr lang="en-US" sz="24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>
                <a:latin typeface="Comic Sans MS" panose="030F0702030302020204" pitchFamily="66" charset="0"/>
              </a:rPr>
              <a:t>do</a:t>
            </a:r>
            <a:r>
              <a:rPr lang="en-US" sz="2400" dirty="0">
                <a:latin typeface="Comic Sans MS" panose="030F0702030302020204" pitchFamily="66" charset="0"/>
              </a:rPr>
              <a:t>	</a:t>
            </a:r>
            <a:r>
              <a:rPr lang="en-US" sz="2400" dirty="0" err="1" smtClean="0">
                <a:latin typeface="Comic Sans MS" panose="030F0702030302020204" pitchFamily="66" charset="0"/>
              </a:rPr>
              <a:t>Podemos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P</a:t>
            </a:r>
            <a:r>
              <a:rPr lang="en-US" sz="24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>
                <a:latin typeface="Comic Sans MS" panose="030F0702030302020204" pitchFamily="66" charset="0"/>
              </a:rPr>
              <a:t>des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P</a:t>
            </a:r>
            <a:r>
              <a:rPr lang="en-US" sz="24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>
                <a:latin typeface="Comic Sans MS" panose="030F0702030302020204" pitchFamily="66" charset="0"/>
              </a:rPr>
              <a:t>de</a:t>
            </a:r>
            <a:r>
              <a:rPr lang="en-US" sz="2400" dirty="0">
                <a:latin typeface="Comic Sans MS" panose="030F0702030302020204" pitchFamily="66" charset="0"/>
              </a:rPr>
              <a:t>	</a:t>
            </a:r>
            <a:r>
              <a:rPr lang="en-US" sz="2400" dirty="0" err="1" smtClean="0">
                <a:latin typeface="Comic Sans MS" panose="030F0702030302020204" pitchFamily="66" charset="0"/>
              </a:rPr>
              <a:t>P</a:t>
            </a:r>
            <a:r>
              <a:rPr lang="en-US" sz="24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ue</a:t>
            </a:r>
            <a:r>
              <a:rPr lang="en-US" sz="2400" dirty="0" err="1" smtClean="0">
                <a:latin typeface="Comic Sans MS" panose="030F0702030302020204" pitchFamily="66" charset="0"/>
              </a:rPr>
              <a:t>den</a:t>
            </a:r>
            <a:endParaRPr lang="en-US" sz="2400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Household Objects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alfombra</a:t>
            </a:r>
            <a:r>
              <a:rPr lang="en-US" dirty="0" smtClean="0">
                <a:latin typeface="Comic Sans MS" panose="030F0702030302020204" pitchFamily="66" charset="0"/>
              </a:rPr>
              <a:t>- carpet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armario</a:t>
            </a:r>
            <a:r>
              <a:rPr lang="en-US" dirty="0" smtClean="0">
                <a:latin typeface="Comic Sans MS" panose="030F0702030302020204" pitchFamily="66" charset="0"/>
              </a:rPr>
              <a:t>- closet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cama</a:t>
            </a:r>
            <a:r>
              <a:rPr lang="en-US" dirty="0" smtClean="0">
                <a:latin typeface="Comic Sans MS" panose="030F0702030302020204" pitchFamily="66" charset="0"/>
              </a:rPr>
              <a:t>- bed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cómoda</a:t>
            </a:r>
            <a:r>
              <a:rPr lang="en-US" dirty="0" smtClean="0">
                <a:latin typeface="Comic Sans MS" panose="030F0702030302020204" pitchFamily="66" charset="0"/>
              </a:rPr>
              <a:t>- dresser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Las </a:t>
            </a:r>
            <a:r>
              <a:rPr lang="en-US" dirty="0" err="1" smtClean="0">
                <a:latin typeface="Comic Sans MS" panose="030F0702030302020204" pitchFamily="66" charset="0"/>
              </a:rPr>
              <a:t>cortinas</a:t>
            </a:r>
            <a:r>
              <a:rPr lang="en-US" dirty="0" smtClean="0">
                <a:latin typeface="Comic Sans MS" panose="030F0702030302020204" pitchFamily="66" charset="0"/>
              </a:rPr>
              <a:t>- curtains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cuadro</a:t>
            </a:r>
            <a:r>
              <a:rPr lang="en-US" dirty="0" smtClean="0">
                <a:latin typeface="Comic Sans MS" panose="030F0702030302020204" pitchFamily="66" charset="0"/>
              </a:rPr>
              <a:t>- painting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despertador</a:t>
            </a:r>
            <a:r>
              <a:rPr lang="en-US" dirty="0" smtClean="0">
                <a:latin typeface="Comic Sans MS" panose="030F0702030302020204" pitchFamily="66" charset="0"/>
              </a:rPr>
              <a:t>- alarm clock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ducha</a:t>
            </a:r>
            <a:r>
              <a:rPr lang="en-US" dirty="0" smtClean="0">
                <a:latin typeface="Comic Sans MS" panose="030F0702030302020204" pitchFamily="66" charset="0"/>
              </a:rPr>
              <a:t>- shower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equipo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  <a:r>
              <a:rPr lang="en-US" dirty="0" err="1" smtClean="0">
                <a:latin typeface="Comic Sans MS" panose="030F0702030302020204" pitchFamily="66" charset="0"/>
              </a:rPr>
              <a:t>sonido</a:t>
            </a:r>
            <a:r>
              <a:rPr lang="en-US" dirty="0" smtClean="0">
                <a:latin typeface="Comic Sans MS" panose="030F0702030302020204" pitchFamily="66" charset="0"/>
              </a:rPr>
              <a:t>-  sound system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espejo</a:t>
            </a:r>
            <a:r>
              <a:rPr lang="en-US" dirty="0" smtClean="0">
                <a:latin typeface="Comic Sans MS" panose="030F0702030302020204" pitchFamily="66" charset="0"/>
              </a:rPr>
              <a:t>- mirror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estante</a:t>
            </a:r>
            <a:r>
              <a:rPr lang="en-US" dirty="0" smtClean="0">
                <a:latin typeface="Comic Sans MS" panose="030F0702030302020204" pitchFamily="66" charset="0"/>
              </a:rPr>
              <a:t>- shelf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estufa</a:t>
            </a:r>
            <a:r>
              <a:rPr lang="en-US" dirty="0" smtClean="0">
                <a:latin typeface="Comic Sans MS" panose="030F0702030302020204" pitchFamily="66" charset="0"/>
              </a:rPr>
              <a:t>- stove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fregadero</a:t>
            </a:r>
            <a:r>
              <a:rPr lang="en-US" dirty="0" smtClean="0">
                <a:latin typeface="Comic Sans MS" panose="030F0702030302020204" pitchFamily="66" charset="0"/>
              </a:rPr>
              <a:t>- kitchen sink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2010791\AppData\Local\Microsoft\Windows\Temporary Internet Files\Content.IE5\4FZ19AD7\MC9002796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371599"/>
            <a:ext cx="2667000" cy="208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2010791\AppData\Local\Microsoft\Windows\Temporary Internet Files\Content.IE5\0SSNSKKC\MC9000226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63587"/>
            <a:ext cx="2514600" cy="314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1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Household Objects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guardilla</a:t>
            </a:r>
            <a:r>
              <a:rPr lang="en-US" dirty="0" smtClean="0">
                <a:latin typeface="Comic Sans MS" panose="030F0702030302020204" pitchFamily="66" charset="0"/>
              </a:rPr>
              <a:t>- attic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horno</a:t>
            </a:r>
            <a:r>
              <a:rPr lang="en-US" dirty="0" smtClean="0">
                <a:latin typeface="Comic Sans MS" panose="030F0702030302020204" pitchFamily="66" charset="0"/>
              </a:rPr>
              <a:t>- oven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lámpara</a:t>
            </a:r>
            <a:r>
              <a:rPr lang="en-US" dirty="0" smtClean="0">
                <a:latin typeface="Comic Sans MS" panose="030F0702030302020204" pitchFamily="66" charset="0"/>
              </a:rPr>
              <a:t>- lamp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lavadora</a:t>
            </a:r>
            <a:r>
              <a:rPr lang="en-US" dirty="0" smtClean="0">
                <a:latin typeface="Comic Sans MS" panose="030F0702030302020204" pitchFamily="66" charset="0"/>
              </a:rPr>
              <a:t>- washer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lavaplatos</a:t>
            </a:r>
            <a:r>
              <a:rPr lang="en-US" dirty="0" smtClean="0">
                <a:latin typeface="Comic Sans MS" panose="030F0702030302020204" pitchFamily="66" charset="0"/>
              </a:rPr>
              <a:t>- dishwasher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lector </a:t>
            </a:r>
            <a:r>
              <a:rPr lang="en-US" dirty="0" err="1" smtClean="0">
                <a:latin typeface="Comic Sans MS" panose="030F0702030302020204" pitchFamily="66" charset="0"/>
              </a:rPr>
              <a:t>dvd</a:t>
            </a:r>
            <a:r>
              <a:rPr lang="en-US" dirty="0" smtClean="0">
                <a:latin typeface="Comic Sans MS" panose="030F0702030302020204" pitchFamily="66" charset="0"/>
              </a:rPr>
              <a:t>- DVD player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mesita</a:t>
            </a:r>
            <a:r>
              <a:rPr lang="en-US" dirty="0" smtClean="0">
                <a:latin typeface="Comic Sans MS" panose="030F0702030302020204" pitchFamily="66" charset="0"/>
              </a:rPr>
              <a:t>- end table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microondas</a:t>
            </a:r>
            <a:r>
              <a:rPr lang="en-US" dirty="0" smtClean="0">
                <a:latin typeface="Comic Sans MS" panose="030F0702030302020204" pitchFamily="66" charset="0"/>
              </a:rPr>
              <a:t>- microwave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5029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nevera</a:t>
            </a:r>
            <a:r>
              <a:rPr lang="en-US" dirty="0">
                <a:latin typeface="Comic Sans MS" panose="030F0702030302020204" pitchFamily="66" charset="0"/>
              </a:rPr>
              <a:t>- freezer</a:t>
            </a:r>
          </a:p>
          <a:p>
            <a:r>
              <a:rPr lang="en-US" dirty="0">
                <a:latin typeface="Comic Sans MS" panose="030F0702030302020204" pitchFamily="66" charset="0"/>
              </a:rPr>
              <a:t>La pared- wall</a:t>
            </a: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plancha</a:t>
            </a:r>
            <a:r>
              <a:rPr lang="en-US" dirty="0">
                <a:latin typeface="Comic Sans MS" panose="030F0702030302020204" pitchFamily="66" charset="0"/>
              </a:rPr>
              <a:t>- iron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refrigerador</a:t>
            </a:r>
            <a:r>
              <a:rPr lang="en-US" dirty="0">
                <a:latin typeface="Comic Sans MS" panose="030F0702030302020204" pitchFamily="66" charset="0"/>
              </a:rPr>
              <a:t>- refrigerator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secador</a:t>
            </a:r>
            <a:r>
              <a:rPr lang="en-US" dirty="0">
                <a:latin typeface="Comic Sans MS" panose="030F0702030302020204" pitchFamily="66" charset="0"/>
              </a:rPr>
              <a:t>- dryer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sillón</a:t>
            </a:r>
            <a:r>
              <a:rPr lang="en-US" dirty="0">
                <a:latin typeface="Comic Sans MS" panose="030F0702030302020204" pitchFamily="66" charset="0"/>
              </a:rPr>
              <a:t>- arm chair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televisor</a:t>
            </a:r>
            <a:r>
              <a:rPr lang="en-US" dirty="0">
                <a:latin typeface="Comic Sans MS" panose="030F0702030302020204" pitchFamily="66" charset="0"/>
              </a:rPr>
              <a:t>- TV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tocador</a:t>
            </a:r>
            <a:r>
              <a:rPr lang="en-US" dirty="0">
                <a:latin typeface="Comic Sans MS" panose="030F0702030302020204" pitchFamily="66" charset="0"/>
              </a:rPr>
              <a:t>- vanity</a:t>
            </a:r>
          </a:p>
          <a:p>
            <a:r>
              <a:rPr lang="en-US" dirty="0">
                <a:latin typeface="Comic Sans MS" panose="030F0702030302020204" pitchFamily="66" charset="0"/>
              </a:rPr>
              <a:t>El video- video </a:t>
            </a:r>
          </a:p>
          <a:p>
            <a:endParaRPr lang="en-US" dirty="0"/>
          </a:p>
        </p:txBody>
      </p:sp>
      <p:pic>
        <p:nvPicPr>
          <p:cNvPr id="2050" name="Picture 2" descr="C:\Users\2010791\AppData\Local\Microsoft\Windows\Temporary Internet Files\Content.IE5\0SONUUWK\MC9003841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53000"/>
            <a:ext cx="1816913" cy="153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2010791\AppData\Local\Microsoft\Windows\Temporary Internet Files\Content.IE5\1FX8FSX7\MC900332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1142999" cy="113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0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To describe something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Bonito-a: pretty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Feo</a:t>
            </a:r>
            <a:r>
              <a:rPr lang="en-US" dirty="0" smtClean="0">
                <a:latin typeface="Comic Sans MS" panose="030F0702030302020204" pitchFamily="66" charset="0"/>
              </a:rPr>
              <a:t>-a: ugly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Grande: big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Importante</a:t>
            </a:r>
            <a:r>
              <a:rPr lang="en-US" dirty="0">
                <a:latin typeface="Comic Sans MS" panose="030F0702030302020204" pitchFamily="66" charset="0"/>
              </a:rPr>
              <a:t>:</a:t>
            </a:r>
            <a:r>
              <a:rPr lang="en-US" dirty="0" smtClean="0">
                <a:latin typeface="Comic Sans MS" panose="030F0702030302020204" pitchFamily="66" charset="0"/>
              </a:rPr>
              <a:t> important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Limpio</a:t>
            </a:r>
            <a:r>
              <a:rPr lang="en-US" dirty="0" smtClean="0">
                <a:latin typeface="Comic Sans MS" panose="030F0702030302020204" pitchFamily="66" charset="0"/>
              </a:rPr>
              <a:t>-a: clean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Mismo</a:t>
            </a:r>
            <a:r>
              <a:rPr lang="en-US" dirty="0" smtClean="0">
                <a:latin typeface="Comic Sans MS" panose="030F0702030302020204" pitchFamily="66" charset="0"/>
              </a:rPr>
              <a:t>-a: same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Pequeño</a:t>
            </a:r>
            <a:r>
              <a:rPr lang="en-US" dirty="0" smtClean="0">
                <a:latin typeface="Comic Sans MS" panose="030F0702030302020204" pitchFamily="66" charset="0"/>
              </a:rPr>
              <a:t>-a: small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Propio</a:t>
            </a:r>
            <a:r>
              <a:rPr lang="en-US" dirty="0" smtClean="0">
                <a:latin typeface="Comic Sans MS" panose="030F0702030302020204" pitchFamily="66" charset="0"/>
              </a:rPr>
              <a:t>-a: own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Sucio</a:t>
            </a:r>
            <a:r>
              <a:rPr lang="en-US" dirty="0" smtClean="0">
                <a:latin typeface="Comic Sans MS" panose="030F0702030302020204" pitchFamily="66" charset="0"/>
              </a:rPr>
              <a:t>-a: dirty</a:t>
            </a:r>
          </a:p>
          <a:p>
            <a:endParaRPr lang="en-US" dirty="0"/>
          </a:p>
        </p:txBody>
      </p:sp>
      <p:pic>
        <p:nvPicPr>
          <p:cNvPr id="3075" name="Picture 3" descr="C:\Users\2010791\AppData\Local\Microsoft\Windows\Temporary Internet Files\Content.IE5\4FZ19AD7\MC90038713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002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2010791\AppData\Local\Microsoft\Windows\Temporary Internet Files\Content.IE5\0SONUUWK\MC9000302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2471560" cy="167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2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House or Apartment Rooms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41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apartamento</a:t>
            </a:r>
            <a:r>
              <a:rPr lang="en-US" dirty="0" smtClean="0">
                <a:latin typeface="Comic Sans MS" panose="030F0702030302020204" pitchFamily="66" charset="0"/>
              </a:rPr>
              <a:t>- apartment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baño</a:t>
            </a:r>
            <a:r>
              <a:rPr lang="en-US" dirty="0" smtClean="0">
                <a:latin typeface="Comic Sans MS" panose="030F0702030302020204" pitchFamily="66" charset="0"/>
              </a:rPr>
              <a:t>- bathroom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cocina</a:t>
            </a:r>
            <a:r>
              <a:rPr lang="en-US" dirty="0" smtClean="0">
                <a:latin typeface="Comic Sans MS" panose="030F0702030302020204" pitchFamily="66" charset="0"/>
              </a:rPr>
              <a:t>- kitchen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comedor</a:t>
            </a:r>
            <a:r>
              <a:rPr lang="en-US" dirty="0" smtClean="0">
                <a:latin typeface="Comic Sans MS" panose="030F0702030302020204" pitchFamily="66" charset="0"/>
              </a:rPr>
              <a:t>- dining room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cuarto</a:t>
            </a:r>
            <a:r>
              <a:rPr lang="en-US" dirty="0" smtClean="0">
                <a:latin typeface="Comic Sans MS" panose="030F0702030302020204" pitchFamily="66" charset="0"/>
              </a:rPr>
              <a:t>- room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despacho</a:t>
            </a:r>
            <a:r>
              <a:rPr lang="en-US" dirty="0" smtClean="0">
                <a:latin typeface="Comic Sans MS" panose="030F0702030302020204" pitchFamily="66" charset="0"/>
              </a:rPr>
              <a:t>- office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dormitorio</a:t>
            </a:r>
            <a:r>
              <a:rPr lang="en-US" dirty="0" smtClean="0">
                <a:latin typeface="Comic Sans MS" panose="030F0702030302020204" pitchFamily="66" charset="0"/>
              </a:rPr>
              <a:t>- bedroom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</a:t>
            </a:r>
            <a:r>
              <a:rPr lang="en-US" dirty="0" err="1" smtClean="0">
                <a:latin typeface="Comic Sans MS" panose="030F0702030302020204" pitchFamily="66" charset="0"/>
              </a:rPr>
              <a:t>escalera</a:t>
            </a:r>
            <a:r>
              <a:rPr lang="en-US" dirty="0" smtClean="0">
                <a:latin typeface="Comic Sans MS" panose="030F0702030302020204" pitchFamily="66" charset="0"/>
              </a:rPr>
              <a:t>- stairs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El </a:t>
            </a:r>
            <a:r>
              <a:rPr lang="en-US" dirty="0" err="1" smtClean="0">
                <a:latin typeface="Comic Sans MS" panose="030F0702030302020204" pitchFamily="66" charset="0"/>
              </a:rPr>
              <a:t>garaje</a:t>
            </a:r>
            <a:r>
              <a:rPr lang="en-US" dirty="0" smtClean="0">
                <a:latin typeface="Comic Sans MS" panose="030F0702030302020204" pitchFamily="66" charset="0"/>
              </a:rPr>
              <a:t>- garage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5029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jardín</a:t>
            </a:r>
            <a:r>
              <a:rPr lang="en-US" dirty="0">
                <a:latin typeface="Comic Sans MS" panose="030F0702030302020204" pitchFamily="66" charset="0"/>
              </a:rPr>
              <a:t>- garden</a:t>
            </a: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piscina</a:t>
            </a:r>
            <a:r>
              <a:rPr lang="en-US" dirty="0">
                <a:latin typeface="Comic Sans MS" panose="030F0702030302020204" pitchFamily="66" charset="0"/>
              </a:rPr>
              <a:t>- pool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piso</a:t>
            </a:r>
            <a:r>
              <a:rPr lang="en-US" dirty="0">
                <a:latin typeface="Comic Sans MS" panose="030F0702030302020204" pitchFamily="66" charset="0"/>
              </a:rPr>
              <a:t>- floor</a:t>
            </a: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planta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baja</a:t>
            </a:r>
            <a:r>
              <a:rPr lang="en-US" dirty="0">
                <a:latin typeface="Comic Sans MS" panose="030F0702030302020204" pitchFamily="66" charset="0"/>
              </a:rPr>
              <a:t>- the ground floor</a:t>
            </a:r>
          </a:p>
          <a:p>
            <a:r>
              <a:rPr lang="en-US" dirty="0">
                <a:latin typeface="Comic Sans MS" panose="030F0702030302020204" pitchFamily="66" charset="0"/>
              </a:rPr>
              <a:t>El primer </a:t>
            </a:r>
            <a:r>
              <a:rPr lang="en-US" dirty="0" err="1">
                <a:latin typeface="Comic Sans MS" panose="030F0702030302020204" pitchFamily="66" charset="0"/>
              </a:rPr>
              <a:t>piso</a:t>
            </a:r>
            <a:r>
              <a:rPr lang="en-US" dirty="0">
                <a:latin typeface="Comic Sans MS" panose="030F0702030302020204" pitchFamily="66" charset="0"/>
              </a:rPr>
              <a:t>- first floor</a:t>
            </a: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sala</a:t>
            </a:r>
            <a:r>
              <a:rPr lang="en-US" dirty="0">
                <a:latin typeface="Comic Sans MS" panose="030F0702030302020204" pitchFamily="66" charset="0"/>
              </a:rPr>
              <a:t>- living room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segundo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piso</a:t>
            </a:r>
            <a:r>
              <a:rPr lang="en-US" dirty="0">
                <a:latin typeface="Comic Sans MS" panose="030F0702030302020204" pitchFamily="66" charset="0"/>
              </a:rPr>
              <a:t>- second floor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sótano</a:t>
            </a:r>
            <a:r>
              <a:rPr lang="en-US" dirty="0">
                <a:latin typeface="Comic Sans MS" panose="030F0702030302020204" pitchFamily="66" charset="0"/>
              </a:rPr>
              <a:t>- basement</a:t>
            </a:r>
          </a:p>
          <a:p>
            <a:r>
              <a:rPr lang="en-US" dirty="0">
                <a:latin typeface="Comic Sans MS" panose="030F0702030302020204" pitchFamily="66" charset="0"/>
              </a:rPr>
              <a:t>El </a:t>
            </a:r>
            <a:r>
              <a:rPr lang="en-US" dirty="0" err="1">
                <a:latin typeface="Comic Sans MS" panose="030F0702030302020204" pitchFamily="66" charset="0"/>
              </a:rPr>
              <a:t>techo</a:t>
            </a:r>
            <a:r>
              <a:rPr lang="en-US" dirty="0">
                <a:latin typeface="Comic Sans MS" panose="030F0702030302020204" pitchFamily="66" charset="0"/>
              </a:rPr>
              <a:t>- roof</a:t>
            </a:r>
          </a:p>
          <a:p>
            <a:endParaRPr lang="en-US" dirty="0"/>
          </a:p>
        </p:txBody>
      </p:sp>
      <p:pic>
        <p:nvPicPr>
          <p:cNvPr id="4098" name="Picture 2" descr="C:\Users\2010791\AppData\Local\Microsoft\Windows\Temporary Internet Files\Content.IE5\1FX8FSX7\MC9003196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" y="299786"/>
            <a:ext cx="990600" cy="92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2010791\AppData\Local\Microsoft\Windows\Temporary Internet Files\Content.IE5\0SONUUWK\MC9002159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78513"/>
            <a:ext cx="1233203" cy="147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2010791\AppData\Local\Microsoft\Windows\Temporary Internet Files\Content.IE5\4FZ19AD7\MC9002957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898" y="5599379"/>
            <a:ext cx="1911303" cy="103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8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Los </a:t>
            </a:r>
            <a:r>
              <a:rPr lang="en-US" dirty="0" err="1" smtClean="0">
                <a:latin typeface="Comic Sans MS" panose="030F0702030302020204" pitchFamily="66" charset="0"/>
              </a:rPr>
              <a:t>Quehaceres</a:t>
            </a:r>
            <a:r>
              <a:rPr lang="en-US" dirty="0" smtClean="0">
                <a:latin typeface="Comic Sans MS" panose="030F0702030302020204" pitchFamily="66" charset="0"/>
              </a:rPr>
              <a:t>: Chores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0" y="1139588"/>
            <a:ext cx="4038600" cy="57150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To straighten up a room</a:t>
            </a:r>
          </a:p>
          <a:p>
            <a:r>
              <a:rPr lang="en-US" sz="1400" dirty="0" smtClean="0">
                <a:latin typeface="Comic Sans MS" pitchFamily="66" charset="0"/>
              </a:rPr>
              <a:t>To help</a:t>
            </a:r>
          </a:p>
          <a:p>
            <a:r>
              <a:rPr lang="en-US" sz="1400" dirty="0" smtClean="0">
                <a:latin typeface="Comic Sans MS" pitchFamily="66" charset="0"/>
              </a:rPr>
              <a:t>To sweep</a:t>
            </a:r>
          </a:p>
          <a:p>
            <a:r>
              <a:rPr lang="en-US" sz="1400" dirty="0" smtClean="0">
                <a:latin typeface="Comic Sans MS" pitchFamily="66" charset="0"/>
              </a:rPr>
              <a:t>To cook</a:t>
            </a:r>
          </a:p>
          <a:p>
            <a:r>
              <a:rPr lang="en-US" sz="1400" dirty="0" smtClean="0">
                <a:latin typeface="Comic Sans MS" pitchFamily="66" charset="0"/>
              </a:rPr>
              <a:t>To cut the grass</a:t>
            </a:r>
          </a:p>
          <a:p>
            <a:r>
              <a:rPr lang="en-US" sz="1400" dirty="0" smtClean="0">
                <a:solidFill>
                  <a:srgbClr val="FFFF00"/>
                </a:solidFill>
                <a:latin typeface="Comic Sans MS" pitchFamily="66" charset="0"/>
              </a:rPr>
              <a:t>To take care of…</a:t>
            </a:r>
          </a:p>
          <a:p>
            <a:r>
              <a:rPr lang="en-US" sz="1400" dirty="0" smtClean="0">
                <a:latin typeface="Comic Sans MS" pitchFamily="66" charset="0"/>
              </a:rPr>
              <a:t>To give</a:t>
            </a:r>
          </a:p>
          <a:p>
            <a:r>
              <a:rPr lang="en-US" sz="1400" dirty="0" smtClean="0">
                <a:latin typeface="Comic Sans MS" pitchFamily="66" charset="0"/>
              </a:rPr>
              <a:t>To feed the dog</a:t>
            </a:r>
          </a:p>
          <a:p>
            <a:r>
              <a:rPr lang="en-US" sz="1400" dirty="0" smtClean="0">
                <a:latin typeface="Comic Sans MS" pitchFamily="66" charset="0"/>
              </a:rPr>
              <a:t>To make the bed</a:t>
            </a:r>
          </a:p>
          <a:p>
            <a:r>
              <a:rPr lang="en-US" sz="1400" dirty="0" smtClean="0">
                <a:latin typeface="Comic Sans MS" pitchFamily="66" charset="0"/>
              </a:rPr>
              <a:t>To wash</a:t>
            </a:r>
          </a:p>
          <a:p>
            <a:r>
              <a:rPr lang="en-US" sz="1400" dirty="0" smtClean="0">
                <a:latin typeface="Comic Sans MS" pitchFamily="66" charset="0"/>
              </a:rPr>
              <a:t>To </a:t>
            </a:r>
            <a:r>
              <a:rPr lang="en-US" sz="1400" dirty="0" smtClean="0">
                <a:latin typeface="Comic Sans MS" pitchFamily="66" charset="0"/>
              </a:rPr>
              <a:t>wash the clothes</a:t>
            </a:r>
          </a:p>
          <a:p>
            <a:r>
              <a:rPr lang="en-US" sz="1400" dirty="0" smtClean="0">
                <a:latin typeface="Comic Sans MS" pitchFamily="66" charset="0"/>
              </a:rPr>
              <a:t>To wash the </a:t>
            </a:r>
            <a:r>
              <a:rPr lang="en-US" sz="1400" dirty="0" smtClean="0">
                <a:latin typeface="Comic Sans MS" pitchFamily="66" charset="0"/>
              </a:rPr>
              <a:t>dishes</a:t>
            </a:r>
          </a:p>
          <a:p>
            <a:r>
              <a:rPr lang="en-US" sz="1400" dirty="0" smtClean="0">
                <a:latin typeface="Comic Sans MS" pitchFamily="66" charset="0"/>
              </a:rPr>
              <a:t>To mop</a:t>
            </a:r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To clean the bathroom</a:t>
            </a:r>
          </a:p>
          <a:p>
            <a:r>
              <a:rPr lang="en-US" sz="1400" dirty="0" smtClean="0">
                <a:latin typeface="Comic Sans MS" pitchFamily="66" charset="0"/>
              </a:rPr>
              <a:t>To vacuum</a:t>
            </a:r>
          </a:p>
          <a:p>
            <a:r>
              <a:rPr lang="en-US" sz="1400" dirty="0" smtClean="0">
                <a:latin typeface="Comic Sans MS" pitchFamily="66" charset="0"/>
              </a:rPr>
              <a:t>To iron the clothes</a:t>
            </a:r>
          </a:p>
          <a:p>
            <a:r>
              <a:rPr lang="en-US" sz="1400" dirty="0" smtClean="0">
                <a:latin typeface="Comic Sans MS" pitchFamily="66" charset="0"/>
              </a:rPr>
              <a:t>To put/place- to set the table</a:t>
            </a:r>
          </a:p>
          <a:p>
            <a:r>
              <a:rPr lang="en-US" sz="1400" dirty="0" smtClean="0">
                <a:solidFill>
                  <a:srgbClr val="FFFF00"/>
                </a:solidFill>
                <a:latin typeface="Comic Sans MS" pitchFamily="66" charset="0"/>
              </a:rPr>
              <a:t>Chores</a:t>
            </a:r>
          </a:p>
          <a:p>
            <a:r>
              <a:rPr lang="en-US" sz="1400" dirty="0" smtClean="0">
                <a:latin typeface="Comic Sans MS" pitchFamily="66" charset="0"/>
              </a:rPr>
              <a:t>To dust- to clear the table</a:t>
            </a:r>
          </a:p>
          <a:p>
            <a:r>
              <a:rPr lang="en-US" sz="1400" dirty="0" smtClean="0">
                <a:latin typeface="Comic Sans MS" pitchFamily="66" charset="0"/>
              </a:rPr>
              <a:t>To take out the garbage</a:t>
            </a:r>
          </a:p>
          <a:p>
            <a:r>
              <a:rPr lang="en-US" sz="1400" dirty="0" smtClean="0">
                <a:latin typeface="Comic Sans MS" pitchFamily="66" charset="0"/>
              </a:rPr>
              <a:t>To work in the garden</a:t>
            </a:r>
          </a:p>
          <a:p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219200"/>
            <a:ext cx="4038600" cy="5181599"/>
          </a:xfrm>
        </p:spPr>
        <p:txBody>
          <a:bodyPr>
            <a:noAutofit/>
          </a:bodyPr>
          <a:lstStyle/>
          <a:p>
            <a:r>
              <a:rPr lang="en-US" sz="1400" dirty="0" err="1">
                <a:latin typeface="Comic Sans MS" pitchFamily="66" charset="0"/>
              </a:rPr>
              <a:t>Arreglar</a:t>
            </a:r>
            <a:r>
              <a:rPr lang="en-US" sz="1400" dirty="0">
                <a:latin typeface="Comic Sans MS" pitchFamily="66" charset="0"/>
              </a:rPr>
              <a:t> el </a:t>
            </a:r>
            <a:r>
              <a:rPr lang="en-US" sz="1400" dirty="0" err="1">
                <a:latin typeface="Comic Sans MS" pitchFamily="66" charset="0"/>
              </a:rPr>
              <a:t>cuarto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Ayudar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Barrer</a:t>
            </a:r>
            <a:r>
              <a:rPr lang="en-US" sz="1400" dirty="0">
                <a:latin typeface="Comic Sans MS" pitchFamily="66" charset="0"/>
              </a:rPr>
              <a:t> el </a:t>
            </a:r>
            <a:r>
              <a:rPr lang="en-US" sz="1400" dirty="0" err="1">
                <a:latin typeface="Comic Sans MS" pitchFamily="66" charset="0"/>
              </a:rPr>
              <a:t>suelo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Cocinar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Cortar</a:t>
            </a:r>
            <a:r>
              <a:rPr lang="en-US" sz="1400" dirty="0">
                <a:latin typeface="Comic Sans MS" pitchFamily="66" charset="0"/>
              </a:rPr>
              <a:t> el </a:t>
            </a:r>
            <a:r>
              <a:rPr lang="en-US" sz="1400" dirty="0" err="1">
                <a:latin typeface="Comic Sans MS" pitchFamily="66" charset="0"/>
              </a:rPr>
              <a:t>cesped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solidFill>
                  <a:srgbClr val="FFFF00"/>
                </a:solidFill>
                <a:latin typeface="Comic Sans MS" pitchFamily="66" charset="0"/>
              </a:rPr>
              <a:t>Cuidar</a:t>
            </a:r>
            <a:r>
              <a:rPr lang="en-US" sz="1400" dirty="0">
                <a:solidFill>
                  <a:srgbClr val="FFFF00"/>
                </a:solidFill>
                <a:latin typeface="Comic Sans MS" pitchFamily="66" charset="0"/>
              </a:rPr>
              <a:t> a los …</a:t>
            </a:r>
          </a:p>
          <a:p>
            <a:r>
              <a:rPr lang="en-US" sz="1400" dirty="0">
                <a:latin typeface="Comic Sans MS" pitchFamily="66" charset="0"/>
              </a:rPr>
              <a:t>Dar</a:t>
            </a:r>
          </a:p>
          <a:p>
            <a:r>
              <a:rPr lang="en-US" sz="1400" dirty="0">
                <a:latin typeface="Comic Sans MS" pitchFamily="66" charset="0"/>
              </a:rPr>
              <a:t>Dar de comer al </a:t>
            </a:r>
            <a:r>
              <a:rPr lang="en-US" sz="1400" dirty="0" err="1">
                <a:latin typeface="Comic Sans MS" pitchFamily="66" charset="0"/>
              </a:rPr>
              <a:t>perro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Hacer</a:t>
            </a:r>
            <a:r>
              <a:rPr lang="en-US" sz="1400" dirty="0">
                <a:latin typeface="Comic Sans MS" pitchFamily="66" charset="0"/>
              </a:rPr>
              <a:t> la </a:t>
            </a:r>
            <a:r>
              <a:rPr lang="en-US" sz="1400" dirty="0" err="1">
                <a:latin typeface="Comic Sans MS" pitchFamily="66" charset="0"/>
              </a:rPr>
              <a:t>cama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 smtClean="0">
                <a:latin typeface="Comic Sans MS" pitchFamily="66" charset="0"/>
              </a:rPr>
              <a:t>Lavar</a:t>
            </a:r>
            <a:r>
              <a:rPr lang="en-US" sz="1400" dirty="0" smtClean="0">
                <a:latin typeface="Comic Sans MS" pitchFamily="66" charset="0"/>
              </a:rPr>
              <a:t> </a:t>
            </a:r>
            <a:r>
              <a:rPr lang="en-US" sz="1400" dirty="0">
                <a:latin typeface="Comic Sans MS" pitchFamily="66" charset="0"/>
              </a:rPr>
              <a:t>la </a:t>
            </a:r>
            <a:r>
              <a:rPr lang="en-US" sz="1400" dirty="0" err="1">
                <a:latin typeface="Comic Sans MS" pitchFamily="66" charset="0"/>
              </a:rPr>
              <a:t>ropa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Lavar</a:t>
            </a:r>
            <a:r>
              <a:rPr lang="en-US" sz="1400" dirty="0">
                <a:latin typeface="Comic Sans MS" pitchFamily="66" charset="0"/>
              </a:rPr>
              <a:t> los </a:t>
            </a:r>
            <a:r>
              <a:rPr lang="en-US" sz="1400" dirty="0" err="1" smtClean="0">
                <a:latin typeface="Comic Sans MS" pitchFamily="66" charset="0"/>
              </a:rPr>
              <a:t>platos</a:t>
            </a:r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err="1" smtClean="0">
                <a:latin typeface="Comic Sans MS" pitchFamily="66" charset="0"/>
              </a:rPr>
              <a:t>Mopiar</a:t>
            </a:r>
            <a:r>
              <a:rPr lang="en-US" sz="1400" dirty="0" smtClean="0">
                <a:latin typeface="Comic Sans MS" pitchFamily="66" charset="0"/>
              </a:rPr>
              <a:t> 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Limpiar</a:t>
            </a:r>
            <a:r>
              <a:rPr lang="en-US" sz="1400" dirty="0">
                <a:latin typeface="Comic Sans MS" pitchFamily="66" charset="0"/>
              </a:rPr>
              <a:t> al </a:t>
            </a:r>
            <a:r>
              <a:rPr lang="en-US" sz="1400" dirty="0" err="1" smtClean="0">
                <a:latin typeface="Comic Sans MS" pitchFamily="66" charset="0"/>
              </a:rPr>
              <a:t>baño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Pasar</a:t>
            </a:r>
            <a:r>
              <a:rPr lang="en-US" sz="1400" dirty="0">
                <a:latin typeface="Comic Sans MS" pitchFamily="66" charset="0"/>
              </a:rPr>
              <a:t> la </a:t>
            </a:r>
            <a:r>
              <a:rPr lang="en-US" sz="1400" dirty="0" err="1">
                <a:latin typeface="Comic Sans MS" pitchFamily="66" charset="0"/>
              </a:rPr>
              <a:t>aspiradora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Planchar</a:t>
            </a:r>
            <a:r>
              <a:rPr lang="en-US" sz="1400" dirty="0">
                <a:latin typeface="Comic Sans MS" pitchFamily="66" charset="0"/>
              </a:rPr>
              <a:t> la </a:t>
            </a:r>
            <a:r>
              <a:rPr lang="en-US" sz="1400" dirty="0" err="1">
                <a:latin typeface="Comic Sans MS" pitchFamily="66" charset="0"/>
              </a:rPr>
              <a:t>ropa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Poner</a:t>
            </a:r>
            <a:r>
              <a:rPr lang="en-US" sz="1400" dirty="0">
                <a:latin typeface="Comic Sans MS" pitchFamily="66" charset="0"/>
              </a:rPr>
              <a:t> la mesa</a:t>
            </a:r>
          </a:p>
          <a:p>
            <a:r>
              <a:rPr lang="en-US" sz="1400" dirty="0">
                <a:solidFill>
                  <a:srgbClr val="FFFF00"/>
                </a:solidFill>
                <a:latin typeface="Comic Sans MS" pitchFamily="66" charset="0"/>
              </a:rPr>
              <a:t>Los </a:t>
            </a:r>
            <a:r>
              <a:rPr lang="en-US" sz="1400" dirty="0" err="1">
                <a:solidFill>
                  <a:srgbClr val="FFFF00"/>
                </a:solidFill>
                <a:latin typeface="Comic Sans MS" pitchFamily="66" charset="0"/>
              </a:rPr>
              <a:t>quehaceres</a:t>
            </a:r>
            <a:endParaRPr lang="en-US" sz="1400" dirty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Quitar</a:t>
            </a:r>
            <a:r>
              <a:rPr lang="en-US" sz="1400" dirty="0">
                <a:latin typeface="Comic Sans MS" pitchFamily="66" charset="0"/>
              </a:rPr>
              <a:t> el </a:t>
            </a:r>
            <a:r>
              <a:rPr lang="en-US" sz="1400" dirty="0" err="1">
                <a:latin typeface="Comic Sans MS" pitchFamily="66" charset="0"/>
              </a:rPr>
              <a:t>polvo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Sacar</a:t>
            </a:r>
            <a:r>
              <a:rPr lang="en-US" sz="1400" dirty="0">
                <a:latin typeface="Comic Sans MS" pitchFamily="66" charset="0"/>
              </a:rPr>
              <a:t> la </a:t>
            </a:r>
            <a:r>
              <a:rPr lang="en-US" sz="1400" dirty="0" err="1">
                <a:latin typeface="Comic Sans MS" pitchFamily="66" charset="0"/>
              </a:rPr>
              <a:t>basura</a:t>
            </a:r>
            <a:endParaRPr lang="en-US" sz="1400" dirty="0">
              <a:latin typeface="Comic Sans MS" pitchFamily="66" charset="0"/>
            </a:endParaRPr>
          </a:p>
          <a:p>
            <a:r>
              <a:rPr lang="en-US" sz="1400" dirty="0" err="1">
                <a:latin typeface="Comic Sans MS" pitchFamily="66" charset="0"/>
              </a:rPr>
              <a:t>Trabajar</a:t>
            </a:r>
            <a:r>
              <a:rPr lang="en-US" sz="1400" dirty="0">
                <a:latin typeface="Comic Sans MS" pitchFamily="66" charset="0"/>
              </a:rPr>
              <a:t> en el </a:t>
            </a:r>
            <a:r>
              <a:rPr lang="en-US" sz="1400" dirty="0" err="1">
                <a:latin typeface="Comic Sans MS" pitchFamily="66" charset="0"/>
              </a:rPr>
              <a:t>jardin</a:t>
            </a:r>
            <a:endParaRPr lang="en-US" sz="1400" dirty="0">
              <a:latin typeface="Comic Sans MS" pitchFamily="66" charset="0"/>
            </a:endParaRPr>
          </a:p>
          <a:p>
            <a:endParaRPr lang="en-US" sz="1400" dirty="0">
              <a:latin typeface="Comic Sans MS" pitchFamily="66" charset="0"/>
            </a:endParaRPr>
          </a:p>
        </p:txBody>
      </p:sp>
      <p:pic>
        <p:nvPicPr>
          <p:cNvPr id="5122" name="Picture 2" descr="C:\Users\2010791\AppData\Local\Microsoft\Windows\Temporary Internet Files\Content.IE5\0SSNSKKC\MC9001980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30741"/>
            <a:ext cx="1981200" cy="200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2010791\AppData\Local\Microsoft\Windows\Temporary Internet Files\Content.IE5\4FZ19AD7\MC900332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092" y="4038600"/>
            <a:ext cx="1737815" cy="227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TENER+QUE+ Infinitive= 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to have to do something!</a:t>
            </a:r>
            <a:endParaRPr lang="en-US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Tengo</a:t>
            </a:r>
            <a:r>
              <a:rPr lang="en-US" dirty="0" smtClean="0">
                <a:latin typeface="Comic Sans MS" panose="030F0702030302020204" pitchFamily="66" charset="0"/>
              </a:rPr>
              <a:t>: I have	   </a:t>
            </a:r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Tenemos</a:t>
            </a:r>
            <a:r>
              <a:rPr lang="en-US" dirty="0" smtClean="0">
                <a:latin typeface="Comic Sans MS" panose="030F0702030302020204" pitchFamily="66" charset="0"/>
              </a:rPr>
              <a:t>: We have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Tienes</a:t>
            </a:r>
            <a:r>
              <a:rPr lang="en-US" dirty="0" smtClean="0">
                <a:latin typeface="Comic Sans MS" panose="030F0702030302020204" pitchFamily="66" charset="0"/>
              </a:rPr>
              <a:t>: You have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Tiene</a:t>
            </a:r>
            <a:r>
              <a:rPr lang="en-US" dirty="0" smtClean="0">
                <a:latin typeface="Comic Sans MS" panose="030F0702030302020204" pitchFamily="66" charset="0"/>
              </a:rPr>
              <a:t>: He/she has    </a:t>
            </a:r>
            <a:r>
              <a:rPr 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Tienen</a:t>
            </a:r>
            <a:r>
              <a:rPr lang="en-US" dirty="0" smtClean="0">
                <a:latin typeface="Comic Sans MS" panose="030F0702030302020204" pitchFamily="66" charset="0"/>
              </a:rPr>
              <a:t>: They/y’all have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8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Los </a:t>
            </a:r>
            <a:r>
              <a:rPr lang="en-US" dirty="0" err="1" smtClean="0">
                <a:latin typeface="Comic Sans MS" panose="030F0702030302020204" pitchFamily="66" charset="0"/>
              </a:rPr>
              <a:t>colores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¿De </a:t>
            </a:r>
            <a:r>
              <a:rPr lang="en-US" dirty="0" err="1" smtClean="0">
                <a:latin typeface="Comic Sans MS" panose="030F0702030302020204" pitchFamily="66" charset="0"/>
              </a:rPr>
              <a:t>qué</a:t>
            </a:r>
            <a:r>
              <a:rPr lang="en-US" dirty="0" smtClean="0">
                <a:latin typeface="Comic Sans MS" panose="030F0702030302020204" pitchFamily="66" charset="0"/>
              </a:rPr>
              <a:t> color </a:t>
            </a:r>
            <a:r>
              <a:rPr lang="en-US" dirty="0" err="1" smtClean="0">
                <a:latin typeface="Comic Sans MS" panose="030F0702030302020204" pitchFamily="66" charset="0"/>
              </a:rPr>
              <a:t>es</a:t>
            </a:r>
            <a:r>
              <a:rPr lang="en-US" dirty="0" smtClean="0">
                <a:latin typeface="Comic Sans MS" panose="030F0702030302020204" pitchFamily="66" charset="0"/>
              </a:rPr>
              <a:t>…? What color is…?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Amarillo/a- Yellow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Anaranjado</a:t>
            </a:r>
            <a:r>
              <a:rPr lang="en-US" dirty="0" smtClean="0">
                <a:latin typeface="Comic Sans MS" panose="030F0702030302020204" pitchFamily="66" charset="0"/>
              </a:rPr>
              <a:t>/a- Orange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Azul- Blue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Blanco/a- White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Gris- Gray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Marrón</a:t>
            </a:r>
            <a:r>
              <a:rPr lang="en-US" dirty="0" smtClean="0">
                <a:latin typeface="Comic Sans MS" panose="030F0702030302020204" pitchFamily="66" charset="0"/>
              </a:rPr>
              <a:t>/Café- Brown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Morado</a:t>
            </a:r>
            <a:r>
              <a:rPr lang="en-US" dirty="0" smtClean="0">
                <a:latin typeface="Comic Sans MS" panose="030F0702030302020204" pitchFamily="66" charset="0"/>
              </a:rPr>
              <a:t>/a- Purple (</a:t>
            </a:r>
            <a:r>
              <a:rPr lang="en-US" dirty="0" err="1" smtClean="0">
                <a:latin typeface="Comic Sans MS" panose="030F0702030302020204" pitchFamily="66" charset="0"/>
              </a:rPr>
              <a:t>Púrpura</a:t>
            </a:r>
            <a:r>
              <a:rPr lang="en-US" dirty="0" smtClean="0">
                <a:latin typeface="Comic Sans MS" panose="030F0702030302020204" pitchFamily="66" charset="0"/>
              </a:rPr>
              <a:t>/</a:t>
            </a:r>
            <a:r>
              <a:rPr lang="en-US" dirty="0" err="1" smtClean="0">
                <a:latin typeface="Comic Sans MS" panose="030F0702030302020204" pitchFamily="66" charset="0"/>
              </a:rPr>
              <a:t>Violeta</a:t>
            </a:r>
            <a:r>
              <a:rPr lang="en-US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Negro/a- Black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Rojo</a:t>
            </a:r>
            <a:r>
              <a:rPr lang="en-US" dirty="0" smtClean="0">
                <a:latin typeface="Comic Sans MS" panose="030F0702030302020204" pitchFamily="66" charset="0"/>
              </a:rPr>
              <a:t>/a- Red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Rosado/a- Pink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Verde- Green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C:\Users\2010791\AppData\Local\Microsoft\Windows\Temporary Internet Files\Content.IE5\0SSNSKKC\MC9004124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59033"/>
            <a:ext cx="2209800" cy="242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4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Comic Sans MS" panose="030F0702030302020204" pitchFamily="66" charset="0"/>
              </a:rPr>
              <a:t>Estoy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estás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est</a:t>
            </a:r>
            <a:r>
              <a:rPr lang="en-US" dirty="0" err="1">
                <a:latin typeface="Comic Sans MS" panose="030F0702030302020204" pitchFamily="66" charset="0"/>
              </a:rPr>
              <a:t>á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estamos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err="1" smtClean="0">
                <a:latin typeface="Comic Sans MS" panose="030F0702030302020204" pitchFamily="66" charset="0"/>
              </a:rPr>
              <a:t>están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8600" y="1676400"/>
            <a:ext cx="5074693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To the right of…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 the left of…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Beside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Near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Behind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Under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In front of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Between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Far from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Above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 live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6764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 la </a:t>
            </a:r>
            <a:r>
              <a:rPr lang="en-US" dirty="0" err="1" smtClean="0">
                <a:latin typeface="Comic Sans MS" panose="030F0702030302020204" pitchFamily="66" charset="0"/>
              </a:rPr>
              <a:t>derecha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 la </a:t>
            </a:r>
            <a:r>
              <a:rPr lang="en-US" dirty="0" err="1" smtClean="0">
                <a:latin typeface="Comic Sans MS" panose="030F0702030302020204" pitchFamily="66" charset="0"/>
              </a:rPr>
              <a:t>izquierda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Al </a:t>
            </a:r>
            <a:r>
              <a:rPr lang="en-US" dirty="0" err="1" smtClean="0">
                <a:latin typeface="Comic Sans MS" panose="030F0702030302020204" pitchFamily="66" charset="0"/>
              </a:rPr>
              <a:t>lado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Cerca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Detras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Debajo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Enfrente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</a:p>
          <a:p>
            <a:r>
              <a:rPr lang="en-US" dirty="0">
                <a:latin typeface="Comic Sans MS" panose="030F0702030302020204" pitchFamily="66" charset="0"/>
              </a:rPr>
              <a:t>E</a:t>
            </a:r>
            <a:r>
              <a:rPr lang="en-US" dirty="0" smtClean="0">
                <a:latin typeface="Comic Sans MS" panose="030F0702030302020204" pitchFamily="66" charset="0"/>
              </a:rPr>
              <a:t>ntre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Lejos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Sobre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Vivir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endParaRPr lang="en-US" dirty="0"/>
          </a:p>
        </p:txBody>
      </p:sp>
      <p:pic>
        <p:nvPicPr>
          <p:cNvPr id="7170" name="Picture 2" descr="C:\Users\2010791\AppData\Local\Microsoft\Windows\Temporary Internet Files\Content.IE5\1FX8FSX7\MC90043259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76600"/>
            <a:ext cx="2743086" cy="27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7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592</Words>
  <Application>Microsoft Office PowerPoint</Application>
  <PresentationFormat>On-screen Show (4:3)</PresentationFormat>
  <Paragraphs>211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La Casa y El Hogar</vt:lpstr>
      <vt:lpstr>Household Objects</vt:lpstr>
      <vt:lpstr>Household Objects</vt:lpstr>
      <vt:lpstr>To describe something</vt:lpstr>
      <vt:lpstr>House or Apartment Rooms</vt:lpstr>
      <vt:lpstr>Los Quehaceres: Chores</vt:lpstr>
      <vt:lpstr>TENER+QUE+ Infinitive=  to have to do something!</vt:lpstr>
      <vt:lpstr>Los colores</vt:lpstr>
      <vt:lpstr>Estoy, estás, está, estamos, están</vt:lpstr>
      <vt:lpstr>To compare and contrast</vt:lpstr>
      <vt:lpstr>Other useful words</vt:lpstr>
      <vt:lpstr>Present Progressive Tense</vt:lpstr>
      <vt:lpstr>Affirmative Tú Commands</vt:lpstr>
      <vt:lpstr>Stem-Changing Verbs (o-&gt;ue)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Casa y El Hogar</dc:title>
  <dc:creator>Legzdin, Jennifer L</dc:creator>
  <cp:lastModifiedBy>Legzdin, Jennifer L</cp:lastModifiedBy>
  <cp:revision>31</cp:revision>
  <dcterms:created xsi:type="dcterms:W3CDTF">2012-01-03T13:25:27Z</dcterms:created>
  <dcterms:modified xsi:type="dcterms:W3CDTF">2015-04-15T15:52:56Z</dcterms:modified>
</cp:coreProperties>
</file>