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1"/>
  </p:notesMasterIdLst>
  <p:sldIdLst>
    <p:sldId id="256" r:id="rId2"/>
    <p:sldId id="257" r:id="rId3"/>
    <p:sldId id="258" r:id="rId4"/>
    <p:sldId id="298" r:id="rId5"/>
    <p:sldId id="260" r:id="rId6"/>
    <p:sldId id="264" r:id="rId7"/>
    <p:sldId id="265" r:id="rId8"/>
    <p:sldId id="266" r:id="rId9"/>
    <p:sldId id="296" r:id="rId10"/>
    <p:sldId id="282" r:id="rId11"/>
    <p:sldId id="267" r:id="rId12"/>
    <p:sldId id="279" r:id="rId13"/>
    <p:sldId id="280" r:id="rId14"/>
    <p:sldId id="284" r:id="rId15"/>
    <p:sldId id="283" r:id="rId16"/>
    <p:sldId id="268" r:id="rId17"/>
    <p:sldId id="269" r:id="rId18"/>
    <p:sldId id="271" r:id="rId19"/>
    <p:sldId id="277" r:id="rId20"/>
    <p:sldId id="278" r:id="rId21"/>
    <p:sldId id="261" r:id="rId22"/>
    <p:sldId id="262" r:id="rId23"/>
    <p:sldId id="263" r:id="rId24"/>
    <p:sldId id="274" r:id="rId25"/>
    <p:sldId id="272" r:id="rId26"/>
    <p:sldId id="285" r:id="rId27"/>
    <p:sldId id="276" r:id="rId28"/>
    <p:sldId id="275" r:id="rId29"/>
    <p:sldId id="286" r:id="rId30"/>
    <p:sldId id="273" r:id="rId31"/>
    <p:sldId id="288" r:id="rId32"/>
    <p:sldId id="289" r:id="rId33"/>
    <p:sldId id="290" r:id="rId34"/>
    <p:sldId id="291" r:id="rId35"/>
    <p:sldId id="292" r:id="rId36"/>
    <p:sldId id="293" r:id="rId37"/>
    <p:sldId id="294" r:id="rId38"/>
    <p:sldId id="295"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407" autoAdjust="0"/>
  </p:normalViewPr>
  <p:slideViewPr>
    <p:cSldViewPr>
      <p:cViewPr>
        <p:scale>
          <a:sx n="65" d="100"/>
          <a:sy n="65" d="100"/>
        </p:scale>
        <p:origin x="-1314" y="-10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ECDD8-586F-4E5F-9633-613AC5BA1330}" type="datetimeFigureOut">
              <a:rPr lang="en-US" smtClean="0"/>
              <a:pPr/>
              <a:t>11/26/2013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427F0-9F8E-4815-8AC9-F79A7C70635E}" type="slidenum">
              <a:rPr lang="en-US" smtClean="0"/>
              <a:pPr/>
              <a:t>‹#›</a:t>
            </a:fld>
            <a:endParaRPr lang="en-US"/>
          </a:p>
        </p:txBody>
      </p:sp>
    </p:spTree>
    <p:extLst>
      <p:ext uri="{BB962C8B-B14F-4D97-AF65-F5344CB8AC3E}">
        <p14:creationId xmlns:p14="http://schemas.microsoft.com/office/powerpoint/2010/main" val="19417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2427F0-9F8E-4815-8AC9-F79A7C70635E}"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11/26/2013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t>Nan Zhang </a:t>
            </a:r>
            <a:endParaRPr lang="en-US" b="1" dirty="0"/>
          </a:p>
        </p:txBody>
      </p:sp>
      <p:sp>
        <p:nvSpPr>
          <p:cNvPr id="2" name="Title 1"/>
          <p:cNvSpPr>
            <a:spLocks noGrp="1"/>
          </p:cNvSpPr>
          <p:nvPr>
            <p:ph type="ctrTitle"/>
          </p:nvPr>
        </p:nvSpPr>
        <p:spPr/>
        <p:txBody>
          <a:bodyPr/>
          <a:lstStyle/>
          <a:p>
            <a:r>
              <a:rPr lang="en-US" dirty="0" smtClean="0"/>
              <a:t>Authentic Chinese Food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Tofu (Cont.)</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p:txBody>
      </p:sp>
      <p:pic>
        <p:nvPicPr>
          <p:cNvPr id="4" name="Picture 3" descr="蒸豆腐2.jpg"/>
          <p:cNvPicPr>
            <a:picLocks noChangeAspect="1"/>
          </p:cNvPicPr>
          <p:nvPr/>
        </p:nvPicPr>
        <p:blipFill>
          <a:blip r:embed="rId2" cstate="print"/>
          <a:stretch>
            <a:fillRect/>
          </a:stretch>
        </p:blipFill>
        <p:spPr>
          <a:xfrm>
            <a:off x="381000" y="2590800"/>
            <a:ext cx="3810000" cy="3139109"/>
          </a:xfrm>
          <a:prstGeom prst="rect">
            <a:avLst/>
          </a:prstGeom>
        </p:spPr>
      </p:pic>
      <p:pic>
        <p:nvPicPr>
          <p:cNvPr id="5" name="Picture 4" descr="豆腐汤.jpg"/>
          <p:cNvPicPr>
            <a:picLocks noChangeAspect="1"/>
          </p:cNvPicPr>
          <p:nvPr/>
        </p:nvPicPr>
        <p:blipFill>
          <a:blip r:embed="rId3" cstate="print"/>
          <a:stretch>
            <a:fillRect/>
          </a:stretch>
        </p:blipFill>
        <p:spPr>
          <a:xfrm>
            <a:off x="4724400" y="2667000"/>
            <a:ext cx="4191000" cy="3084830"/>
          </a:xfrm>
          <a:prstGeom prst="rect">
            <a:avLst/>
          </a:prstGeom>
        </p:spPr>
      </p:pic>
      <p:sp>
        <p:nvSpPr>
          <p:cNvPr id="6" name="TextBox 5"/>
          <p:cNvSpPr txBox="1"/>
          <p:nvPr/>
        </p:nvSpPr>
        <p:spPr>
          <a:xfrm>
            <a:off x="5410200" y="1752600"/>
            <a:ext cx="2667000" cy="461665"/>
          </a:xfrm>
          <a:prstGeom prst="rect">
            <a:avLst/>
          </a:prstGeom>
          <a:noFill/>
        </p:spPr>
        <p:txBody>
          <a:bodyPr wrap="square" rtlCol="0">
            <a:spAutoFit/>
          </a:bodyPr>
          <a:lstStyle/>
          <a:p>
            <a:r>
              <a:rPr lang="en-US" sz="2400" dirty="0" smtClean="0"/>
              <a:t>Tofu Soup </a:t>
            </a:r>
            <a:endParaRPr lang="en-US" sz="2400" dirty="0"/>
          </a:p>
        </p:txBody>
      </p:sp>
      <p:sp>
        <p:nvSpPr>
          <p:cNvPr id="7" name="TextBox 6"/>
          <p:cNvSpPr txBox="1"/>
          <p:nvPr/>
        </p:nvSpPr>
        <p:spPr>
          <a:xfrm>
            <a:off x="381000" y="1752600"/>
            <a:ext cx="3886200" cy="738664"/>
          </a:xfrm>
          <a:prstGeom prst="rect">
            <a:avLst/>
          </a:prstGeom>
          <a:noFill/>
        </p:spPr>
        <p:txBody>
          <a:bodyPr wrap="square" rtlCol="0">
            <a:spAutoFit/>
          </a:bodyPr>
          <a:lstStyle/>
          <a:p>
            <a:r>
              <a:rPr lang="en-US" sz="2400" dirty="0" smtClean="0"/>
              <a:t>Steamed Tofu with minced pork</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Vegetables (cont.)</a:t>
            </a:r>
            <a:endParaRPr lang="en-US" dirty="0"/>
          </a:p>
        </p:txBody>
      </p:sp>
      <p:sp>
        <p:nvSpPr>
          <p:cNvPr id="3" name="Content Placeholder 2"/>
          <p:cNvSpPr>
            <a:spLocks noGrp="1"/>
          </p:cNvSpPr>
          <p:nvPr>
            <p:ph sz="quarter" idx="1"/>
          </p:nvPr>
        </p:nvSpPr>
        <p:spPr>
          <a:xfrm>
            <a:off x="381000" y="1447800"/>
            <a:ext cx="8305800" cy="4572000"/>
          </a:xfrm>
        </p:spPr>
        <p:txBody>
          <a:bodyPr/>
          <a:lstStyle/>
          <a:p>
            <a:pPr>
              <a:buNone/>
            </a:pPr>
            <a:r>
              <a:rPr lang="en-US" dirty="0" smtClean="0"/>
              <a:t>Chinese Broccoli</a:t>
            </a:r>
          </a:p>
          <a:p>
            <a:r>
              <a:rPr lang="en-US" dirty="0" smtClean="0"/>
              <a:t>Sautéed with oyster sauce</a:t>
            </a:r>
            <a:endParaRPr lang="en-US" dirty="0"/>
          </a:p>
        </p:txBody>
      </p:sp>
      <p:pic>
        <p:nvPicPr>
          <p:cNvPr id="7" name="Picture 6" descr="芥兰.jpg"/>
          <p:cNvPicPr>
            <a:picLocks noChangeAspect="1"/>
          </p:cNvPicPr>
          <p:nvPr/>
        </p:nvPicPr>
        <p:blipFill>
          <a:blip r:embed="rId2" cstate="print"/>
          <a:stretch>
            <a:fillRect/>
          </a:stretch>
        </p:blipFill>
        <p:spPr>
          <a:xfrm>
            <a:off x="304800" y="2819400"/>
            <a:ext cx="4343400" cy="3210818"/>
          </a:xfrm>
          <a:prstGeom prst="rect">
            <a:avLst/>
          </a:prstGeom>
        </p:spPr>
      </p:pic>
      <p:pic>
        <p:nvPicPr>
          <p:cNvPr id="8" name="Picture 7" descr="蚝油芥兰.jpg"/>
          <p:cNvPicPr>
            <a:picLocks noChangeAspect="1"/>
          </p:cNvPicPr>
          <p:nvPr/>
        </p:nvPicPr>
        <p:blipFill>
          <a:blip r:embed="rId3" cstate="print"/>
          <a:stretch>
            <a:fillRect/>
          </a:stretch>
        </p:blipFill>
        <p:spPr>
          <a:xfrm>
            <a:off x="4800600" y="2819400"/>
            <a:ext cx="4165600" cy="3124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Vegetables </a:t>
            </a:r>
            <a:endParaRPr lang="en-US" dirty="0"/>
          </a:p>
        </p:txBody>
      </p:sp>
      <p:sp>
        <p:nvSpPr>
          <p:cNvPr id="3" name="Content Placeholder 2"/>
          <p:cNvSpPr>
            <a:spLocks noGrp="1"/>
          </p:cNvSpPr>
          <p:nvPr>
            <p:ph sz="quarter" idx="1"/>
          </p:nvPr>
        </p:nvSpPr>
        <p:spPr/>
        <p:txBody>
          <a:bodyPr/>
          <a:lstStyle/>
          <a:p>
            <a:pPr>
              <a:buNone/>
            </a:pPr>
            <a:r>
              <a:rPr lang="en-US" dirty="0" smtClean="0"/>
              <a:t>Water Spinach </a:t>
            </a:r>
            <a:endParaRPr lang="en-US" dirty="0"/>
          </a:p>
        </p:txBody>
      </p:sp>
      <p:pic>
        <p:nvPicPr>
          <p:cNvPr id="4" name="Picture 3" descr="炒空心菜.jpg"/>
          <p:cNvPicPr>
            <a:picLocks noChangeAspect="1"/>
          </p:cNvPicPr>
          <p:nvPr/>
        </p:nvPicPr>
        <p:blipFill>
          <a:blip r:embed="rId2" cstate="print"/>
          <a:srcRect b="7778"/>
          <a:stretch>
            <a:fillRect/>
          </a:stretch>
        </p:blipFill>
        <p:spPr>
          <a:xfrm>
            <a:off x="4953000" y="2030152"/>
            <a:ext cx="3505200" cy="4631125"/>
          </a:xfrm>
          <a:prstGeom prst="rect">
            <a:avLst/>
          </a:prstGeom>
        </p:spPr>
      </p:pic>
      <p:pic>
        <p:nvPicPr>
          <p:cNvPr id="5" name="Picture 4" descr="1_1_~2.JPG"/>
          <p:cNvPicPr>
            <a:picLocks noChangeAspect="1"/>
          </p:cNvPicPr>
          <p:nvPr/>
        </p:nvPicPr>
        <p:blipFill>
          <a:blip r:embed="rId3" cstate="print"/>
          <a:stretch>
            <a:fillRect/>
          </a:stretch>
        </p:blipFill>
        <p:spPr>
          <a:xfrm>
            <a:off x="381000" y="2286000"/>
            <a:ext cx="4000500" cy="4000500"/>
          </a:xfrm>
          <a:prstGeom prst="rect">
            <a:avLst/>
          </a:prstGeom>
        </p:spPr>
      </p:pic>
      <p:sp>
        <p:nvSpPr>
          <p:cNvPr id="7" name="TextBox 6"/>
          <p:cNvSpPr txBox="1"/>
          <p:nvPr/>
        </p:nvSpPr>
        <p:spPr>
          <a:xfrm>
            <a:off x="4953000" y="1981200"/>
            <a:ext cx="4191000" cy="769441"/>
          </a:xfrm>
          <a:prstGeom prst="rect">
            <a:avLst/>
          </a:prstGeom>
          <a:noFill/>
        </p:spPr>
        <p:txBody>
          <a:bodyPr wrap="square" rtlCol="0">
            <a:spAutoFit/>
          </a:bodyPr>
          <a:lstStyle/>
          <a:p>
            <a:r>
              <a:rPr lang="en-US" sz="2200" b="1" dirty="0" smtClean="0"/>
              <a:t>Sautéed water spinach with garlic </a:t>
            </a:r>
            <a:endParaRPr lang="en-US" sz="2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Vegetables (Cont.)</a:t>
            </a:r>
            <a:endParaRPr lang="en-US" dirty="0"/>
          </a:p>
        </p:txBody>
      </p:sp>
      <p:sp>
        <p:nvSpPr>
          <p:cNvPr id="3" name="Content Placeholder 2"/>
          <p:cNvSpPr>
            <a:spLocks noGrp="1"/>
          </p:cNvSpPr>
          <p:nvPr>
            <p:ph sz="quarter" idx="1"/>
          </p:nvPr>
        </p:nvSpPr>
        <p:spPr/>
        <p:txBody>
          <a:bodyPr/>
          <a:lstStyle/>
          <a:p>
            <a:r>
              <a:rPr lang="en-US" dirty="0" smtClean="0"/>
              <a:t>Lotus roots </a:t>
            </a:r>
            <a:endParaRPr lang="en-US" dirty="0"/>
          </a:p>
        </p:txBody>
      </p:sp>
      <p:pic>
        <p:nvPicPr>
          <p:cNvPr id="7" name="Picture 6" descr="莲藕1.jpg"/>
          <p:cNvPicPr>
            <a:picLocks noChangeAspect="1"/>
          </p:cNvPicPr>
          <p:nvPr/>
        </p:nvPicPr>
        <p:blipFill>
          <a:blip r:embed="rId2" cstate="print"/>
          <a:srcRect b="9792"/>
          <a:stretch>
            <a:fillRect/>
          </a:stretch>
        </p:blipFill>
        <p:spPr>
          <a:xfrm>
            <a:off x="685800" y="2514600"/>
            <a:ext cx="4286250" cy="2971800"/>
          </a:xfrm>
          <a:prstGeom prst="rect">
            <a:avLst/>
          </a:prstGeom>
        </p:spPr>
      </p:pic>
      <p:pic>
        <p:nvPicPr>
          <p:cNvPr id="8" name="Picture 7" descr="削皮.jpg"/>
          <p:cNvPicPr>
            <a:picLocks noChangeAspect="1"/>
          </p:cNvPicPr>
          <p:nvPr/>
        </p:nvPicPr>
        <p:blipFill>
          <a:blip r:embed="rId3" cstate="print"/>
          <a:srcRect t="23684"/>
          <a:stretch>
            <a:fillRect/>
          </a:stretch>
        </p:blipFill>
        <p:spPr>
          <a:xfrm>
            <a:off x="5867400" y="1447800"/>
            <a:ext cx="2743200" cy="2412206"/>
          </a:xfrm>
          <a:prstGeom prst="rect">
            <a:avLst/>
          </a:prstGeom>
        </p:spPr>
      </p:pic>
      <p:pic>
        <p:nvPicPr>
          <p:cNvPr id="9" name="Picture 8" descr="莲藕切片i.gif"/>
          <p:cNvPicPr>
            <a:picLocks noChangeAspect="1"/>
          </p:cNvPicPr>
          <p:nvPr/>
        </p:nvPicPr>
        <p:blipFill>
          <a:blip r:embed="rId4" cstate="print"/>
          <a:srcRect t="11842" b="10000"/>
          <a:stretch>
            <a:fillRect/>
          </a:stretch>
        </p:blipFill>
        <p:spPr>
          <a:xfrm>
            <a:off x="5638800" y="4038600"/>
            <a:ext cx="3217333" cy="2514600"/>
          </a:xfrm>
          <a:prstGeom prst="rect">
            <a:avLst/>
          </a:prstGeom>
        </p:spPr>
      </p:pic>
      <p:sp>
        <p:nvSpPr>
          <p:cNvPr id="10" name="TextBox 9"/>
          <p:cNvSpPr txBox="1"/>
          <p:nvPr/>
        </p:nvSpPr>
        <p:spPr>
          <a:xfrm>
            <a:off x="5867400" y="1600200"/>
            <a:ext cx="1089273" cy="461665"/>
          </a:xfrm>
          <a:prstGeom prst="rect">
            <a:avLst/>
          </a:prstGeom>
          <a:noFill/>
        </p:spPr>
        <p:txBody>
          <a:bodyPr wrap="none" rtlCol="0">
            <a:spAutoFit/>
          </a:bodyPr>
          <a:lstStyle/>
          <a:p>
            <a:r>
              <a:rPr lang="en-US" sz="2400" b="1" dirty="0" smtClean="0"/>
              <a:t>Peeled</a:t>
            </a:r>
            <a:r>
              <a:rPr lang="en-US" dirty="0" smtClean="0"/>
              <a:t> </a:t>
            </a:r>
            <a:endParaRPr lang="en-US" dirty="0"/>
          </a:p>
        </p:txBody>
      </p:sp>
      <p:sp>
        <p:nvSpPr>
          <p:cNvPr id="11" name="TextBox 10"/>
          <p:cNvSpPr txBox="1"/>
          <p:nvPr/>
        </p:nvSpPr>
        <p:spPr>
          <a:xfrm>
            <a:off x="5867400" y="4114800"/>
            <a:ext cx="1021433" cy="461665"/>
          </a:xfrm>
          <a:prstGeom prst="rect">
            <a:avLst/>
          </a:prstGeom>
          <a:noFill/>
        </p:spPr>
        <p:txBody>
          <a:bodyPr wrap="none" rtlCol="0">
            <a:spAutoFit/>
          </a:bodyPr>
          <a:lstStyle/>
          <a:p>
            <a:r>
              <a:rPr lang="en-US" sz="2400" b="1" dirty="0" smtClean="0"/>
              <a:t>Sliced</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Lotus Roots </a:t>
            </a:r>
            <a:endParaRPr lang="en-US" dirty="0"/>
          </a:p>
        </p:txBody>
      </p:sp>
      <p:pic>
        <p:nvPicPr>
          <p:cNvPr id="4" name="Content Placeholder 3" descr="莲藕汤.jpg"/>
          <p:cNvPicPr>
            <a:picLocks noGrp="1" noChangeAspect="1"/>
          </p:cNvPicPr>
          <p:nvPr>
            <p:ph sz="quarter" idx="1"/>
          </p:nvPr>
        </p:nvPicPr>
        <p:blipFill>
          <a:blip r:embed="rId2" cstate="print"/>
          <a:stretch>
            <a:fillRect/>
          </a:stretch>
        </p:blipFill>
        <p:spPr>
          <a:xfrm>
            <a:off x="5791200" y="2286000"/>
            <a:ext cx="3143250" cy="4143375"/>
          </a:xfrm>
          <a:prstGeom prst="rect">
            <a:avLst/>
          </a:prstGeom>
        </p:spPr>
      </p:pic>
      <p:pic>
        <p:nvPicPr>
          <p:cNvPr id="5" name="Picture 4" descr="炒莲藕.jpg"/>
          <p:cNvPicPr>
            <a:picLocks noChangeAspect="1"/>
          </p:cNvPicPr>
          <p:nvPr/>
        </p:nvPicPr>
        <p:blipFill>
          <a:blip r:embed="rId3" cstate="print"/>
          <a:stretch>
            <a:fillRect/>
          </a:stretch>
        </p:blipFill>
        <p:spPr>
          <a:xfrm>
            <a:off x="304800" y="2286000"/>
            <a:ext cx="5305425" cy="4000500"/>
          </a:xfrm>
          <a:prstGeom prst="rect">
            <a:avLst/>
          </a:prstGeom>
        </p:spPr>
      </p:pic>
      <p:sp>
        <p:nvSpPr>
          <p:cNvPr id="6" name="TextBox 5"/>
          <p:cNvSpPr txBox="1"/>
          <p:nvPr/>
        </p:nvSpPr>
        <p:spPr>
          <a:xfrm>
            <a:off x="838200" y="1752600"/>
            <a:ext cx="1261884" cy="461665"/>
          </a:xfrm>
          <a:prstGeom prst="rect">
            <a:avLst/>
          </a:prstGeom>
          <a:noFill/>
        </p:spPr>
        <p:txBody>
          <a:bodyPr wrap="none" rtlCol="0">
            <a:spAutoFit/>
          </a:bodyPr>
          <a:lstStyle/>
          <a:p>
            <a:r>
              <a:rPr lang="en-US" sz="2400" b="1" dirty="0" smtClean="0"/>
              <a:t>Sautéed</a:t>
            </a:r>
            <a:r>
              <a:rPr lang="en-US" dirty="0" smtClean="0"/>
              <a:t> </a:t>
            </a:r>
            <a:endParaRPr lang="en-US" dirty="0"/>
          </a:p>
        </p:txBody>
      </p:sp>
      <p:sp>
        <p:nvSpPr>
          <p:cNvPr id="7" name="TextBox 6"/>
          <p:cNvSpPr txBox="1"/>
          <p:nvPr/>
        </p:nvSpPr>
        <p:spPr>
          <a:xfrm>
            <a:off x="6096000" y="1447800"/>
            <a:ext cx="2819400" cy="769441"/>
          </a:xfrm>
          <a:prstGeom prst="rect">
            <a:avLst/>
          </a:prstGeom>
          <a:noFill/>
        </p:spPr>
        <p:txBody>
          <a:bodyPr wrap="square" rtlCol="0">
            <a:spAutoFit/>
          </a:bodyPr>
          <a:lstStyle/>
          <a:p>
            <a:r>
              <a:rPr lang="en-US" sz="2200" b="1" dirty="0" smtClean="0"/>
              <a:t>Lotus roots and pork chop soup </a:t>
            </a:r>
            <a:endParaRPr lang="en-US" sz="2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Lotus Roots Appetizer </a:t>
            </a:r>
            <a:endParaRPr lang="en-US" dirty="0"/>
          </a:p>
        </p:txBody>
      </p:sp>
      <p:pic>
        <p:nvPicPr>
          <p:cNvPr id="4" name="Content Placeholder 3" descr="糖藕.jpg"/>
          <p:cNvPicPr>
            <a:picLocks noGrp="1" noChangeAspect="1"/>
          </p:cNvPicPr>
          <p:nvPr>
            <p:ph sz="quarter" idx="1"/>
          </p:nvPr>
        </p:nvPicPr>
        <p:blipFill>
          <a:blip r:embed="rId2" cstate="print"/>
          <a:srcRect t="8811"/>
          <a:stretch>
            <a:fillRect/>
          </a:stretch>
        </p:blipFill>
        <p:spPr>
          <a:xfrm>
            <a:off x="3276600" y="2438399"/>
            <a:ext cx="5105400" cy="4227271"/>
          </a:xfrm>
          <a:prstGeom prst="rect">
            <a:avLst/>
          </a:prstGeom>
        </p:spPr>
      </p:pic>
      <p:sp>
        <p:nvSpPr>
          <p:cNvPr id="5" name="TextBox 4"/>
          <p:cNvSpPr txBox="1"/>
          <p:nvPr/>
        </p:nvSpPr>
        <p:spPr>
          <a:xfrm>
            <a:off x="533400" y="1676400"/>
            <a:ext cx="8247025" cy="1569660"/>
          </a:xfrm>
          <a:prstGeom prst="rect">
            <a:avLst/>
          </a:prstGeom>
          <a:noFill/>
        </p:spPr>
        <p:txBody>
          <a:bodyPr wrap="square" rtlCol="0">
            <a:spAutoFit/>
          </a:bodyPr>
          <a:lstStyle/>
          <a:p>
            <a:r>
              <a:rPr lang="en-US" sz="2400" b="1" dirty="0" smtClean="0"/>
              <a:t>Filled with sticky rice and steamed/boiled with sugar and</a:t>
            </a:r>
          </a:p>
          <a:p>
            <a:r>
              <a:rPr lang="en-US" sz="2400" b="1" dirty="0" smtClean="0"/>
              <a:t> sugar candy</a:t>
            </a:r>
          </a:p>
          <a:p>
            <a:endParaRPr lang="en-US" sz="2400" b="1" dirty="0" smtClean="0"/>
          </a:p>
          <a:p>
            <a:r>
              <a:rPr lang="en-US" sz="2400" b="1" dirty="0" smtClean="0"/>
              <a:t>Eat cold or hot</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Vegetables (cont.)</a:t>
            </a:r>
            <a:endParaRPr lang="en-US" dirty="0"/>
          </a:p>
        </p:txBody>
      </p:sp>
      <p:sp>
        <p:nvSpPr>
          <p:cNvPr id="3" name="Content Placeholder 2"/>
          <p:cNvSpPr>
            <a:spLocks noGrp="1"/>
          </p:cNvSpPr>
          <p:nvPr>
            <p:ph sz="quarter" idx="1"/>
          </p:nvPr>
        </p:nvSpPr>
        <p:spPr/>
        <p:txBody>
          <a:bodyPr/>
          <a:lstStyle/>
          <a:p>
            <a:r>
              <a:rPr lang="en-US" dirty="0" smtClean="0"/>
              <a:t>Chinese Chives </a:t>
            </a:r>
            <a:endParaRPr lang="en-US" dirty="0"/>
          </a:p>
        </p:txBody>
      </p:sp>
      <p:pic>
        <p:nvPicPr>
          <p:cNvPr id="4" name="Picture 3" descr="韭菜.jpg"/>
          <p:cNvPicPr>
            <a:picLocks noChangeAspect="1"/>
          </p:cNvPicPr>
          <p:nvPr/>
        </p:nvPicPr>
        <p:blipFill>
          <a:blip r:embed="rId2" cstate="print"/>
          <a:srcRect t="11250" b="8750"/>
          <a:stretch>
            <a:fillRect/>
          </a:stretch>
        </p:blipFill>
        <p:spPr>
          <a:xfrm rot="5400000">
            <a:off x="-127000" y="2794000"/>
            <a:ext cx="4521200" cy="2895600"/>
          </a:xfrm>
          <a:prstGeom prst="rect">
            <a:avLst/>
          </a:prstGeom>
        </p:spPr>
      </p:pic>
      <p:pic>
        <p:nvPicPr>
          <p:cNvPr id="7" name="Picture 6" descr="韭菜炒蛋.jpg"/>
          <p:cNvPicPr>
            <a:picLocks noChangeAspect="1"/>
          </p:cNvPicPr>
          <p:nvPr/>
        </p:nvPicPr>
        <p:blipFill>
          <a:blip r:embed="rId3" cstate="print"/>
          <a:srcRect t="9346"/>
          <a:stretch>
            <a:fillRect/>
          </a:stretch>
        </p:blipFill>
        <p:spPr>
          <a:xfrm>
            <a:off x="3886200" y="2438400"/>
            <a:ext cx="5027629" cy="3048000"/>
          </a:xfrm>
          <a:prstGeom prst="rect">
            <a:avLst/>
          </a:prstGeom>
        </p:spPr>
      </p:pic>
      <p:sp>
        <p:nvSpPr>
          <p:cNvPr id="8" name="TextBox 7"/>
          <p:cNvSpPr txBox="1"/>
          <p:nvPr/>
        </p:nvSpPr>
        <p:spPr>
          <a:xfrm>
            <a:off x="3962400" y="1905000"/>
            <a:ext cx="4973093" cy="461665"/>
          </a:xfrm>
          <a:prstGeom prst="rect">
            <a:avLst/>
          </a:prstGeom>
          <a:noFill/>
        </p:spPr>
        <p:txBody>
          <a:bodyPr wrap="none" rtlCol="0">
            <a:spAutoFit/>
          </a:bodyPr>
          <a:lstStyle/>
          <a:p>
            <a:r>
              <a:rPr lang="en-US" sz="2400" b="1" dirty="0" smtClean="0"/>
              <a:t>Stir fry with eggs, seasoned with salt </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Vegetables (cont.)</a:t>
            </a:r>
            <a:endParaRPr lang="en-US" dirty="0"/>
          </a:p>
        </p:txBody>
      </p:sp>
      <p:sp>
        <p:nvSpPr>
          <p:cNvPr id="3" name="Content Placeholder 2"/>
          <p:cNvSpPr>
            <a:spLocks noGrp="1"/>
          </p:cNvSpPr>
          <p:nvPr>
            <p:ph sz="quarter" idx="1"/>
          </p:nvPr>
        </p:nvSpPr>
        <p:spPr/>
        <p:txBody>
          <a:bodyPr/>
          <a:lstStyle/>
          <a:p>
            <a:r>
              <a:rPr lang="en-US" dirty="0" smtClean="0"/>
              <a:t>Chinese Eggplant</a:t>
            </a:r>
            <a:endParaRPr lang="en-US" dirty="0"/>
          </a:p>
        </p:txBody>
      </p:sp>
      <p:pic>
        <p:nvPicPr>
          <p:cNvPr id="4" name="Picture 3" descr="茄子.jpg"/>
          <p:cNvPicPr>
            <a:picLocks noChangeAspect="1"/>
          </p:cNvPicPr>
          <p:nvPr/>
        </p:nvPicPr>
        <p:blipFill>
          <a:blip r:embed="rId2" cstate="print"/>
          <a:stretch>
            <a:fillRect/>
          </a:stretch>
        </p:blipFill>
        <p:spPr>
          <a:xfrm>
            <a:off x="838200" y="2133600"/>
            <a:ext cx="2324100" cy="3505200"/>
          </a:xfrm>
          <a:prstGeom prst="rect">
            <a:avLst/>
          </a:prstGeom>
        </p:spPr>
      </p:pic>
      <p:pic>
        <p:nvPicPr>
          <p:cNvPr id="5" name="Picture 4" descr="2012101511272243560.jpg"/>
          <p:cNvPicPr>
            <a:picLocks noChangeAspect="1"/>
          </p:cNvPicPr>
          <p:nvPr/>
        </p:nvPicPr>
        <p:blipFill>
          <a:blip r:embed="rId3" cstate="print"/>
          <a:stretch>
            <a:fillRect/>
          </a:stretch>
        </p:blipFill>
        <p:spPr>
          <a:xfrm>
            <a:off x="4495800" y="2209800"/>
            <a:ext cx="3648075" cy="3371850"/>
          </a:xfrm>
          <a:prstGeom prst="rect">
            <a:avLst/>
          </a:prstGeom>
        </p:spPr>
      </p:pic>
      <p:sp>
        <p:nvSpPr>
          <p:cNvPr id="6" name="TextBox 5"/>
          <p:cNvSpPr txBox="1"/>
          <p:nvPr/>
        </p:nvSpPr>
        <p:spPr>
          <a:xfrm>
            <a:off x="3886200" y="1447800"/>
            <a:ext cx="5029200" cy="769441"/>
          </a:xfrm>
          <a:prstGeom prst="rect">
            <a:avLst/>
          </a:prstGeom>
          <a:noFill/>
        </p:spPr>
        <p:txBody>
          <a:bodyPr wrap="square" rtlCol="0">
            <a:spAutoFit/>
          </a:bodyPr>
          <a:lstStyle/>
          <a:p>
            <a:r>
              <a:rPr lang="en-US" sz="2200" b="1" dirty="0" smtClean="0"/>
              <a:t>Sautéed eggplant  with garlic and black bean sauce</a:t>
            </a:r>
            <a:endParaRPr lang="en-US" sz="2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Vegetables (cont.)</a:t>
            </a:r>
            <a:endParaRPr lang="en-US" dirty="0"/>
          </a:p>
        </p:txBody>
      </p:sp>
      <p:sp>
        <p:nvSpPr>
          <p:cNvPr id="3" name="Content Placeholder 2"/>
          <p:cNvSpPr>
            <a:spLocks noGrp="1"/>
          </p:cNvSpPr>
          <p:nvPr>
            <p:ph sz="quarter" idx="1"/>
          </p:nvPr>
        </p:nvSpPr>
        <p:spPr/>
        <p:txBody>
          <a:bodyPr/>
          <a:lstStyle/>
          <a:p>
            <a:r>
              <a:rPr lang="en-US" dirty="0" smtClean="0"/>
              <a:t>Tomatoes</a:t>
            </a:r>
            <a:endParaRPr lang="en-US" dirty="0"/>
          </a:p>
        </p:txBody>
      </p:sp>
      <p:pic>
        <p:nvPicPr>
          <p:cNvPr id="4" name="Picture 3" descr="西红柿炒蛋.jpg"/>
          <p:cNvPicPr>
            <a:picLocks noChangeAspect="1"/>
          </p:cNvPicPr>
          <p:nvPr/>
        </p:nvPicPr>
        <p:blipFill>
          <a:blip r:embed="rId2" cstate="print"/>
          <a:stretch>
            <a:fillRect/>
          </a:stretch>
        </p:blipFill>
        <p:spPr>
          <a:xfrm>
            <a:off x="533400" y="2895600"/>
            <a:ext cx="3251200" cy="2438400"/>
          </a:xfrm>
          <a:prstGeom prst="rect">
            <a:avLst/>
          </a:prstGeom>
        </p:spPr>
      </p:pic>
      <p:pic>
        <p:nvPicPr>
          <p:cNvPr id="5" name="Picture 4" descr="西红柿蛋汤.jpg"/>
          <p:cNvPicPr>
            <a:picLocks noChangeAspect="1"/>
          </p:cNvPicPr>
          <p:nvPr/>
        </p:nvPicPr>
        <p:blipFill>
          <a:blip r:embed="rId3" cstate="print"/>
          <a:stretch>
            <a:fillRect/>
          </a:stretch>
        </p:blipFill>
        <p:spPr>
          <a:xfrm>
            <a:off x="4572000" y="2590800"/>
            <a:ext cx="4261745" cy="3175000"/>
          </a:xfrm>
          <a:prstGeom prst="rect">
            <a:avLst/>
          </a:prstGeom>
        </p:spPr>
      </p:pic>
      <p:sp>
        <p:nvSpPr>
          <p:cNvPr id="6" name="TextBox 5"/>
          <p:cNvSpPr txBox="1"/>
          <p:nvPr/>
        </p:nvSpPr>
        <p:spPr>
          <a:xfrm>
            <a:off x="228600" y="2057400"/>
            <a:ext cx="4130939" cy="707886"/>
          </a:xfrm>
          <a:prstGeom prst="rect">
            <a:avLst/>
          </a:prstGeom>
          <a:noFill/>
        </p:spPr>
        <p:txBody>
          <a:bodyPr wrap="none" rtlCol="0">
            <a:spAutoFit/>
          </a:bodyPr>
          <a:lstStyle/>
          <a:p>
            <a:r>
              <a:rPr lang="en-US" sz="2000" b="1" dirty="0" smtClean="0"/>
              <a:t>Egg stirred with tomatoes, seasoned </a:t>
            </a:r>
          </a:p>
          <a:p>
            <a:r>
              <a:rPr lang="en-US" sz="2000" b="1" dirty="0" smtClean="0"/>
              <a:t>with salt,  sugar and green onion</a:t>
            </a:r>
            <a:endParaRPr lang="en-US" sz="2000" b="1" dirty="0"/>
          </a:p>
        </p:txBody>
      </p:sp>
      <p:sp>
        <p:nvSpPr>
          <p:cNvPr id="7" name="TextBox 6"/>
          <p:cNvSpPr txBox="1"/>
          <p:nvPr/>
        </p:nvSpPr>
        <p:spPr>
          <a:xfrm>
            <a:off x="4876800" y="2057400"/>
            <a:ext cx="3421834" cy="400110"/>
          </a:xfrm>
          <a:prstGeom prst="rect">
            <a:avLst/>
          </a:prstGeom>
          <a:noFill/>
        </p:spPr>
        <p:txBody>
          <a:bodyPr wrap="none" rtlCol="0">
            <a:spAutoFit/>
          </a:bodyPr>
          <a:lstStyle/>
          <a:p>
            <a:r>
              <a:rPr lang="en-US" sz="2000" b="1" dirty="0" smtClean="0"/>
              <a:t>Egg drop soup with tomatoes </a:t>
            </a:r>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Vegetables (Cont.)</a:t>
            </a:r>
            <a:endParaRPr lang="en-US" dirty="0"/>
          </a:p>
        </p:txBody>
      </p:sp>
      <p:sp>
        <p:nvSpPr>
          <p:cNvPr id="3" name="Content Placeholder 2"/>
          <p:cNvSpPr>
            <a:spLocks noGrp="1"/>
          </p:cNvSpPr>
          <p:nvPr>
            <p:ph sz="quarter" idx="1"/>
          </p:nvPr>
        </p:nvSpPr>
        <p:spPr/>
        <p:txBody>
          <a:bodyPr/>
          <a:lstStyle/>
          <a:p>
            <a:r>
              <a:rPr lang="en-US" dirty="0" smtClean="0"/>
              <a:t>Potatoes </a:t>
            </a:r>
            <a:endParaRPr lang="en-US" dirty="0"/>
          </a:p>
        </p:txBody>
      </p:sp>
      <p:pic>
        <p:nvPicPr>
          <p:cNvPr id="4" name="Picture 3" descr="酸辣土豆丝.jpg"/>
          <p:cNvPicPr>
            <a:picLocks noChangeAspect="1"/>
          </p:cNvPicPr>
          <p:nvPr/>
        </p:nvPicPr>
        <p:blipFill>
          <a:blip r:embed="rId2" cstate="print"/>
          <a:srcRect b="3333"/>
          <a:stretch>
            <a:fillRect/>
          </a:stretch>
        </p:blipFill>
        <p:spPr>
          <a:xfrm>
            <a:off x="2362200" y="2514600"/>
            <a:ext cx="5294716" cy="4038600"/>
          </a:xfrm>
          <a:prstGeom prst="rect">
            <a:avLst/>
          </a:prstGeom>
        </p:spPr>
      </p:pic>
      <p:sp>
        <p:nvSpPr>
          <p:cNvPr id="5" name="TextBox 4"/>
          <p:cNvSpPr txBox="1"/>
          <p:nvPr/>
        </p:nvSpPr>
        <p:spPr>
          <a:xfrm>
            <a:off x="2209800" y="1981200"/>
            <a:ext cx="5447710" cy="400110"/>
          </a:xfrm>
          <a:prstGeom prst="rect">
            <a:avLst/>
          </a:prstGeom>
          <a:noFill/>
        </p:spPr>
        <p:txBody>
          <a:bodyPr wrap="none" rtlCol="0">
            <a:spAutoFit/>
          </a:bodyPr>
          <a:lstStyle/>
          <a:p>
            <a:r>
              <a:rPr lang="en-US" sz="2000" b="1" dirty="0" smtClean="0"/>
              <a:t>Vinegar flavor spicy potato shreds with dry chili </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Breakfast </a:t>
            </a:r>
            <a:endParaRPr lang="en-US" dirty="0"/>
          </a:p>
        </p:txBody>
      </p:sp>
      <p:sp>
        <p:nvSpPr>
          <p:cNvPr id="3" name="Content Placeholder 2"/>
          <p:cNvSpPr>
            <a:spLocks noGrp="1"/>
          </p:cNvSpPr>
          <p:nvPr>
            <p:ph sz="quarter" idx="1"/>
          </p:nvPr>
        </p:nvSpPr>
        <p:spPr>
          <a:xfrm>
            <a:off x="914400" y="1447800"/>
            <a:ext cx="7772400" cy="5029200"/>
          </a:xfrm>
        </p:spPr>
        <p:txBody>
          <a:bodyPr>
            <a:normAutofit fontScale="85000" lnSpcReduction="20000"/>
          </a:bodyPr>
          <a:lstStyle/>
          <a:p>
            <a:pPr>
              <a:buNone/>
            </a:pPr>
            <a:r>
              <a:rPr lang="en-US" sz="3500" b="1" dirty="0" smtClean="0"/>
              <a:t>Many options:</a:t>
            </a:r>
          </a:p>
          <a:p>
            <a:pPr>
              <a:buNone/>
            </a:pPr>
            <a:endParaRPr lang="en-US" sz="3500" b="1" dirty="0" smtClean="0"/>
          </a:p>
          <a:p>
            <a:r>
              <a:rPr lang="en-US" sz="3500" b="1" dirty="0" smtClean="0"/>
              <a:t>Soymilk/milk</a:t>
            </a:r>
          </a:p>
          <a:p>
            <a:r>
              <a:rPr lang="en-US" sz="3500" b="1" dirty="0" smtClean="0"/>
              <a:t>Fried </a:t>
            </a:r>
            <a:r>
              <a:rPr lang="en-US" sz="3500" b="1" dirty="0" smtClean="0"/>
              <a:t>bread stick</a:t>
            </a:r>
          </a:p>
          <a:p>
            <a:r>
              <a:rPr lang="en-US" sz="3500" b="1" dirty="0" smtClean="0"/>
              <a:t>Rice porridge  </a:t>
            </a:r>
          </a:p>
          <a:p>
            <a:r>
              <a:rPr lang="en-US" sz="3500" b="1" dirty="0" smtClean="0"/>
              <a:t>Eggs </a:t>
            </a:r>
          </a:p>
          <a:p>
            <a:r>
              <a:rPr lang="en-US" sz="3500" b="1" dirty="0" smtClean="0"/>
              <a:t>Pickled side dishes</a:t>
            </a:r>
          </a:p>
          <a:p>
            <a:r>
              <a:rPr lang="en-US" sz="3500" b="1" dirty="0" smtClean="0"/>
              <a:t>Steamed buns </a:t>
            </a:r>
          </a:p>
          <a:p>
            <a:endParaRPr lang="en-US" dirty="0" smtClean="0"/>
          </a:p>
          <a:p>
            <a:endParaRPr lang="en-US" dirty="0" smtClean="0"/>
          </a:p>
          <a:p>
            <a:endParaRPr lang="en-US" dirty="0" smtClean="0"/>
          </a:p>
          <a:p>
            <a:pPr>
              <a:buNone/>
            </a:pPr>
            <a:r>
              <a:rPr lang="en-US" dirty="0" smtClean="0"/>
              <a:t> </a:t>
            </a:r>
          </a:p>
          <a:p>
            <a:pPr>
              <a:buNone/>
            </a:pPr>
            <a:endParaRPr lang="en-US" dirty="0"/>
          </a:p>
        </p:txBody>
      </p:sp>
      <p:pic>
        <p:nvPicPr>
          <p:cNvPr id="4" name="Picture 3" descr="4.jpg"/>
          <p:cNvPicPr>
            <a:picLocks noChangeAspect="1"/>
          </p:cNvPicPr>
          <p:nvPr/>
        </p:nvPicPr>
        <p:blipFill>
          <a:blip r:embed="rId2" cstate="print"/>
          <a:stretch>
            <a:fillRect/>
          </a:stretch>
        </p:blipFill>
        <p:spPr>
          <a:xfrm>
            <a:off x="4495800" y="914400"/>
            <a:ext cx="4038600" cy="5638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Vegetables (Cont.)</a:t>
            </a:r>
            <a:endParaRPr lang="en-US" dirty="0"/>
          </a:p>
        </p:txBody>
      </p:sp>
      <p:sp>
        <p:nvSpPr>
          <p:cNvPr id="3" name="Content Placeholder 2"/>
          <p:cNvSpPr>
            <a:spLocks noGrp="1"/>
          </p:cNvSpPr>
          <p:nvPr>
            <p:ph sz="quarter" idx="1"/>
          </p:nvPr>
        </p:nvSpPr>
        <p:spPr/>
        <p:txBody>
          <a:bodyPr/>
          <a:lstStyle/>
          <a:p>
            <a:r>
              <a:rPr lang="en-US" dirty="0" smtClean="0"/>
              <a:t>Sprouts </a:t>
            </a:r>
            <a:endParaRPr lang="en-US" dirty="0"/>
          </a:p>
        </p:txBody>
      </p:sp>
      <p:pic>
        <p:nvPicPr>
          <p:cNvPr id="5" name="Picture 4" descr="豆芽汤.jpg"/>
          <p:cNvPicPr>
            <a:picLocks noChangeAspect="1"/>
          </p:cNvPicPr>
          <p:nvPr/>
        </p:nvPicPr>
        <p:blipFill>
          <a:blip r:embed="rId2" cstate="print"/>
          <a:stretch>
            <a:fillRect/>
          </a:stretch>
        </p:blipFill>
        <p:spPr>
          <a:xfrm>
            <a:off x="4800600" y="2362200"/>
            <a:ext cx="4106198" cy="3213100"/>
          </a:xfrm>
          <a:prstGeom prst="rect">
            <a:avLst/>
          </a:prstGeom>
        </p:spPr>
      </p:pic>
      <p:sp>
        <p:nvSpPr>
          <p:cNvPr id="7" name="TextBox 6"/>
          <p:cNvSpPr txBox="1"/>
          <p:nvPr/>
        </p:nvSpPr>
        <p:spPr>
          <a:xfrm>
            <a:off x="228600" y="1905000"/>
            <a:ext cx="4191000" cy="430887"/>
          </a:xfrm>
          <a:prstGeom prst="rect">
            <a:avLst/>
          </a:prstGeom>
          <a:noFill/>
        </p:spPr>
        <p:txBody>
          <a:bodyPr wrap="square" rtlCol="0">
            <a:spAutoFit/>
          </a:bodyPr>
          <a:lstStyle/>
          <a:p>
            <a:r>
              <a:rPr lang="en-US" sz="2200" b="1" dirty="0" smtClean="0"/>
              <a:t>Stir fried sprouts vinegar flavor</a:t>
            </a:r>
            <a:endParaRPr lang="en-US" sz="2200" b="1" dirty="0"/>
          </a:p>
        </p:txBody>
      </p:sp>
      <p:pic>
        <p:nvPicPr>
          <p:cNvPr id="8" name="Picture 7" descr="炒豆芽.jpg"/>
          <p:cNvPicPr>
            <a:picLocks noChangeAspect="1"/>
          </p:cNvPicPr>
          <p:nvPr/>
        </p:nvPicPr>
        <p:blipFill>
          <a:blip r:embed="rId3" cstate="print"/>
          <a:srcRect l="8333" b="24"/>
          <a:stretch>
            <a:fillRect/>
          </a:stretch>
        </p:blipFill>
        <p:spPr>
          <a:xfrm>
            <a:off x="228600" y="2438400"/>
            <a:ext cx="4189977" cy="3048000"/>
          </a:xfrm>
          <a:prstGeom prst="rect">
            <a:avLst/>
          </a:prstGeom>
        </p:spPr>
      </p:pic>
      <p:sp>
        <p:nvSpPr>
          <p:cNvPr id="9" name="TextBox 8"/>
          <p:cNvSpPr txBox="1"/>
          <p:nvPr/>
        </p:nvSpPr>
        <p:spPr>
          <a:xfrm>
            <a:off x="4724400" y="1905000"/>
            <a:ext cx="4267200" cy="430887"/>
          </a:xfrm>
          <a:prstGeom prst="rect">
            <a:avLst/>
          </a:prstGeom>
          <a:noFill/>
        </p:spPr>
        <p:txBody>
          <a:bodyPr wrap="square" rtlCol="0">
            <a:spAutoFit/>
          </a:bodyPr>
          <a:lstStyle/>
          <a:p>
            <a:r>
              <a:rPr lang="en-US" sz="2200" b="1" dirty="0" smtClean="0"/>
              <a:t>Sprouts soup with deep fried tofu</a:t>
            </a:r>
            <a:endParaRPr lang="en-US" sz="2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Vegetable Seasoning</a:t>
            </a:r>
            <a:endParaRPr lang="en-US" dirty="0"/>
          </a:p>
        </p:txBody>
      </p:sp>
      <p:sp>
        <p:nvSpPr>
          <p:cNvPr id="3" name="Content Placeholder 2"/>
          <p:cNvSpPr>
            <a:spLocks noGrp="1"/>
          </p:cNvSpPr>
          <p:nvPr>
            <p:ph sz="quarter" idx="1"/>
          </p:nvPr>
        </p:nvSpPr>
        <p:spPr/>
        <p:txBody>
          <a:bodyPr>
            <a:normAutofit/>
          </a:bodyPr>
          <a:lstStyle/>
          <a:p>
            <a:r>
              <a:rPr lang="en-US" dirty="0" smtClean="0"/>
              <a:t>Garlic</a:t>
            </a:r>
          </a:p>
          <a:p>
            <a:r>
              <a:rPr lang="en-US" dirty="0" smtClean="0"/>
              <a:t>Salt</a:t>
            </a:r>
          </a:p>
          <a:p>
            <a:r>
              <a:rPr lang="en-US" dirty="0" smtClean="0"/>
              <a:t>Sugar (optional)</a:t>
            </a:r>
          </a:p>
          <a:p>
            <a:r>
              <a:rPr lang="en-US" dirty="0" smtClean="0"/>
              <a:t>Oyster sauce (optional)</a:t>
            </a:r>
          </a:p>
          <a:p>
            <a:r>
              <a:rPr lang="en-US" dirty="0" smtClean="0"/>
              <a:t>Vinegar (optional)</a:t>
            </a:r>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Meat Seasoning</a:t>
            </a:r>
            <a:endParaRPr lang="en-US" dirty="0"/>
          </a:p>
        </p:txBody>
      </p:sp>
      <p:sp>
        <p:nvSpPr>
          <p:cNvPr id="3" name="Content Placeholder 2"/>
          <p:cNvSpPr>
            <a:spLocks noGrp="1"/>
          </p:cNvSpPr>
          <p:nvPr>
            <p:ph sz="quarter" idx="1"/>
          </p:nvPr>
        </p:nvSpPr>
        <p:spPr/>
        <p:txBody>
          <a:bodyPr/>
          <a:lstStyle/>
          <a:p>
            <a:r>
              <a:rPr lang="en-US" dirty="0" smtClean="0"/>
              <a:t>Garlic </a:t>
            </a:r>
          </a:p>
          <a:p>
            <a:r>
              <a:rPr lang="en-US" dirty="0" smtClean="0"/>
              <a:t>Ginger</a:t>
            </a:r>
          </a:p>
          <a:p>
            <a:r>
              <a:rPr lang="en-US" dirty="0" smtClean="0"/>
              <a:t>Green onion </a:t>
            </a:r>
          </a:p>
          <a:p>
            <a:r>
              <a:rPr lang="en-US" dirty="0" smtClean="0"/>
              <a:t>Rice wine </a:t>
            </a:r>
          </a:p>
          <a:p>
            <a:r>
              <a:rPr lang="en-US" dirty="0" smtClean="0"/>
              <a:t>Soy sauce </a:t>
            </a:r>
          </a:p>
          <a:p>
            <a:r>
              <a:rPr lang="en-US" dirty="0" smtClean="0"/>
              <a:t>Salt </a:t>
            </a:r>
          </a:p>
          <a:p>
            <a:r>
              <a:rPr lang="en-US" dirty="0" smtClean="0"/>
              <a:t>Spice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Seasoning</a:t>
            </a:r>
            <a:endParaRPr lang="en-US" dirty="0"/>
          </a:p>
        </p:txBody>
      </p:sp>
      <p:sp>
        <p:nvSpPr>
          <p:cNvPr id="3" name="Content Placeholder 2"/>
          <p:cNvSpPr>
            <a:spLocks noGrp="1"/>
          </p:cNvSpPr>
          <p:nvPr>
            <p:ph sz="quarter" idx="1"/>
          </p:nvPr>
        </p:nvSpPr>
        <p:spPr/>
        <p:txBody>
          <a:bodyPr/>
          <a:lstStyle/>
          <a:p>
            <a:r>
              <a:rPr lang="en-US" dirty="0" smtClean="0"/>
              <a:t>Garlic </a:t>
            </a:r>
          </a:p>
          <a:p>
            <a:r>
              <a:rPr lang="en-US" dirty="0" smtClean="0"/>
              <a:t>Ginger</a:t>
            </a:r>
          </a:p>
          <a:p>
            <a:r>
              <a:rPr lang="en-US" dirty="0" smtClean="0"/>
              <a:t>Green onion </a:t>
            </a:r>
          </a:p>
          <a:p>
            <a:r>
              <a:rPr lang="en-US" dirty="0" smtClean="0"/>
              <a:t>Rice wine </a:t>
            </a:r>
          </a:p>
          <a:p>
            <a:r>
              <a:rPr lang="en-US" dirty="0" smtClean="0"/>
              <a:t>Rice vinegar </a:t>
            </a:r>
          </a:p>
          <a:p>
            <a:r>
              <a:rPr lang="en-US" dirty="0" smtClean="0"/>
              <a:t>Salt </a:t>
            </a:r>
          </a:p>
          <a:p>
            <a:r>
              <a:rPr lang="en-US" dirty="0" smtClean="0"/>
              <a:t>Sugar </a:t>
            </a:r>
          </a:p>
          <a:p>
            <a:r>
              <a:rPr lang="en-US" dirty="0" smtClean="0"/>
              <a:t>Spice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Spice</a:t>
            </a:r>
            <a:endParaRPr lang="en-US" dirty="0"/>
          </a:p>
        </p:txBody>
      </p:sp>
      <p:pic>
        <p:nvPicPr>
          <p:cNvPr id="4" name="Content Placeholder 3" descr="香料.jpg"/>
          <p:cNvPicPr>
            <a:picLocks noGrp="1" noChangeAspect="1"/>
          </p:cNvPicPr>
          <p:nvPr>
            <p:ph sz="quarter" idx="1"/>
          </p:nvPr>
        </p:nvPicPr>
        <p:blipFill>
          <a:blip r:embed="rId2" cstate="print"/>
          <a:stretch>
            <a:fillRect/>
          </a:stretch>
        </p:blipFill>
        <p:spPr>
          <a:xfrm>
            <a:off x="1600200" y="1676400"/>
            <a:ext cx="6191250" cy="44577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Hotpot </a:t>
            </a:r>
            <a:endParaRPr lang="en-US" dirty="0"/>
          </a:p>
        </p:txBody>
      </p:sp>
      <p:sp>
        <p:nvSpPr>
          <p:cNvPr id="3" name="Content Placeholder 2"/>
          <p:cNvSpPr>
            <a:spLocks noGrp="1"/>
          </p:cNvSpPr>
          <p:nvPr>
            <p:ph sz="quarter" idx="1"/>
          </p:nvPr>
        </p:nvSpPr>
        <p:spPr>
          <a:xfrm>
            <a:off x="381000" y="1447800"/>
            <a:ext cx="8305800" cy="4572000"/>
          </a:xfrm>
        </p:spPr>
        <p:txBody>
          <a:bodyPr/>
          <a:lstStyle/>
          <a:p>
            <a:r>
              <a:rPr lang="en-US" dirty="0" smtClean="0"/>
              <a:t>Traditionally, Chinese people eat hotpot during winter when it gets really cold. </a:t>
            </a:r>
          </a:p>
          <a:p>
            <a:endParaRPr lang="en-US" dirty="0" smtClean="0"/>
          </a:p>
          <a:p>
            <a:r>
              <a:rPr lang="en-US" dirty="0" smtClean="0"/>
              <a:t>Nowadays, any season</a:t>
            </a:r>
          </a:p>
          <a:p>
            <a:endParaRPr lang="en-US" dirty="0" smtClean="0"/>
          </a:p>
          <a:p>
            <a:r>
              <a:rPr lang="en-US" dirty="0" smtClean="0"/>
              <a:t>We LOVE hotpot!! </a:t>
            </a:r>
            <a:endParaRPr lang="en-US" dirty="0"/>
          </a:p>
        </p:txBody>
      </p:sp>
      <p:pic>
        <p:nvPicPr>
          <p:cNvPr id="4" name="Picture 3" descr="吃火锅.JPG"/>
          <p:cNvPicPr>
            <a:picLocks noChangeAspect="1"/>
          </p:cNvPicPr>
          <p:nvPr/>
        </p:nvPicPr>
        <p:blipFill>
          <a:blip r:embed="rId2" cstate="print"/>
          <a:stretch>
            <a:fillRect/>
          </a:stretch>
        </p:blipFill>
        <p:spPr>
          <a:xfrm>
            <a:off x="3505200" y="2819400"/>
            <a:ext cx="5010665" cy="362331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Hotpot (Cont.) </a:t>
            </a:r>
            <a:endParaRPr lang="en-US" dirty="0"/>
          </a:p>
        </p:txBody>
      </p:sp>
      <p:sp>
        <p:nvSpPr>
          <p:cNvPr id="3" name="Content Placeholder 2"/>
          <p:cNvSpPr>
            <a:spLocks noGrp="1"/>
          </p:cNvSpPr>
          <p:nvPr>
            <p:ph sz="quarter" idx="1"/>
          </p:nvPr>
        </p:nvSpPr>
        <p:spPr/>
        <p:txBody>
          <a:bodyPr/>
          <a:lstStyle/>
          <a:p>
            <a:r>
              <a:rPr lang="en-US" dirty="0" smtClean="0"/>
              <a:t>Traditionally, hotpot looks like this. </a:t>
            </a:r>
            <a:endParaRPr lang="en-US" dirty="0"/>
          </a:p>
        </p:txBody>
      </p:sp>
      <p:pic>
        <p:nvPicPr>
          <p:cNvPr id="4" name="Picture 3" descr="传统火锅3.jpg"/>
          <p:cNvPicPr>
            <a:picLocks noChangeAspect="1"/>
          </p:cNvPicPr>
          <p:nvPr/>
        </p:nvPicPr>
        <p:blipFill>
          <a:blip r:embed="rId2" cstate="print"/>
          <a:stretch>
            <a:fillRect/>
          </a:stretch>
        </p:blipFill>
        <p:spPr>
          <a:xfrm>
            <a:off x="5638800" y="2209800"/>
            <a:ext cx="3048000" cy="3521676"/>
          </a:xfrm>
          <a:prstGeom prst="rect">
            <a:avLst/>
          </a:prstGeom>
        </p:spPr>
      </p:pic>
      <p:pic>
        <p:nvPicPr>
          <p:cNvPr id="5" name="Picture 4" descr="传统火锅2.gif"/>
          <p:cNvPicPr>
            <a:picLocks noChangeAspect="1"/>
          </p:cNvPicPr>
          <p:nvPr/>
        </p:nvPicPr>
        <p:blipFill>
          <a:blip r:embed="rId3" cstate="print"/>
          <a:stretch>
            <a:fillRect/>
          </a:stretch>
        </p:blipFill>
        <p:spPr>
          <a:xfrm>
            <a:off x="762000" y="2133600"/>
            <a:ext cx="4508296" cy="3505200"/>
          </a:xfrm>
          <a:prstGeom prst="rect">
            <a:avLst/>
          </a:prstGeom>
        </p:spPr>
      </p:pic>
      <p:sp>
        <p:nvSpPr>
          <p:cNvPr id="7" name="TextBox 6"/>
          <p:cNvSpPr txBox="1"/>
          <p:nvPr/>
        </p:nvSpPr>
        <p:spPr>
          <a:xfrm>
            <a:off x="152400" y="5791200"/>
            <a:ext cx="11432640" cy="769441"/>
          </a:xfrm>
          <a:prstGeom prst="rect">
            <a:avLst/>
          </a:prstGeom>
          <a:noFill/>
        </p:spPr>
        <p:txBody>
          <a:bodyPr wrap="square" rtlCol="0">
            <a:spAutoFit/>
          </a:bodyPr>
          <a:lstStyle/>
          <a:p>
            <a:r>
              <a:rPr lang="en-US" sz="2200" b="1" dirty="0" smtClean="0"/>
              <a:t>Wait till the soup is boiling, and add meat and vegetables to the pot, after </a:t>
            </a:r>
          </a:p>
          <a:p>
            <a:r>
              <a:rPr lang="en-US" sz="2200" b="1" dirty="0" smtClean="0"/>
              <a:t>boiling  for a few minutes,   meat and vegetables are ready to eat. </a:t>
            </a:r>
            <a:endParaRPr lang="en-US" sz="2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Hotpot (Cont.)</a:t>
            </a:r>
            <a:endParaRPr lang="en-US" dirty="0"/>
          </a:p>
        </p:txBody>
      </p:sp>
      <p:sp>
        <p:nvSpPr>
          <p:cNvPr id="3" name="Content Placeholder 2"/>
          <p:cNvSpPr>
            <a:spLocks noGrp="1"/>
          </p:cNvSpPr>
          <p:nvPr>
            <p:ph sz="quarter" idx="1"/>
          </p:nvPr>
        </p:nvSpPr>
        <p:spPr/>
        <p:txBody>
          <a:bodyPr/>
          <a:lstStyle/>
          <a:p>
            <a:r>
              <a:rPr lang="en-US" dirty="0" smtClean="0"/>
              <a:t>Nowadays, most of the hotpots offer two flavors within one pot, spicy and not spicy </a:t>
            </a:r>
            <a:endParaRPr lang="en-US" dirty="0"/>
          </a:p>
        </p:txBody>
      </p:sp>
      <p:pic>
        <p:nvPicPr>
          <p:cNvPr id="4" name="Picture 3" descr="火锅1.jpg"/>
          <p:cNvPicPr>
            <a:picLocks noChangeAspect="1"/>
          </p:cNvPicPr>
          <p:nvPr/>
        </p:nvPicPr>
        <p:blipFill>
          <a:blip r:embed="rId2" cstate="print"/>
          <a:stretch>
            <a:fillRect/>
          </a:stretch>
        </p:blipFill>
        <p:spPr>
          <a:xfrm>
            <a:off x="1981200" y="2362200"/>
            <a:ext cx="5334000" cy="3759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Tangyuan</a:t>
            </a:r>
            <a:r>
              <a:rPr lang="en-US" dirty="0" smtClean="0"/>
              <a:t> (Sweet Soup Balls)</a:t>
            </a:r>
            <a:endParaRPr lang="en-US" dirty="0"/>
          </a:p>
        </p:txBody>
      </p:sp>
      <p:sp>
        <p:nvSpPr>
          <p:cNvPr id="3" name="Content Placeholder 2"/>
          <p:cNvSpPr>
            <a:spLocks noGrp="1"/>
          </p:cNvSpPr>
          <p:nvPr>
            <p:ph sz="quarter" idx="1"/>
          </p:nvPr>
        </p:nvSpPr>
        <p:spPr>
          <a:xfrm>
            <a:off x="381000" y="1447800"/>
            <a:ext cx="8305800" cy="4572000"/>
          </a:xfrm>
        </p:spPr>
        <p:txBody>
          <a:bodyPr>
            <a:normAutofit lnSpcReduction="10000"/>
          </a:bodyPr>
          <a:lstStyle/>
          <a:p>
            <a:r>
              <a:rPr lang="en-US" dirty="0" err="1" smtClean="0"/>
              <a:t>Tangyuan</a:t>
            </a:r>
            <a:r>
              <a:rPr lang="en-US" dirty="0" smtClean="0"/>
              <a:t> is part of people’s life in the southern part of China. People eat it for breakfast and sometimes as a quick dinner or dissert. </a:t>
            </a:r>
          </a:p>
          <a:p>
            <a:pPr>
              <a:buNone/>
            </a:pPr>
            <a:endParaRPr lang="en-US" dirty="0" smtClean="0"/>
          </a:p>
          <a:p>
            <a:r>
              <a:rPr lang="en-US" dirty="0" smtClean="0"/>
              <a:t>Tastes sweet. </a:t>
            </a:r>
          </a:p>
          <a:p>
            <a:endParaRPr lang="en-US" dirty="0" smtClean="0"/>
          </a:p>
          <a:p>
            <a:r>
              <a:rPr lang="en-US" dirty="0" smtClean="0"/>
              <a:t>Made of sticky rice with</a:t>
            </a:r>
          </a:p>
          <a:p>
            <a:pPr>
              <a:buNone/>
            </a:pPr>
            <a:r>
              <a:rPr lang="en-US" dirty="0" smtClean="0"/>
              <a:t>sweet flavored fillings   </a:t>
            </a:r>
          </a:p>
          <a:p>
            <a:pPr>
              <a:buNone/>
            </a:pPr>
            <a:r>
              <a:rPr lang="en-US" dirty="0" smtClean="0"/>
              <a:t>(black sesame or</a:t>
            </a:r>
          </a:p>
          <a:p>
            <a:pPr>
              <a:buNone/>
            </a:pPr>
            <a:r>
              <a:rPr lang="en-US" dirty="0" smtClean="0"/>
              <a:t>red beans)</a:t>
            </a:r>
            <a:endParaRPr lang="en-US" dirty="0"/>
          </a:p>
        </p:txBody>
      </p:sp>
      <p:pic>
        <p:nvPicPr>
          <p:cNvPr id="4" name="Picture 3" descr="汤圆3.jpg"/>
          <p:cNvPicPr>
            <a:picLocks noChangeAspect="1"/>
          </p:cNvPicPr>
          <p:nvPr/>
        </p:nvPicPr>
        <p:blipFill>
          <a:blip r:embed="rId2" cstate="print"/>
          <a:stretch>
            <a:fillRect/>
          </a:stretch>
        </p:blipFill>
        <p:spPr>
          <a:xfrm>
            <a:off x="3962400" y="2514600"/>
            <a:ext cx="3924300" cy="39243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Tangyuan</a:t>
            </a:r>
            <a:r>
              <a:rPr lang="en-US" dirty="0" smtClean="0"/>
              <a:t> (Sweet Soup Balls) </a:t>
            </a:r>
            <a:endParaRPr lang="en-US" dirty="0"/>
          </a:p>
        </p:txBody>
      </p:sp>
      <p:pic>
        <p:nvPicPr>
          <p:cNvPr id="4" name="Content Placeholder 3" descr="汤圆 (2).jpg"/>
          <p:cNvPicPr>
            <a:picLocks noGrp="1" noChangeAspect="1"/>
          </p:cNvPicPr>
          <p:nvPr>
            <p:ph sz="quarter" idx="1"/>
          </p:nvPr>
        </p:nvPicPr>
        <p:blipFill>
          <a:blip r:embed="rId2" cstate="print"/>
          <a:srcRect r="20497"/>
          <a:stretch>
            <a:fillRect/>
          </a:stretch>
        </p:blipFill>
        <p:spPr>
          <a:xfrm>
            <a:off x="228600" y="2362200"/>
            <a:ext cx="4419600" cy="3124200"/>
          </a:xfrm>
        </p:spPr>
      </p:pic>
      <p:pic>
        <p:nvPicPr>
          <p:cNvPr id="5" name="Picture 4" descr="炸汤元.jpg"/>
          <p:cNvPicPr>
            <a:picLocks noChangeAspect="1"/>
          </p:cNvPicPr>
          <p:nvPr/>
        </p:nvPicPr>
        <p:blipFill>
          <a:blip r:embed="rId3" cstate="print"/>
          <a:srcRect r="28000"/>
          <a:stretch>
            <a:fillRect/>
          </a:stretch>
        </p:blipFill>
        <p:spPr>
          <a:xfrm>
            <a:off x="4724400" y="2286000"/>
            <a:ext cx="4114800" cy="3810000"/>
          </a:xfrm>
          <a:prstGeom prst="rect">
            <a:avLst/>
          </a:prstGeom>
        </p:spPr>
      </p:pic>
      <p:sp>
        <p:nvSpPr>
          <p:cNvPr id="6" name="TextBox 5"/>
          <p:cNvSpPr txBox="1"/>
          <p:nvPr/>
        </p:nvSpPr>
        <p:spPr>
          <a:xfrm>
            <a:off x="685800" y="1676400"/>
            <a:ext cx="1752600" cy="461665"/>
          </a:xfrm>
          <a:prstGeom prst="rect">
            <a:avLst/>
          </a:prstGeom>
          <a:noFill/>
        </p:spPr>
        <p:txBody>
          <a:bodyPr wrap="square" rtlCol="0">
            <a:spAutoFit/>
          </a:bodyPr>
          <a:lstStyle/>
          <a:p>
            <a:r>
              <a:rPr lang="en-US" sz="2400" b="1" dirty="0" smtClean="0"/>
              <a:t>Eat in soup </a:t>
            </a:r>
            <a:endParaRPr lang="en-US" sz="2400" b="1" dirty="0"/>
          </a:p>
        </p:txBody>
      </p:sp>
      <p:sp>
        <p:nvSpPr>
          <p:cNvPr id="7" name="TextBox 6"/>
          <p:cNvSpPr txBox="1"/>
          <p:nvPr/>
        </p:nvSpPr>
        <p:spPr>
          <a:xfrm>
            <a:off x="5486400" y="1752600"/>
            <a:ext cx="1389868" cy="461665"/>
          </a:xfrm>
          <a:prstGeom prst="rect">
            <a:avLst/>
          </a:prstGeom>
          <a:noFill/>
        </p:spPr>
        <p:txBody>
          <a:bodyPr wrap="none" rtlCol="0">
            <a:spAutoFit/>
          </a:bodyPr>
          <a:lstStyle/>
          <a:p>
            <a:r>
              <a:rPr lang="en-US" sz="2400" b="1" dirty="0" smtClean="0"/>
              <a:t>Deep fry </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Breakfast (cont.)</a:t>
            </a:r>
            <a:endParaRPr lang="en-US" dirty="0"/>
          </a:p>
        </p:txBody>
      </p:sp>
      <p:pic>
        <p:nvPicPr>
          <p:cNvPr id="4" name="Content Placeholder 3" descr="0.jpg"/>
          <p:cNvPicPr>
            <a:picLocks noGrp="1" noChangeAspect="1"/>
          </p:cNvPicPr>
          <p:nvPr>
            <p:ph sz="quarter" idx="1"/>
          </p:nvPr>
        </p:nvPicPr>
        <p:blipFill>
          <a:blip r:embed="rId2" cstate="print"/>
          <a:stretch>
            <a:fillRect/>
          </a:stretch>
        </p:blipFill>
        <p:spPr>
          <a:xfrm>
            <a:off x="381000" y="3352800"/>
            <a:ext cx="4152900" cy="3114675"/>
          </a:xfrm>
        </p:spPr>
      </p:pic>
      <p:pic>
        <p:nvPicPr>
          <p:cNvPr id="5" name="Picture 4" descr="5.png"/>
          <p:cNvPicPr>
            <a:picLocks noChangeAspect="1"/>
          </p:cNvPicPr>
          <p:nvPr/>
        </p:nvPicPr>
        <p:blipFill>
          <a:blip r:embed="rId3" cstate="print"/>
          <a:stretch>
            <a:fillRect/>
          </a:stretch>
        </p:blipFill>
        <p:spPr>
          <a:xfrm>
            <a:off x="4724400" y="1600200"/>
            <a:ext cx="4079037" cy="3429000"/>
          </a:xfrm>
          <a:prstGeom prst="rect">
            <a:avLst/>
          </a:prstGeom>
        </p:spPr>
      </p:pic>
      <p:sp>
        <p:nvSpPr>
          <p:cNvPr id="6" name="TextBox 5"/>
          <p:cNvSpPr txBox="1"/>
          <p:nvPr/>
        </p:nvSpPr>
        <p:spPr>
          <a:xfrm>
            <a:off x="533400" y="1524000"/>
            <a:ext cx="4038600" cy="2062103"/>
          </a:xfrm>
          <a:prstGeom prst="rect">
            <a:avLst/>
          </a:prstGeom>
          <a:noFill/>
        </p:spPr>
        <p:txBody>
          <a:bodyPr wrap="square" rtlCol="0">
            <a:spAutoFit/>
          </a:bodyPr>
          <a:lstStyle/>
          <a:p>
            <a:r>
              <a:rPr lang="en-US" sz="3200" dirty="0" smtClean="0"/>
              <a:t>Other Options:</a:t>
            </a:r>
          </a:p>
          <a:p>
            <a:pPr>
              <a:buFont typeface="Arial" pitchFamily="34" charset="0"/>
              <a:buChar char="•"/>
            </a:pPr>
            <a:r>
              <a:rPr lang="en-US" sz="3200" dirty="0" smtClean="0"/>
              <a:t> Noodles </a:t>
            </a:r>
          </a:p>
          <a:p>
            <a:pPr>
              <a:buFont typeface="Arial" pitchFamily="34" charset="0"/>
              <a:buChar char="•"/>
            </a:pPr>
            <a:r>
              <a:rPr lang="en-US" sz="3200" dirty="0" smtClean="0"/>
              <a:t> Wonton</a:t>
            </a:r>
          </a:p>
          <a:p>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Dumplings</a:t>
            </a:r>
            <a:endParaRPr lang="en-US" dirty="0"/>
          </a:p>
        </p:txBody>
      </p:sp>
      <p:sp>
        <p:nvSpPr>
          <p:cNvPr id="3" name="Content Placeholder 2"/>
          <p:cNvSpPr>
            <a:spLocks noGrp="1"/>
          </p:cNvSpPr>
          <p:nvPr>
            <p:ph sz="quarter" idx="1"/>
          </p:nvPr>
        </p:nvSpPr>
        <p:spPr/>
        <p:txBody>
          <a:bodyPr/>
          <a:lstStyle/>
          <a:p>
            <a:r>
              <a:rPr lang="en-US" dirty="0" smtClean="0"/>
              <a:t>Chinese people eat dumplings on family gatherings and important cultural holidays, especially on Chinese New Year. </a:t>
            </a:r>
          </a:p>
          <a:p>
            <a:pPr>
              <a:buNone/>
            </a:pPr>
            <a:endParaRPr lang="en-US" dirty="0" smtClean="0"/>
          </a:p>
          <a:p>
            <a:r>
              <a:rPr lang="en-US" dirty="0" smtClean="0"/>
              <a:t>Dumpling is on Chinese people’s dinner table from ancient time to recent history and till today. </a:t>
            </a:r>
            <a:endParaRPr lang="en-US" dirty="0"/>
          </a:p>
        </p:txBody>
      </p:sp>
      <p:pic>
        <p:nvPicPr>
          <p:cNvPr id="4" name="Picture 3" descr="过年包饺子1.jpg"/>
          <p:cNvPicPr>
            <a:picLocks noChangeAspect="1"/>
          </p:cNvPicPr>
          <p:nvPr/>
        </p:nvPicPr>
        <p:blipFill>
          <a:blip r:embed="rId2" cstate="print"/>
          <a:srcRect t="7547"/>
          <a:stretch>
            <a:fillRect/>
          </a:stretch>
        </p:blipFill>
        <p:spPr>
          <a:xfrm>
            <a:off x="304800" y="3657600"/>
            <a:ext cx="4068750" cy="2800350"/>
          </a:xfrm>
          <a:prstGeom prst="rect">
            <a:avLst/>
          </a:prstGeom>
        </p:spPr>
      </p:pic>
      <p:pic>
        <p:nvPicPr>
          <p:cNvPr id="6" name="Picture 5" descr="过年包饺子4.png"/>
          <p:cNvPicPr>
            <a:picLocks noChangeAspect="1"/>
          </p:cNvPicPr>
          <p:nvPr/>
        </p:nvPicPr>
        <p:blipFill>
          <a:blip r:embed="rId3" cstate="print"/>
          <a:stretch>
            <a:fillRect/>
          </a:stretch>
        </p:blipFill>
        <p:spPr>
          <a:xfrm>
            <a:off x="4572000" y="3657600"/>
            <a:ext cx="4378427" cy="27146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eat dumplings </a:t>
            </a:r>
            <a:endParaRPr lang="en-US" dirty="0"/>
          </a:p>
        </p:txBody>
      </p:sp>
      <p:sp>
        <p:nvSpPr>
          <p:cNvPr id="3" name="Content Placeholder 2"/>
          <p:cNvSpPr>
            <a:spLocks noGrp="1"/>
          </p:cNvSpPr>
          <p:nvPr>
            <p:ph sz="quarter" idx="1"/>
          </p:nvPr>
        </p:nvSpPr>
        <p:spPr/>
        <p:txBody>
          <a:bodyPr/>
          <a:lstStyle/>
          <a:p>
            <a:r>
              <a:rPr lang="en-US" dirty="0" smtClean="0"/>
              <a:t>People eat dumplings with sauce. Soy sauce, vinegar, chili paste, and chili oil are the most common sauces. </a:t>
            </a:r>
          </a:p>
          <a:p>
            <a:endParaRPr lang="en-US" dirty="0" smtClean="0"/>
          </a:p>
          <a:p>
            <a:pPr>
              <a:buNone/>
            </a:pPr>
            <a:endParaRPr lang="en-US" dirty="0" smtClean="0"/>
          </a:p>
          <a:p>
            <a:pPr>
              <a:buNone/>
            </a:pPr>
            <a:endParaRPr lang="en-US" dirty="0"/>
          </a:p>
        </p:txBody>
      </p:sp>
      <p:pic>
        <p:nvPicPr>
          <p:cNvPr id="4" name="Picture 3" descr="水饺2.jpg"/>
          <p:cNvPicPr>
            <a:picLocks noChangeAspect="1"/>
          </p:cNvPicPr>
          <p:nvPr/>
        </p:nvPicPr>
        <p:blipFill>
          <a:blip r:embed="rId2" cstate="print"/>
          <a:stretch>
            <a:fillRect/>
          </a:stretch>
        </p:blipFill>
        <p:spPr>
          <a:xfrm>
            <a:off x="228600" y="3810000"/>
            <a:ext cx="3048000" cy="2782824"/>
          </a:xfrm>
          <a:prstGeom prst="rect">
            <a:avLst/>
          </a:prstGeom>
        </p:spPr>
      </p:pic>
      <p:pic>
        <p:nvPicPr>
          <p:cNvPr id="5" name="Picture 4" descr="蒸水饺.jpg"/>
          <p:cNvPicPr>
            <a:picLocks noChangeAspect="1"/>
          </p:cNvPicPr>
          <p:nvPr/>
        </p:nvPicPr>
        <p:blipFill>
          <a:blip r:embed="rId3" cstate="print"/>
          <a:stretch>
            <a:fillRect/>
          </a:stretch>
        </p:blipFill>
        <p:spPr>
          <a:xfrm>
            <a:off x="3352800" y="2438400"/>
            <a:ext cx="3436951" cy="2600325"/>
          </a:xfrm>
          <a:prstGeom prst="rect">
            <a:avLst/>
          </a:prstGeom>
        </p:spPr>
      </p:pic>
      <p:pic>
        <p:nvPicPr>
          <p:cNvPr id="6" name="Picture 5" descr="煎水饺4.jpg"/>
          <p:cNvPicPr>
            <a:picLocks noChangeAspect="1"/>
          </p:cNvPicPr>
          <p:nvPr/>
        </p:nvPicPr>
        <p:blipFill>
          <a:blip r:embed="rId4" cstate="print"/>
          <a:srcRect l="3333"/>
          <a:stretch>
            <a:fillRect/>
          </a:stretch>
        </p:blipFill>
        <p:spPr>
          <a:xfrm>
            <a:off x="6781800" y="2971800"/>
            <a:ext cx="2209800" cy="3680460"/>
          </a:xfrm>
          <a:prstGeom prst="rect">
            <a:avLst/>
          </a:prstGeom>
        </p:spPr>
      </p:pic>
      <p:sp>
        <p:nvSpPr>
          <p:cNvPr id="7" name="TextBox 6"/>
          <p:cNvSpPr txBox="1"/>
          <p:nvPr/>
        </p:nvSpPr>
        <p:spPr>
          <a:xfrm>
            <a:off x="1905000" y="3733800"/>
            <a:ext cx="1371600" cy="523220"/>
          </a:xfrm>
          <a:prstGeom prst="rect">
            <a:avLst/>
          </a:prstGeom>
          <a:noFill/>
        </p:spPr>
        <p:txBody>
          <a:bodyPr wrap="square" rtlCol="0">
            <a:spAutoFit/>
          </a:bodyPr>
          <a:lstStyle/>
          <a:p>
            <a:r>
              <a:rPr lang="en-US" sz="2800" b="1" dirty="0" smtClean="0"/>
              <a:t>Boiled</a:t>
            </a:r>
            <a:endParaRPr lang="en-US" sz="2800" b="1" dirty="0"/>
          </a:p>
        </p:txBody>
      </p:sp>
      <p:sp>
        <p:nvSpPr>
          <p:cNvPr id="8" name="TextBox 7"/>
          <p:cNvSpPr txBox="1"/>
          <p:nvPr/>
        </p:nvSpPr>
        <p:spPr>
          <a:xfrm>
            <a:off x="3352800" y="4572000"/>
            <a:ext cx="1468672" cy="523220"/>
          </a:xfrm>
          <a:prstGeom prst="rect">
            <a:avLst/>
          </a:prstGeom>
          <a:noFill/>
        </p:spPr>
        <p:txBody>
          <a:bodyPr wrap="none" rtlCol="0">
            <a:spAutoFit/>
          </a:bodyPr>
          <a:lstStyle/>
          <a:p>
            <a:r>
              <a:rPr lang="en-US" sz="2800" b="1" dirty="0" smtClean="0"/>
              <a:t>Steamed</a:t>
            </a:r>
            <a:endParaRPr lang="en-US" sz="2800" b="1" dirty="0"/>
          </a:p>
        </p:txBody>
      </p:sp>
      <p:sp>
        <p:nvSpPr>
          <p:cNvPr id="9" name="TextBox 8"/>
          <p:cNvSpPr txBox="1"/>
          <p:nvPr/>
        </p:nvSpPr>
        <p:spPr>
          <a:xfrm>
            <a:off x="6781800" y="6019800"/>
            <a:ext cx="986937" cy="523220"/>
          </a:xfrm>
          <a:prstGeom prst="rect">
            <a:avLst/>
          </a:prstGeom>
          <a:noFill/>
        </p:spPr>
        <p:txBody>
          <a:bodyPr wrap="none" rtlCol="0">
            <a:spAutoFit/>
          </a:bodyPr>
          <a:lstStyle/>
          <a:p>
            <a:r>
              <a:rPr lang="en-US" sz="2800" b="1" dirty="0" smtClean="0"/>
              <a:t>Fried</a:t>
            </a:r>
            <a:endParaRPr lang="en-US"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96962"/>
          </a:xfrm>
        </p:spPr>
        <p:txBody>
          <a:bodyPr/>
          <a:lstStyle/>
          <a:p>
            <a:r>
              <a:rPr lang="en-US" dirty="0" smtClean="0"/>
              <a:t>How to make dumplings </a:t>
            </a:r>
            <a:endParaRPr lang="en-US" dirty="0"/>
          </a:p>
        </p:txBody>
      </p:sp>
      <p:pic>
        <p:nvPicPr>
          <p:cNvPr id="4" name="Content Placeholder 3" descr="饺子1.jpg"/>
          <p:cNvPicPr>
            <a:picLocks noGrp="1" noChangeAspect="1"/>
          </p:cNvPicPr>
          <p:nvPr>
            <p:ph sz="quarter" idx="1"/>
          </p:nvPr>
        </p:nvPicPr>
        <p:blipFill>
          <a:blip r:embed="rId2" cstate="print"/>
          <a:stretch>
            <a:fillRect/>
          </a:stretch>
        </p:blipFill>
        <p:spPr>
          <a:xfrm>
            <a:off x="838200" y="2971800"/>
            <a:ext cx="7162800" cy="1813560"/>
          </a:xfrm>
        </p:spPr>
      </p:pic>
      <p:pic>
        <p:nvPicPr>
          <p:cNvPr id="5" name="Picture 4" descr="饺子2.jpg"/>
          <p:cNvPicPr>
            <a:picLocks noChangeAspect="1"/>
          </p:cNvPicPr>
          <p:nvPr/>
        </p:nvPicPr>
        <p:blipFill>
          <a:blip r:embed="rId3" cstate="print"/>
          <a:stretch>
            <a:fillRect/>
          </a:stretch>
        </p:blipFill>
        <p:spPr>
          <a:xfrm>
            <a:off x="838200" y="4800600"/>
            <a:ext cx="7162800" cy="1873348"/>
          </a:xfrm>
          <a:prstGeom prst="rect">
            <a:avLst/>
          </a:prstGeom>
        </p:spPr>
      </p:pic>
      <p:sp>
        <p:nvSpPr>
          <p:cNvPr id="6" name="TextBox 5"/>
          <p:cNvSpPr txBox="1"/>
          <p:nvPr/>
        </p:nvSpPr>
        <p:spPr>
          <a:xfrm>
            <a:off x="169264" y="1143000"/>
            <a:ext cx="8974736" cy="1938992"/>
          </a:xfrm>
          <a:prstGeom prst="rect">
            <a:avLst/>
          </a:prstGeom>
          <a:noFill/>
        </p:spPr>
        <p:txBody>
          <a:bodyPr wrap="square" rtlCol="0">
            <a:spAutoFit/>
          </a:bodyPr>
          <a:lstStyle/>
          <a:p>
            <a:r>
              <a:rPr lang="en-US" sz="2400" b="1" dirty="0" smtClean="0"/>
              <a:t>Fillings </a:t>
            </a:r>
          </a:p>
          <a:p>
            <a:pPr marL="457200" indent="-457200">
              <a:buAutoNum type="arabicParenR"/>
            </a:pPr>
            <a:r>
              <a:rPr lang="en-US" sz="2400" b="1" dirty="0" smtClean="0"/>
              <a:t>Add salt, oil, soy sauce, rice wine, Sichuan pepper powder and one egg to grounded pork, beef, lamb or chicken</a:t>
            </a:r>
          </a:p>
          <a:p>
            <a:pPr marL="457200" indent="-457200"/>
            <a:endParaRPr lang="en-US" sz="2400" b="1" dirty="0" smtClean="0"/>
          </a:p>
          <a:p>
            <a:r>
              <a:rPr lang="en-US" sz="2400" b="1" dirty="0" smtClean="0"/>
              <a:t>2) Mix everything together</a:t>
            </a:r>
            <a:endParaRPr lang="en-US"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dumplings</a:t>
            </a:r>
            <a:endParaRPr lang="en-US" dirty="0"/>
          </a:p>
        </p:txBody>
      </p:sp>
      <p:pic>
        <p:nvPicPr>
          <p:cNvPr id="4" name="Content Placeholder 3" descr="饺子4.jpg"/>
          <p:cNvPicPr>
            <a:picLocks noGrp="1" noChangeAspect="1"/>
          </p:cNvPicPr>
          <p:nvPr>
            <p:ph sz="quarter" idx="1"/>
          </p:nvPr>
        </p:nvPicPr>
        <p:blipFill>
          <a:blip r:embed="rId2" cstate="print"/>
          <a:stretch>
            <a:fillRect/>
          </a:stretch>
        </p:blipFill>
        <p:spPr>
          <a:xfrm>
            <a:off x="457200" y="4419600"/>
            <a:ext cx="7929145" cy="2085975"/>
          </a:xfrm>
        </p:spPr>
      </p:pic>
      <p:sp>
        <p:nvSpPr>
          <p:cNvPr id="5" name="TextBox 4"/>
          <p:cNvSpPr txBox="1"/>
          <p:nvPr/>
        </p:nvSpPr>
        <p:spPr>
          <a:xfrm>
            <a:off x="304800" y="1447800"/>
            <a:ext cx="8610600" cy="2677656"/>
          </a:xfrm>
          <a:prstGeom prst="rect">
            <a:avLst/>
          </a:prstGeom>
          <a:noFill/>
        </p:spPr>
        <p:txBody>
          <a:bodyPr wrap="square" rtlCol="0">
            <a:spAutoFit/>
          </a:bodyPr>
          <a:lstStyle/>
          <a:p>
            <a:r>
              <a:rPr lang="en-US" sz="2400" b="1" dirty="0" smtClean="0"/>
              <a:t>3) Add chopped garlic, ginger and green onions to the meat mixture</a:t>
            </a:r>
          </a:p>
          <a:p>
            <a:endParaRPr lang="en-US" sz="2400" b="1" dirty="0" smtClean="0"/>
          </a:p>
          <a:p>
            <a:r>
              <a:rPr lang="en-US" sz="2400" b="1" dirty="0" smtClean="0"/>
              <a:t>4) Add vegetables (cabbages, celeries, green peppers, carrots, mushrooms, or chives) to the mixtures </a:t>
            </a:r>
          </a:p>
          <a:p>
            <a:endParaRPr lang="en-US" sz="2400" b="1" dirty="0" smtClean="0"/>
          </a:p>
          <a:p>
            <a:r>
              <a:rPr lang="en-US" sz="2400" b="1" dirty="0" smtClean="0"/>
              <a:t>5) Mixture everything all together </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dumplings</a:t>
            </a:r>
            <a:endParaRPr lang="en-US" dirty="0"/>
          </a:p>
        </p:txBody>
      </p:sp>
      <p:pic>
        <p:nvPicPr>
          <p:cNvPr id="4" name="Content Placeholder 3" descr="饺子3.jpg"/>
          <p:cNvPicPr>
            <a:picLocks noGrp="1" noChangeAspect="1"/>
          </p:cNvPicPr>
          <p:nvPr>
            <p:ph sz="quarter" idx="1"/>
          </p:nvPr>
        </p:nvPicPr>
        <p:blipFill>
          <a:blip r:embed="rId2" cstate="print"/>
          <a:stretch>
            <a:fillRect/>
          </a:stretch>
        </p:blipFill>
        <p:spPr>
          <a:xfrm>
            <a:off x="1371600" y="3200400"/>
            <a:ext cx="6191250" cy="1619250"/>
          </a:xfrm>
        </p:spPr>
      </p:pic>
      <p:pic>
        <p:nvPicPr>
          <p:cNvPr id="5" name="Picture 4" descr="饺子5.jpg"/>
          <p:cNvPicPr>
            <a:picLocks noChangeAspect="1"/>
          </p:cNvPicPr>
          <p:nvPr/>
        </p:nvPicPr>
        <p:blipFill>
          <a:blip r:embed="rId3" cstate="print"/>
          <a:stretch>
            <a:fillRect/>
          </a:stretch>
        </p:blipFill>
        <p:spPr>
          <a:xfrm>
            <a:off x="1371600" y="5105400"/>
            <a:ext cx="6191250" cy="1571625"/>
          </a:xfrm>
          <a:prstGeom prst="rect">
            <a:avLst/>
          </a:prstGeom>
        </p:spPr>
      </p:pic>
      <p:sp>
        <p:nvSpPr>
          <p:cNvPr id="6" name="TextBox 5"/>
          <p:cNvSpPr txBox="1"/>
          <p:nvPr/>
        </p:nvSpPr>
        <p:spPr>
          <a:xfrm>
            <a:off x="152400" y="1371600"/>
            <a:ext cx="8686800" cy="2677656"/>
          </a:xfrm>
          <a:prstGeom prst="rect">
            <a:avLst/>
          </a:prstGeom>
          <a:noFill/>
        </p:spPr>
        <p:txBody>
          <a:bodyPr wrap="square" rtlCol="0">
            <a:spAutoFit/>
          </a:bodyPr>
          <a:lstStyle/>
          <a:p>
            <a:r>
              <a:rPr lang="en-US" sz="2400" b="1" dirty="0" smtClean="0"/>
              <a:t>Making dough</a:t>
            </a:r>
          </a:p>
          <a:p>
            <a:r>
              <a:rPr lang="en-US" sz="2400" b="1" dirty="0" smtClean="0"/>
              <a:t>1) Add room temperature water and one egg to the flour; mix everything together till you get a dough </a:t>
            </a:r>
          </a:p>
          <a:p>
            <a:endParaRPr lang="en-US" sz="2400" b="1" dirty="0" smtClean="0"/>
          </a:p>
          <a:p>
            <a:r>
              <a:rPr lang="en-US" sz="2400" b="1" dirty="0" smtClean="0"/>
              <a:t>2) Cut the dough into four pieces, and turn each piece into a long shape   </a:t>
            </a:r>
          </a:p>
          <a:p>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dumplings</a:t>
            </a:r>
            <a:endParaRPr lang="en-US" dirty="0"/>
          </a:p>
        </p:txBody>
      </p:sp>
      <p:pic>
        <p:nvPicPr>
          <p:cNvPr id="4" name="Content Placeholder 3" descr="饺子6.jpg"/>
          <p:cNvPicPr>
            <a:picLocks noGrp="1" noChangeAspect="1"/>
          </p:cNvPicPr>
          <p:nvPr>
            <p:ph sz="quarter" idx="1"/>
          </p:nvPr>
        </p:nvPicPr>
        <p:blipFill>
          <a:blip r:embed="rId2" cstate="print"/>
          <a:stretch>
            <a:fillRect/>
          </a:stretch>
        </p:blipFill>
        <p:spPr>
          <a:xfrm>
            <a:off x="1600200" y="3276600"/>
            <a:ext cx="6191250" cy="1571625"/>
          </a:xfrm>
        </p:spPr>
      </p:pic>
      <p:pic>
        <p:nvPicPr>
          <p:cNvPr id="5" name="Picture 4" descr="饺子7.jpg"/>
          <p:cNvPicPr>
            <a:picLocks noChangeAspect="1"/>
          </p:cNvPicPr>
          <p:nvPr/>
        </p:nvPicPr>
        <p:blipFill>
          <a:blip r:embed="rId3" cstate="print"/>
          <a:stretch>
            <a:fillRect/>
          </a:stretch>
        </p:blipFill>
        <p:spPr>
          <a:xfrm>
            <a:off x="1524000" y="5029200"/>
            <a:ext cx="6191250" cy="1552575"/>
          </a:xfrm>
          <a:prstGeom prst="rect">
            <a:avLst/>
          </a:prstGeom>
        </p:spPr>
      </p:pic>
      <p:sp>
        <p:nvSpPr>
          <p:cNvPr id="6" name="TextBox 5"/>
          <p:cNvSpPr txBox="1"/>
          <p:nvPr/>
        </p:nvSpPr>
        <p:spPr>
          <a:xfrm>
            <a:off x="304800" y="1447800"/>
            <a:ext cx="8610600" cy="1569660"/>
          </a:xfrm>
          <a:prstGeom prst="rect">
            <a:avLst/>
          </a:prstGeom>
          <a:noFill/>
        </p:spPr>
        <p:txBody>
          <a:bodyPr wrap="square" rtlCol="0">
            <a:spAutoFit/>
          </a:bodyPr>
          <a:lstStyle/>
          <a:p>
            <a:r>
              <a:rPr lang="en-US" sz="2400" b="1" dirty="0" smtClean="0"/>
              <a:t>Making dumpling wrappers</a:t>
            </a:r>
          </a:p>
          <a:p>
            <a:pPr marL="457200" indent="-457200">
              <a:buAutoNum type="arabicParenR"/>
            </a:pPr>
            <a:r>
              <a:rPr lang="en-US" sz="2400" b="1" dirty="0" smtClean="0"/>
              <a:t>Cut the stick shape dough into small pieces</a:t>
            </a:r>
          </a:p>
          <a:p>
            <a:pPr marL="457200" indent="-457200">
              <a:buAutoNum type="arabicParenR"/>
            </a:pPr>
            <a:r>
              <a:rPr lang="en-US" sz="2400" b="1" dirty="0" smtClean="0"/>
              <a:t>Roll each piece thin till the wrapper reaches a round shape and big enough for the fillings</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dumplings</a:t>
            </a:r>
            <a:endParaRPr lang="en-US" dirty="0"/>
          </a:p>
        </p:txBody>
      </p:sp>
      <p:pic>
        <p:nvPicPr>
          <p:cNvPr id="4" name="Content Placeholder 3" descr="包饺子手法.png"/>
          <p:cNvPicPr>
            <a:picLocks noGrp="1" noChangeAspect="1"/>
          </p:cNvPicPr>
          <p:nvPr>
            <p:ph sz="quarter" idx="1"/>
          </p:nvPr>
        </p:nvPicPr>
        <p:blipFill>
          <a:blip r:embed="rId2" cstate="print"/>
          <a:stretch>
            <a:fillRect/>
          </a:stretch>
        </p:blipFill>
        <p:spPr>
          <a:xfrm>
            <a:off x="1219200" y="2209800"/>
            <a:ext cx="6010275" cy="3867150"/>
          </a:xfrm>
        </p:spPr>
      </p:pic>
      <p:sp>
        <p:nvSpPr>
          <p:cNvPr id="5" name="TextBox 4"/>
          <p:cNvSpPr txBox="1"/>
          <p:nvPr/>
        </p:nvSpPr>
        <p:spPr>
          <a:xfrm>
            <a:off x="1219200" y="1600200"/>
            <a:ext cx="6781800" cy="461665"/>
          </a:xfrm>
          <a:prstGeom prst="rect">
            <a:avLst/>
          </a:prstGeom>
          <a:noFill/>
        </p:spPr>
        <p:txBody>
          <a:bodyPr wrap="square" rtlCol="0">
            <a:spAutoFit/>
          </a:bodyPr>
          <a:lstStyle/>
          <a:p>
            <a:r>
              <a:rPr lang="en-US" sz="2400" b="1" dirty="0" smtClean="0"/>
              <a:t>Making dumplings as the pictures show</a:t>
            </a:r>
            <a:endParaRPr lang="en-US"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Yeah!!! You Did it!! </a:t>
            </a:r>
            <a:endParaRPr lang="en-US" dirty="0"/>
          </a:p>
        </p:txBody>
      </p:sp>
      <p:pic>
        <p:nvPicPr>
          <p:cNvPr id="4" name="Content Placeholder 3" descr="饺子.jpg"/>
          <p:cNvPicPr>
            <a:picLocks noGrp="1" noChangeAspect="1"/>
          </p:cNvPicPr>
          <p:nvPr>
            <p:ph sz="quarter" idx="1"/>
          </p:nvPr>
        </p:nvPicPr>
        <p:blipFill>
          <a:blip r:embed="rId2" cstate="print"/>
          <a:stretch>
            <a:fillRect/>
          </a:stretch>
        </p:blipFill>
        <p:spPr>
          <a:xfrm>
            <a:off x="1828800" y="1752600"/>
            <a:ext cx="6096000" cy="4572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dirty="0" smtClean="0"/>
              <a:t>Boiling dumplings </a:t>
            </a:r>
            <a:endParaRPr lang="en-US" dirty="0"/>
          </a:p>
        </p:txBody>
      </p:sp>
      <p:pic>
        <p:nvPicPr>
          <p:cNvPr id="4" name="Content Placeholder 3" descr="煮饺子.jpg"/>
          <p:cNvPicPr>
            <a:picLocks noGrp="1" noChangeAspect="1"/>
          </p:cNvPicPr>
          <p:nvPr>
            <p:ph sz="quarter" idx="1"/>
          </p:nvPr>
        </p:nvPicPr>
        <p:blipFill>
          <a:blip r:embed="rId2" cstate="print"/>
          <a:stretch>
            <a:fillRect/>
          </a:stretch>
        </p:blipFill>
        <p:spPr>
          <a:xfrm>
            <a:off x="1752600" y="2743200"/>
            <a:ext cx="5768859" cy="3874008"/>
          </a:xfrm>
        </p:spPr>
      </p:pic>
      <p:sp>
        <p:nvSpPr>
          <p:cNvPr id="6" name="TextBox 5"/>
          <p:cNvSpPr txBox="1"/>
          <p:nvPr/>
        </p:nvSpPr>
        <p:spPr>
          <a:xfrm>
            <a:off x="381000" y="1143000"/>
            <a:ext cx="8458200" cy="1323439"/>
          </a:xfrm>
          <a:prstGeom prst="rect">
            <a:avLst/>
          </a:prstGeom>
          <a:noFill/>
        </p:spPr>
        <p:txBody>
          <a:bodyPr wrap="square" rtlCol="0">
            <a:spAutoFit/>
          </a:bodyPr>
          <a:lstStyle/>
          <a:p>
            <a:r>
              <a:rPr lang="en-US" sz="2000" b="1" dirty="0" smtClean="0"/>
              <a:t>Put dumplings into the boiling waiter, cover the lid and let the dumpling cooked until the water is boiling; add a bowel of cold water to the pot and let it cook until the water is boiling for the third time, taste the dumplings, if it is not cooked yet, add more cold water and cook till water is boiling. </a:t>
            </a:r>
            <a:endParaRPr lang="en-US" sz="20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eat!!</a:t>
            </a:r>
            <a:endParaRPr lang="en-US" dirty="0"/>
          </a:p>
        </p:txBody>
      </p:sp>
      <p:pic>
        <p:nvPicPr>
          <p:cNvPr id="4" name="Content Placeholder 3" descr="韭菜睡觉.jpg"/>
          <p:cNvPicPr>
            <a:picLocks noGrp="1" noChangeAspect="1"/>
          </p:cNvPicPr>
          <p:nvPr>
            <p:ph sz="quarter" idx="1"/>
          </p:nvPr>
        </p:nvPicPr>
        <p:blipFill>
          <a:blip r:embed="rId2" cstate="print"/>
          <a:stretch>
            <a:fillRect/>
          </a:stretch>
        </p:blipFill>
        <p:spPr>
          <a:xfrm>
            <a:off x="914400" y="1447800"/>
            <a:ext cx="7772400" cy="4724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Chinese Food Market</a:t>
            </a:r>
            <a:endParaRPr lang="en-US" dirty="0"/>
          </a:p>
        </p:txBody>
      </p:sp>
      <p:pic>
        <p:nvPicPr>
          <p:cNvPr id="4" name="Content Placeholder 3" descr="中国菜市场.jpg"/>
          <p:cNvPicPr>
            <a:picLocks noGrp="1" noChangeAspect="1"/>
          </p:cNvPicPr>
          <p:nvPr>
            <p:ph sz="quarter" idx="1"/>
          </p:nvPr>
        </p:nvPicPr>
        <p:blipFill>
          <a:blip r:embed="rId2" cstate="print"/>
          <a:stretch>
            <a:fillRect/>
          </a:stretch>
        </p:blipFill>
        <p:spPr>
          <a:xfrm>
            <a:off x="1524000" y="1676400"/>
            <a:ext cx="6248400" cy="469938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b="1" dirty="0" smtClean="0"/>
              <a:t>Popular Vegetables </a:t>
            </a:r>
            <a:endParaRPr lang="en-US" b="1" dirty="0"/>
          </a:p>
        </p:txBody>
      </p:sp>
      <p:sp>
        <p:nvSpPr>
          <p:cNvPr id="3" name="Content Placeholder 2"/>
          <p:cNvSpPr>
            <a:spLocks noGrp="1"/>
          </p:cNvSpPr>
          <p:nvPr>
            <p:ph sz="quarter" idx="1"/>
          </p:nvPr>
        </p:nvSpPr>
        <p:spPr>
          <a:xfrm>
            <a:off x="304800" y="1447800"/>
            <a:ext cx="8382000" cy="5105400"/>
          </a:xfrm>
        </p:spPr>
        <p:txBody>
          <a:bodyPr/>
          <a:lstStyle/>
          <a:p>
            <a:pPr>
              <a:buNone/>
            </a:pPr>
            <a:r>
              <a:rPr lang="en-US" dirty="0" smtClean="0"/>
              <a:t>Chinese cabbage </a:t>
            </a:r>
          </a:p>
          <a:p>
            <a:pPr>
              <a:buNone/>
            </a:pPr>
            <a:endParaRPr lang="en-US" dirty="0" smtClean="0"/>
          </a:p>
          <a:p>
            <a:pPr>
              <a:buNone/>
            </a:pPr>
            <a:r>
              <a:rPr lang="en-US" dirty="0" smtClean="0"/>
              <a:t> </a:t>
            </a:r>
            <a:endParaRPr lang="en-US" dirty="0"/>
          </a:p>
        </p:txBody>
      </p:sp>
      <p:pic>
        <p:nvPicPr>
          <p:cNvPr id="5" name="Picture 4" descr="hakusai3e.gif"/>
          <p:cNvPicPr>
            <a:picLocks noChangeAspect="1"/>
          </p:cNvPicPr>
          <p:nvPr/>
        </p:nvPicPr>
        <p:blipFill>
          <a:blip r:embed="rId3" cstate="print"/>
          <a:stretch>
            <a:fillRect/>
          </a:stretch>
        </p:blipFill>
        <p:spPr>
          <a:xfrm>
            <a:off x="228600" y="1981200"/>
            <a:ext cx="3638550" cy="3362325"/>
          </a:xfrm>
          <a:prstGeom prst="rect">
            <a:avLst/>
          </a:prstGeom>
        </p:spPr>
      </p:pic>
      <p:pic>
        <p:nvPicPr>
          <p:cNvPr id="8" name="Picture 7" descr="1770196128633365816.jpg"/>
          <p:cNvPicPr>
            <a:picLocks noChangeAspect="1"/>
          </p:cNvPicPr>
          <p:nvPr/>
        </p:nvPicPr>
        <p:blipFill>
          <a:blip r:embed="rId4" cstate="print"/>
          <a:srcRect b="26915"/>
          <a:stretch>
            <a:fillRect/>
          </a:stretch>
        </p:blipFill>
        <p:spPr>
          <a:xfrm>
            <a:off x="4191000" y="1447800"/>
            <a:ext cx="4572001" cy="2514600"/>
          </a:xfrm>
          <a:prstGeom prst="rect">
            <a:avLst/>
          </a:prstGeom>
        </p:spPr>
      </p:pic>
      <p:pic>
        <p:nvPicPr>
          <p:cNvPr id="9" name="Picture 8" descr="豆腐汤.jpg"/>
          <p:cNvPicPr>
            <a:picLocks noChangeAspect="1"/>
          </p:cNvPicPr>
          <p:nvPr/>
        </p:nvPicPr>
        <p:blipFill>
          <a:blip r:embed="rId5" cstate="print"/>
          <a:stretch>
            <a:fillRect/>
          </a:stretch>
        </p:blipFill>
        <p:spPr>
          <a:xfrm>
            <a:off x="4267200" y="4038600"/>
            <a:ext cx="4191000" cy="2667000"/>
          </a:xfrm>
          <a:prstGeom prst="rect">
            <a:avLst/>
          </a:prstGeom>
        </p:spPr>
      </p:pic>
      <p:sp>
        <p:nvSpPr>
          <p:cNvPr id="10" name="TextBox 9"/>
          <p:cNvSpPr txBox="1"/>
          <p:nvPr/>
        </p:nvSpPr>
        <p:spPr>
          <a:xfrm>
            <a:off x="4114800" y="1447800"/>
            <a:ext cx="4648200" cy="400110"/>
          </a:xfrm>
          <a:prstGeom prst="rect">
            <a:avLst/>
          </a:prstGeom>
          <a:noFill/>
        </p:spPr>
        <p:txBody>
          <a:bodyPr wrap="square" rtlCol="0">
            <a:spAutoFit/>
          </a:bodyPr>
          <a:lstStyle/>
          <a:p>
            <a:r>
              <a:rPr lang="en-US" sz="2000" b="1" dirty="0" smtClean="0"/>
              <a:t>Sautéed with dry chili and rice vinegar</a:t>
            </a:r>
          </a:p>
        </p:txBody>
      </p:sp>
      <p:sp>
        <p:nvSpPr>
          <p:cNvPr id="11" name="TextBox 10"/>
          <p:cNvSpPr txBox="1"/>
          <p:nvPr/>
        </p:nvSpPr>
        <p:spPr>
          <a:xfrm>
            <a:off x="1295400" y="6248400"/>
            <a:ext cx="2971800" cy="400110"/>
          </a:xfrm>
          <a:prstGeom prst="rect">
            <a:avLst/>
          </a:prstGeom>
          <a:noFill/>
        </p:spPr>
        <p:txBody>
          <a:bodyPr wrap="square" rtlCol="0">
            <a:spAutoFit/>
          </a:bodyPr>
          <a:lstStyle/>
          <a:p>
            <a:r>
              <a:rPr lang="en-US" sz="2000" b="1" dirty="0" smtClean="0"/>
              <a:t>Cabbage soup with tofu</a:t>
            </a:r>
            <a:endParaRPr lang="en-US"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Vegetables (cont.)</a:t>
            </a:r>
            <a:endParaRPr lang="en-US" dirty="0"/>
          </a:p>
        </p:txBody>
      </p:sp>
      <p:sp>
        <p:nvSpPr>
          <p:cNvPr id="3" name="Content Placeholder 2"/>
          <p:cNvSpPr>
            <a:spLocks noGrp="1"/>
          </p:cNvSpPr>
          <p:nvPr>
            <p:ph sz="quarter" idx="1"/>
          </p:nvPr>
        </p:nvSpPr>
        <p:spPr/>
        <p:txBody>
          <a:bodyPr/>
          <a:lstStyle/>
          <a:p>
            <a:pPr>
              <a:buNone/>
            </a:pPr>
            <a:r>
              <a:rPr lang="en-US" dirty="0" smtClean="0"/>
              <a:t>Bok Chow</a:t>
            </a:r>
          </a:p>
          <a:p>
            <a:r>
              <a:rPr lang="en-US" dirty="0" smtClean="0"/>
              <a:t>Stir fry with mushrooms or wood ears, seasoned with salt. </a:t>
            </a:r>
            <a:endParaRPr lang="en-US" dirty="0"/>
          </a:p>
        </p:txBody>
      </p:sp>
      <p:pic>
        <p:nvPicPr>
          <p:cNvPr id="4" name="Picture 3" descr="5408353_134711546000_2.jpg"/>
          <p:cNvPicPr>
            <a:picLocks noChangeAspect="1"/>
          </p:cNvPicPr>
          <p:nvPr/>
        </p:nvPicPr>
        <p:blipFill>
          <a:blip r:embed="rId2" cstate="print"/>
          <a:stretch>
            <a:fillRect/>
          </a:stretch>
        </p:blipFill>
        <p:spPr>
          <a:xfrm>
            <a:off x="1905000" y="2743200"/>
            <a:ext cx="5483722" cy="3657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Vegetables (cont.)</a:t>
            </a:r>
            <a:endParaRPr lang="en-US" dirty="0"/>
          </a:p>
        </p:txBody>
      </p:sp>
      <p:sp>
        <p:nvSpPr>
          <p:cNvPr id="3" name="Content Placeholder 2"/>
          <p:cNvSpPr>
            <a:spLocks noGrp="1"/>
          </p:cNvSpPr>
          <p:nvPr>
            <p:ph sz="quarter" idx="1"/>
          </p:nvPr>
        </p:nvSpPr>
        <p:spPr/>
        <p:txBody>
          <a:bodyPr/>
          <a:lstStyle/>
          <a:p>
            <a:pPr>
              <a:buNone/>
            </a:pPr>
            <a:r>
              <a:rPr lang="en-US" dirty="0" smtClean="0"/>
              <a:t>Varieties of Mushrooms</a:t>
            </a:r>
          </a:p>
        </p:txBody>
      </p:sp>
      <p:pic>
        <p:nvPicPr>
          <p:cNvPr id="4" name="Picture 3" descr="蘑菇.jpg"/>
          <p:cNvPicPr>
            <a:picLocks noChangeAspect="1"/>
          </p:cNvPicPr>
          <p:nvPr/>
        </p:nvPicPr>
        <p:blipFill>
          <a:blip r:embed="rId2" cstate="print"/>
          <a:stretch>
            <a:fillRect/>
          </a:stretch>
        </p:blipFill>
        <p:spPr>
          <a:xfrm>
            <a:off x="609600" y="2057400"/>
            <a:ext cx="3352800" cy="3973689"/>
          </a:xfrm>
          <a:prstGeom prst="rect">
            <a:avLst/>
          </a:prstGeom>
        </p:spPr>
      </p:pic>
      <p:pic>
        <p:nvPicPr>
          <p:cNvPr id="6" name="Picture 5" descr="20121112111212480.jpg"/>
          <p:cNvPicPr>
            <a:picLocks noChangeAspect="1"/>
          </p:cNvPicPr>
          <p:nvPr/>
        </p:nvPicPr>
        <p:blipFill>
          <a:blip r:embed="rId3" cstate="print"/>
          <a:srcRect b="3333"/>
          <a:stretch>
            <a:fillRect/>
          </a:stretch>
        </p:blipFill>
        <p:spPr>
          <a:xfrm>
            <a:off x="4191000" y="1676400"/>
            <a:ext cx="4729655" cy="3429000"/>
          </a:xfrm>
          <a:prstGeom prst="rect">
            <a:avLst/>
          </a:prstGeom>
        </p:spPr>
      </p:pic>
      <p:sp>
        <p:nvSpPr>
          <p:cNvPr id="7" name="TextBox 6"/>
          <p:cNvSpPr txBox="1"/>
          <p:nvPr/>
        </p:nvSpPr>
        <p:spPr>
          <a:xfrm>
            <a:off x="4419600" y="4572000"/>
            <a:ext cx="4267200" cy="461665"/>
          </a:xfrm>
          <a:prstGeom prst="rect">
            <a:avLst/>
          </a:prstGeom>
          <a:noFill/>
        </p:spPr>
        <p:txBody>
          <a:bodyPr wrap="square" rtlCol="0">
            <a:spAutoFit/>
          </a:bodyPr>
          <a:lstStyle/>
          <a:p>
            <a:r>
              <a:rPr lang="en-US" sz="2400" dirty="0" smtClean="0"/>
              <a:t>Sautéed mushrooms </a:t>
            </a:r>
            <a:endParaRPr lang="en-US" sz="2400" dirty="0"/>
          </a:p>
        </p:txBody>
      </p:sp>
      <p:sp>
        <p:nvSpPr>
          <p:cNvPr id="8" name="TextBox 7"/>
          <p:cNvSpPr txBox="1"/>
          <p:nvPr/>
        </p:nvSpPr>
        <p:spPr>
          <a:xfrm>
            <a:off x="4191000" y="5486400"/>
            <a:ext cx="4800600" cy="954107"/>
          </a:xfrm>
          <a:prstGeom prst="rect">
            <a:avLst/>
          </a:prstGeom>
          <a:noFill/>
        </p:spPr>
        <p:txBody>
          <a:bodyPr wrap="square" rtlCol="0">
            <a:spAutoFit/>
          </a:bodyPr>
          <a:lstStyle/>
          <a:p>
            <a:r>
              <a:rPr lang="en-US" sz="2800" dirty="0" smtClean="0"/>
              <a:t>Also used in soups and dumpling fillings  </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Vegetables (cont.)</a:t>
            </a:r>
            <a:endParaRPr lang="en-US" dirty="0"/>
          </a:p>
        </p:txBody>
      </p:sp>
      <p:sp>
        <p:nvSpPr>
          <p:cNvPr id="3" name="Content Placeholder 2"/>
          <p:cNvSpPr>
            <a:spLocks noGrp="1"/>
          </p:cNvSpPr>
          <p:nvPr>
            <p:ph sz="quarter" idx="1"/>
          </p:nvPr>
        </p:nvSpPr>
        <p:spPr>
          <a:xfrm>
            <a:off x="228600" y="1447800"/>
            <a:ext cx="8686800" cy="4572000"/>
          </a:xfrm>
        </p:spPr>
        <p:txBody>
          <a:bodyPr/>
          <a:lstStyle/>
          <a:p>
            <a:pPr>
              <a:buNone/>
            </a:pPr>
            <a:r>
              <a:rPr lang="en-US" dirty="0" smtClean="0"/>
              <a:t>Tofu</a:t>
            </a:r>
          </a:p>
          <a:p>
            <a:pPr>
              <a:buNone/>
            </a:pPr>
            <a:r>
              <a:rPr lang="en-US" dirty="0" smtClean="0"/>
              <a:t> </a:t>
            </a:r>
          </a:p>
          <a:p>
            <a:endParaRPr lang="en-US" dirty="0"/>
          </a:p>
        </p:txBody>
      </p:sp>
      <p:pic>
        <p:nvPicPr>
          <p:cNvPr id="4" name="Picture 3" descr="皮蛋豆腐.jpg"/>
          <p:cNvPicPr>
            <a:picLocks noChangeAspect="1"/>
          </p:cNvPicPr>
          <p:nvPr/>
        </p:nvPicPr>
        <p:blipFill>
          <a:blip r:embed="rId2" cstate="print"/>
          <a:srcRect l="6667" r="6667"/>
          <a:stretch>
            <a:fillRect/>
          </a:stretch>
        </p:blipFill>
        <p:spPr>
          <a:xfrm>
            <a:off x="4876800" y="1600200"/>
            <a:ext cx="2971800" cy="4831572"/>
          </a:xfrm>
          <a:prstGeom prst="rect">
            <a:avLst/>
          </a:prstGeom>
        </p:spPr>
      </p:pic>
      <p:sp>
        <p:nvSpPr>
          <p:cNvPr id="6" name="TextBox 5"/>
          <p:cNvSpPr txBox="1"/>
          <p:nvPr/>
        </p:nvSpPr>
        <p:spPr>
          <a:xfrm>
            <a:off x="914400" y="2667000"/>
            <a:ext cx="3657600" cy="1815882"/>
          </a:xfrm>
          <a:prstGeom prst="rect">
            <a:avLst/>
          </a:prstGeom>
          <a:noFill/>
        </p:spPr>
        <p:txBody>
          <a:bodyPr wrap="square" rtlCol="0">
            <a:spAutoFit/>
          </a:bodyPr>
          <a:lstStyle/>
          <a:p>
            <a:r>
              <a:rPr lang="en-US" sz="2800" dirty="0" smtClean="0"/>
              <a:t>Side dish, eat raw with pickled eggs, seasoned with soy sauce, chili oil and green onion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Tofu (Cont.)</a:t>
            </a:r>
            <a:endParaRPr lang="en-US" dirty="0"/>
          </a:p>
        </p:txBody>
      </p:sp>
      <p:pic>
        <p:nvPicPr>
          <p:cNvPr id="4" name="Content Placeholder 3" descr="麻婆豆腐.jpg"/>
          <p:cNvPicPr>
            <a:picLocks noGrp="1" noChangeAspect="1"/>
          </p:cNvPicPr>
          <p:nvPr>
            <p:ph sz="quarter" idx="1"/>
          </p:nvPr>
        </p:nvPicPr>
        <p:blipFill>
          <a:blip r:embed="rId2" cstate="print"/>
          <a:stretch>
            <a:fillRect/>
          </a:stretch>
        </p:blipFill>
        <p:spPr>
          <a:xfrm>
            <a:off x="228601" y="2720286"/>
            <a:ext cx="4648200" cy="3375714"/>
          </a:xfrm>
          <a:prstGeom prst="rect">
            <a:avLst/>
          </a:prstGeom>
        </p:spPr>
      </p:pic>
      <p:pic>
        <p:nvPicPr>
          <p:cNvPr id="5" name="Picture 4" descr="煎豆腐.jpg"/>
          <p:cNvPicPr>
            <a:picLocks noChangeAspect="1"/>
          </p:cNvPicPr>
          <p:nvPr/>
        </p:nvPicPr>
        <p:blipFill>
          <a:blip r:embed="rId3" cstate="print"/>
          <a:stretch>
            <a:fillRect/>
          </a:stretch>
        </p:blipFill>
        <p:spPr>
          <a:xfrm>
            <a:off x="5029200" y="2667000"/>
            <a:ext cx="3815768" cy="3362325"/>
          </a:xfrm>
          <a:prstGeom prst="rect">
            <a:avLst/>
          </a:prstGeom>
        </p:spPr>
      </p:pic>
      <p:sp>
        <p:nvSpPr>
          <p:cNvPr id="6" name="TextBox 5"/>
          <p:cNvSpPr txBox="1"/>
          <p:nvPr/>
        </p:nvSpPr>
        <p:spPr>
          <a:xfrm>
            <a:off x="228600" y="1600200"/>
            <a:ext cx="4572000" cy="830997"/>
          </a:xfrm>
          <a:prstGeom prst="rect">
            <a:avLst/>
          </a:prstGeom>
          <a:noFill/>
        </p:spPr>
        <p:txBody>
          <a:bodyPr wrap="square" rtlCol="0">
            <a:spAutoFit/>
          </a:bodyPr>
          <a:lstStyle/>
          <a:p>
            <a:r>
              <a:rPr lang="en-US" sz="2400" b="1" dirty="0" smtClean="0"/>
              <a:t>Spicy Tofu with minced pork and chopped green onions </a:t>
            </a:r>
            <a:endParaRPr lang="en-US" sz="2400" b="1" dirty="0"/>
          </a:p>
        </p:txBody>
      </p:sp>
      <p:sp>
        <p:nvSpPr>
          <p:cNvPr id="7" name="TextBox 6"/>
          <p:cNvSpPr txBox="1"/>
          <p:nvPr/>
        </p:nvSpPr>
        <p:spPr>
          <a:xfrm>
            <a:off x="5181600" y="1676400"/>
            <a:ext cx="3733800" cy="830997"/>
          </a:xfrm>
          <a:prstGeom prst="rect">
            <a:avLst/>
          </a:prstGeom>
          <a:noFill/>
        </p:spPr>
        <p:txBody>
          <a:bodyPr wrap="square" rtlCol="0">
            <a:spAutoFit/>
          </a:bodyPr>
          <a:lstStyle/>
          <a:p>
            <a:r>
              <a:rPr lang="en-US" sz="2400" b="1" dirty="0" smtClean="0"/>
              <a:t>Deep </a:t>
            </a:r>
            <a:r>
              <a:rPr lang="en-US" sz="2400" b="1" dirty="0" smtClean="0"/>
              <a:t>fried </a:t>
            </a:r>
            <a:r>
              <a:rPr lang="en-US" sz="2400" b="1" dirty="0" smtClean="0"/>
              <a:t>tofu with black bean sauce  </a:t>
            </a:r>
            <a:endParaRPr lang="en-US" sz="24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534</TotalTime>
  <Words>785</Words>
  <Application>Microsoft Office PowerPoint</Application>
  <PresentationFormat>On-screen Show (4:3)</PresentationFormat>
  <Paragraphs>165</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Equity</vt:lpstr>
      <vt:lpstr>Authentic Chinese Food</vt:lpstr>
      <vt:lpstr>Breakfast </vt:lpstr>
      <vt:lpstr>Breakfast (cont.)</vt:lpstr>
      <vt:lpstr>Traditional Chinese Food Market</vt:lpstr>
      <vt:lpstr>Popular Vegetables </vt:lpstr>
      <vt:lpstr>Popular Vegetables (cont.)</vt:lpstr>
      <vt:lpstr>Popular Vegetables (cont.)</vt:lpstr>
      <vt:lpstr>Popular Vegetables (cont.)</vt:lpstr>
      <vt:lpstr>Tofu (Cont.)</vt:lpstr>
      <vt:lpstr>Tofu (Cont.)</vt:lpstr>
      <vt:lpstr>Popular Vegetables (cont.)</vt:lpstr>
      <vt:lpstr>Popular Vegetables </vt:lpstr>
      <vt:lpstr>Popular Vegetables (Cont.)</vt:lpstr>
      <vt:lpstr>Lotus Roots </vt:lpstr>
      <vt:lpstr>Lotus Roots Appetizer </vt:lpstr>
      <vt:lpstr>Popular Vegetables (cont.)</vt:lpstr>
      <vt:lpstr>Popular Vegetables (cont.)</vt:lpstr>
      <vt:lpstr>Popular Vegetables (cont.)</vt:lpstr>
      <vt:lpstr>Popular Vegetables (Cont.)</vt:lpstr>
      <vt:lpstr>Popular Vegetables (Cont.)</vt:lpstr>
      <vt:lpstr>Vegetable Seasoning</vt:lpstr>
      <vt:lpstr>Meat Seasoning</vt:lpstr>
      <vt:lpstr>Fish Seasoning</vt:lpstr>
      <vt:lpstr>Spice</vt:lpstr>
      <vt:lpstr>Hotpot </vt:lpstr>
      <vt:lpstr>Hotpot (Cont.) </vt:lpstr>
      <vt:lpstr>Hotpot (Cont.)</vt:lpstr>
      <vt:lpstr>Tangyuan (Sweet Soup Balls)</vt:lpstr>
      <vt:lpstr>Tangyuan (Sweet Soup Balls) </vt:lpstr>
      <vt:lpstr>Dumplings</vt:lpstr>
      <vt:lpstr>Ways to eat dumplings </vt:lpstr>
      <vt:lpstr>How to make dumplings </vt:lpstr>
      <vt:lpstr>Making dumplings</vt:lpstr>
      <vt:lpstr>Making dumplings</vt:lpstr>
      <vt:lpstr>Making dumplings</vt:lpstr>
      <vt:lpstr>Making dumplings</vt:lpstr>
      <vt:lpstr>Yeah!!! You Did it!! </vt:lpstr>
      <vt:lpstr>Boiling dumplings </vt:lpstr>
      <vt:lpstr>Ready to eat!!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Authentic Chinese Food</dc:title>
  <dc:creator>Cheung</dc:creator>
  <cp:lastModifiedBy>Wagner, Jennifer</cp:lastModifiedBy>
  <cp:revision>183</cp:revision>
  <dcterms:created xsi:type="dcterms:W3CDTF">2006-08-16T00:00:00Z</dcterms:created>
  <dcterms:modified xsi:type="dcterms:W3CDTF">2013-11-26T17:57:54Z</dcterms:modified>
</cp:coreProperties>
</file>