
<file path=[Content_Types].xml><?xml version="1.0" encoding="utf-8"?>
<Types xmlns="http://schemas.openxmlformats.org/package/2006/content-types">
  <Default Extension="tmp" ContentType="image/png"/>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58" r:id="rId6"/>
    <p:sldId id="271" r:id="rId7"/>
    <p:sldId id="272" r:id="rId8"/>
    <p:sldId id="273" r:id="rId9"/>
    <p:sldId id="274" r:id="rId10"/>
    <p:sldId id="275" r:id="rId11"/>
    <p:sldId id="260" r:id="rId12"/>
    <p:sldId id="261" r:id="rId13"/>
    <p:sldId id="263" r:id="rId14"/>
    <p:sldId id="264" r:id="rId15"/>
    <p:sldId id="279"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1A85B-1DCB-4D55-B48D-806586409799}" type="datetimeFigureOut">
              <a:rPr lang="en-US" smtClean="0"/>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14383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1A85B-1DCB-4D55-B48D-806586409799}" type="datetimeFigureOut">
              <a:rPr lang="en-US" smtClean="0"/>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106795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1A85B-1DCB-4D55-B48D-806586409799}" type="datetimeFigureOut">
              <a:rPr lang="en-US" smtClean="0"/>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67345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1A85B-1DCB-4D55-B48D-806586409799}" type="datetimeFigureOut">
              <a:rPr lang="en-US" smtClean="0"/>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118660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1A85B-1DCB-4D55-B48D-806586409799}" type="datetimeFigureOut">
              <a:rPr lang="en-US" smtClean="0"/>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141870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1A85B-1DCB-4D55-B48D-806586409799}" type="datetimeFigureOut">
              <a:rPr lang="en-US" smtClean="0"/>
              <a:t>12/21/2012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27808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1A85B-1DCB-4D55-B48D-806586409799}" type="datetimeFigureOut">
              <a:rPr lang="en-US" smtClean="0"/>
              <a:t>12/21/2012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198395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1A85B-1DCB-4D55-B48D-806586409799}" type="datetimeFigureOut">
              <a:rPr lang="en-US" smtClean="0"/>
              <a:t>12/21/2012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120853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1A85B-1DCB-4D55-B48D-806586409799}" type="datetimeFigureOut">
              <a:rPr lang="en-US" smtClean="0"/>
              <a:t>12/21/2012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208902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1A85B-1DCB-4D55-B48D-806586409799}" type="datetimeFigureOut">
              <a:rPr lang="en-US" smtClean="0"/>
              <a:t>12/21/2012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264433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1A85B-1DCB-4D55-B48D-806586409799}" type="datetimeFigureOut">
              <a:rPr lang="en-US" smtClean="0"/>
              <a:t>12/21/2012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AA2E7-5576-417A-82D8-A34A16C9F269}" type="slidenum">
              <a:rPr lang="en-US" smtClean="0"/>
              <a:t>‹#›</a:t>
            </a:fld>
            <a:endParaRPr lang="en-US"/>
          </a:p>
        </p:txBody>
      </p:sp>
    </p:spTree>
    <p:extLst>
      <p:ext uri="{BB962C8B-B14F-4D97-AF65-F5344CB8AC3E}">
        <p14:creationId xmlns:p14="http://schemas.microsoft.com/office/powerpoint/2010/main" val="98833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1A85B-1DCB-4D55-B48D-806586409799}" type="datetimeFigureOut">
              <a:rPr lang="en-US" smtClean="0"/>
              <a:t>12/21/2012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AA2E7-5576-417A-82D8-A34A16C9F269}" type="slidenum">
              <a:rPr lang="en-US" smtClean="0"/>
              <a:t>‹#›</a:t>
            </a:fld>
            <a:endParaRPr lang="en-US"/>
          </a:p>
        </p:txBody>
      </p:sp>
    </p:spTree>
    <p:extLst>
      <p:ext uri="{BB962C8B-B14F-4D97-AF65-F5344CB8AC3E}">
        <p14:creationId xmlns:p14="http://schemas.microsoft.com/office/powerpoint/2010/main" val="1650352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engageny.org/resource/test-guides-for-english-language-arts-and-mathematic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aggett.com/pdf/R&amp;Rframework.pdf" TargetMode="External"/><Relationship Id="rId2" Type="http://schemas.openxmlformats.org/officeDocument/2006/relationships/hyperlink" Target="http://daggett.com/rrr.html" TargetMode="External"/><Relationship Id="rId1" Type="http://schemas.openxmlformats.org/officeDocument/2006/relationships/slideLayout" Target="../slideLayouts/slideLayout4.xml"/><Relationship Id="rId4" Type="http://schemas.openxmlformats.org/officeDocument/2006/relationships/image" Target="../media/image1.tmp"/></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Addressing Rigor</a:t>
            </a:r>
            <a:endParaRPr lang="en-US" dirty="0"/>
          </a:p>
        </p:txBody>
      </p:sp>
      <p:sp>
        <p:nvSpPr>
          <p:cNvPr id="3" name="Subtitle 2"/>
          <p:cNvSpPr>
            <a:spLocks noGrp="1"/>
          </p:cNvSpPr>
          <p:nvPr>
            <p:ph type="subTitle" idx="1"/>
          </p:nvPr>
        </p:nvSpPr>
        <p:spPr/>
        <p:txBody>
          <a:bodyPr/>
          <a:lstStyle/>
          <a:p>
            <a:r>
              <a:rPr lang="en-US" dirty="0" smtClean="0"/>
              <a:t>RCSD Mathematics Department</a:t>
            </a:r>
            <a:endParaRPr lang="en-US" dirty="0"/>
          </a:p>
        </p:txBody>
      </p:sp>
    </p:spTree>
    <p:extLst>
      <p:ext uri="{BB962C8B-B14F-4D97-AF65-F5344CB8AC3E}">
        <p14:creationId xmlns:p14="http://schemas.microsoft.com/office/powerpoint/2010/main" val="158194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would you place this question?</a:t>
            </a:r>
            <a:endParaRPr lang="en-US" dirty="0"/>
          </a:p>
        </p:txBody>
      </p:sp>
      <p:pic>
        <p:nvPicPr>
          <p:cNvPr id="6" name="Content Placeholder 5"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041771"/>
            <a:ext cx="4038600" cy="1642820"/>
          </a:xfrm>
        </p:spPr>
      </p:pic>
      <p:sp>
        <p:nvSpPr>
          <p:cNvPr id="4" name="Content Placeholder 3"/>
          <p:cNvSpPr>
            <a:spLocks noGrp="1"/>
          </p:cNvSpPr>
          <p:nvPr>
            <p:ph sz="half" idx="2"/>
          </p:nvPr>
        </p:nvSpPr>
        <p:spPr/>
        <p:txBody>
          <a:bodyPr>
            <a:normAutofit fontScale="85000" lnSpcReduction="20000"/>
          </a:bodyPr>
          <a:lstStyle/>
          <a:p>
            <a:r>
              <a:rPr lang="en-US" dirty="0"/>
              <a:t>Use the distributive property to help you find 7 x 12.</a:t>
            </a:r>
          </a:p>
          <a:p>
            <a:pPr lvl="0"/>
            <a:r>
              <a:rPr lang="en-US" dirty="0"/>
              <a:t>Decompose one of the factors into easier numbers to multiply. </a:t>
            </a:r>
          </a:p>
          <a:p>
            <a:pPr lvl="0"/>
            <a:r>
              <a:rPr lang="en-US" dirty="0"/>
              <a:t>Shade in each array.  Draw a line between the two arrays.</a:t>
            </a:r>
          </a:p>
          <a:p>
            <a:pPr lvl="0"/>
            <a:r>
              <a:rPr lang="en-US" dirty="0"/>
              <a:t>Write the facts represented by each new array.</a:t>
            </a:r>
          </a:p>
          <a:p>
            <a:pPr lvl="0"/>
            <a:r>
              <a:rPr lang="en-US" dirty="0"/>
              <a:t>Total the products of the 2 arrays for the product of the original fact.</a:t>
            </a:r>
          </a:p>
          <a:p>
            <a:endParaRPr lang="en-US" dirty="0"/>
          </a:p>
        </p:txBody>
      </p:sp>
    </p:spTree>
    <p:extLst>
      <p:ext uri="{BB962C8B-B14F-4D97-AF65-F5344CB8AC3E}">
        <p14:creationId xmlns:p14="http://schemas.microsoft.com/office/powerpoint/2010/main" val="6911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Grade 7</a:t>
            </a:r>
            <a:br>
              <a:rPr lang="en-US" dirty="0" smtClean="0"/>
            </a:br>
            <a:r>
              <a:rPr lang="en-US" sz="1200" dirty="0" smtClean="0"/>
              <a:t>http://www.p12.nysed.gov/assessment/common-core-sample-questions/</a:t>
            </a:r>
            <a:br>
              <a:rPr lang="en-US" sz="1200" dirty="0" smtClean="0"/>
            </a:br>
            <a:endParaRPr lang="en-US" sz="1200" dirty="0"/>
          </a:p>
        </p:txBody>
      </p:sp>
      <p:sp>
        <p:nvSpPr>
          <p:cNvPr id="3" name="Content Placeholder 2"/>
          <p:cNvSpPr>
            <a:spLocks noGrp="1"/>
          </p:cNvSpPr>
          <p:nvPr>
            <p:ph sz="half" idx="1"/>
          </p:nvPr>
        </p:nvSpPr>
        <p:spPr/>
        <p:txBody>
          <a:bodyPr>
            <a:normAutofit fontScale="62500" lnSpcReduction="20000"/>
          </a:bodyPr>
          <a:lstStyle/>
          <a:p>
            <a:r>
              <a:rPr lang="en-US" dirty="0" smtClean="0"/>
              <a:t>13.</a:t>
            </a:r>
            <a:r>
              <a:rPr lang="en-US" dirty="0"/>
              <a:t> Grade 7:</a:t>
            </a:r>
          </a:p>
          <a:p>
            <a:r>
              <a:rPr lang="en-US" dirty="0"/>
              <a:t> </a:t>
            </a:r>
          </a:p>
          <a:p>
            <a:r>
              <a:rPr lang="en-US" dirty="0"/>
              <a:t>While on vacation, a group can rent bicycles and scooters by the week. They get a reduced rental rate if they rent 5 bicycles for every 2 scooters rented. The reduced rate per bicycle is $15.50 per week and the reduced rate per scooter is $160 per week. The sales tax on each rental is 12%. </a:t>
            </a:r>
          </a:p>
          <a:p>
            <a:r>
              <a:rPr lang="en-US" dirty="0"/>
              <a:t>The group has $1600 available to spend on bicycle and scooter rentals. What is the greatest number of bicycles and the greatest number of scooters the group can rent if the ratio of bicycles to scooters is 5:2? </a:t>
            </a:r>
          </a:p>
          <a:p>
            <a:pPr marL="0" indent="0">
              <a:buNone/>
            </a:pPr>
            <a:endParaRPr lang="en-US" dirty="0"/>
          </a:p>
        </p:txBody>
      </p:sp>
      <p:pic>
        <p:nvPicPr>
          <p:cNvPr id="1026" name="Picture 2" descr="C:\Users\1427180\AppData\Local\Microsoft\Windows\Temporary Internet Files\Content.IE5\3RJ74WQF\MP900433039[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1828800"/>
            <a:ext cx="4038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9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Rigor Protocol</a:t>
            </a:r>
            <a:endParaRPr lang="en-US" dirty="0"/>
          </a:p>
        </p:txBody>
      </p:sp>
      <p:sp>
        <p:nvSpPr>
          <p:cNvPr id="6" name="Text Placeholder 5"/>
          <p:cNvSpPr>
            <a:spLocks noGrp="1"/>
          </p:cNvSpPr>
          <p:nvPr>
            <p:ph type="body" idx="1"/>
          </p:nvPr>
        </p:nvSpPr>
        <p:spPr/>
        <p:txBody>
          <a:bodyPr/>
          <a:lstStyle/>
          <a:p>
            <a:r>
              <a:rPr lang="en-US" dirty="0" smtClean="0"/>
              <a:t>Round 1</a:t>
            </a:r>
            <a:endParaRPr lang="en-US" dirty="0"/>
          </a:p>
        </p:txBody>
      </p:sp>
      <p:sp>
        <p:nvSpPr>
          <p:cNvPr id="7" name="Content Placeholder 6"/>
          <p:cNvSpPr>
            <a:spLocks noGrp="1"/>
          </p:cNvSpPr>
          <p:nvPr>
            <p:ph sz="half" idx="2"/>
          </p:nvPr>
        </p:nvSpPr>
        <p:spPr/>
        <p:txBody>
          <a:bodyPr>
            <a:normAutofit fontScale="70000" lnSpcReduction="20000"/>
          </a:bodyPr>
          <a:lstStyle/>
          <a:p>
            <a:r>
              <a:rPr lang="en-US" dirty="0" smtClean="0"/>
              <a:t>-use </a:t>
            </a:r>
            <a:r>
              <a:rPr lang="en-US" dirty="0"/>
              <a:t>a difficult task (a task with several steps to address more than one standard) </a:t>
            </a:r>
          </a:p>
          <a:p>
            <a:r>
              <a:rPr lang="en-US" dirty="0"/>
              <a:t>-rigor (three legged stool-fluency, deep understanding, application) </a:t>
            </a:r>
          </a:p>
          <a:p>
            <a:r>
              <a:rPr lang="en-US" dirty="0"/>
              <a:t>-do the task (teacher does task first) </a:t>
            </a:r>
          </a:p>
          <a:p>
            <a:r>
              <a:rPr lang="en-US" dirty="0"/>
              <a:t>-share multiple solutions with </a:t>
            </a:r>
            <a:r>
              <a:rPr lang="en-US" dirty="0" smtClean="0"/>
              <a:t>colleagues</a:t>
            </a:r>
            <a:endParaRPr lang="en-US" dirty="0"/>
          </a:p>
          <a:p>
            <a:r>
              <a:rPr lang="en-US" dirty="0"/>
              <a:t>-identify concepts (content emphasis)</a:t>
            </a:r>
          </a:p>
          <a:p>
            <a:r>
              <a:rPr lang="en-US" dirty="0"/>
              <a:t>-map concepts to standards </a:t>
            </a:r>
          </a:p>
          <a:p>
            <a:r>
              <a:rPr lang="en-US" dirty="0"/>
              <a:t>-identify math practices</a:t>
            </a:r>
          </a:p>
          <a:p>
            <a:r>
              <a:rPr lang="en-US" dirty="0"/>
              <a:t>- identify potential student misconceptions and plan on how to address them </a:t>
            </a:r>
          </a:p>
          <a:p>
            <a:r>
              <a:rPr lang="en-US" dirty="0"/>
              <a:t>-identify potential student strengths </a:t>
            </a:r>
          </a:p>
          <a:p>
            <a:r>
              <a:rPr lang="en-US" dirty="0"/>
              <a:t>-share rubric(state)</a:t>
            </a:r>
          </a:p>
          <a:p>
            <a:endParaRPr lang="en-US" dirty="0"/>
          </a:p>
        </p:txBody>
      </p:sp>
      <p:sp>
        <p:nvSpPr>
          <p:cNvPr id="8" name="Text Placeholder 7"/>
          <p:cNvSpPr>
            <a:spLocks noGrp="1"/>
          </p:cNvSpPr>
          <p:nvPr>
            <p:ph type="body" sz="quarter" idx="3"/>
          </p:nvPr>
        </p:nvSpPr>
        <p:spPr/>
        <p:txBody>
          <a:bodyPr/>
          <a:lstStyle/>
          <a:p>
            <a:endParaRPr lang="en-US"/>
          </a:p>
        </p:txBody>
      </p:sp>
      <p:pic>
        <p:nvPicPr>
          <p:cNvPr id="10" name="Content Placeholder 9" descr="C:\Documents and Settings\1427180\Local Settings\Temporary Internet Files\Content.IE5\5MFL8QEV\MC900295512[1].wmf"/>
          <p:cNvPicPr>
            <a:picLocks noGrp="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286000"/>
            <a:ext cx="3047999" cy="3505200"/>
          </a:xfrm>
          <a:prstGeom prst="rect">
            <a:avLst/>
          </a:prstGeom>
          <a:noFill/>
          <a:ln>
            <a:noFill/>
          </a:ln>
        </p:spPr>
      </p:pic>
    </p:spTree>
    <p:extLst>
      <p:ext uri="{BB962C8B-B14F-4D97-AF65-F5344CB8AC3E}">
        <p14:creationId xmlns:p14="http://schemas.microsoft.com/office/powerpoint/2010/main" val="357479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Rigor Protocol</a:t>
            </a:r>
            <a:endParaRPr lang="en-US" dirty="0"/>
          </a:p>
        </p:txBody>
      </p:sp>
      <p:sp>
        <p:nvSpPr>
          <p:cNvPr id="6" name="Text Placeholder 5"/>
          <p:cNvSpPr>
            <a:spLocks noGrp="1"/>
          </p:cNvSpPr>
          <p:nvPr>
            <p:ph type="body" idx="1"/>
          </p:nvPr>
        </p:nvSpPr>
        <p:spPr/>
        <p:txBody>
          <a:bodyPr/>
          <a:lstStyle/>
          <a:p>
            <a:r>
              <a:rPr lang="en-US" dirty="0" smtClean="0"/>
              <a:t>Round 2</a:t>
            </a:r>
            <a:endParaRPr lang="en-US" dirty="0"/>
          </a:p>
        </p:txBody>
      </p:sp>
      <p:sp>
        <p:nvSpPr>
          <p:cNvPr id="7" name="Content Placeholder 6"/>
          <p:cNvSpPr>
            <a:spLocks noGrp="1"/>
          </p:cNvSpPr>
          <p:nvPr>
            <p:ph sz="half" idx="2"/>
          </p:nvPr>
        </p:nvSpPr>
        <p:spPr/>
        <p:txBody>
          <a:bodyPr>
            <a:normAutofit/>
          </a:bodyPr>
          <a:lstStyle/>
          <a:p>
            <a:pPr marL="0" indent="0">
              <a:buNone/>
            </a:pPr>
            <a:endParaRPr lang="en-US" dirty="0"/>
          </a:p>
          <a:p>
            <a:r>
              <a:rPr lang="en-US" dirty="0"/>
              <a:t>-share task with students</a:t>
            </a:r>
          </a:p>
          <a:p>
            <a:r>
              <a:rPr lang="en-US" dirty="0"/>
              <a:t>-score work using rubric</a:t>
            </a:r>
          </a:p>
          <a:p>
            <a:r>
              <a:rPr lang="en-US" dirty="0"/>
              <a:t>-identify and confirm student misconceptions </a:t>
            </a:r>
          </a:p>
          <a:p>
            <a:r>
              <a:rPr lang="en-US" dirty="0"/>
              <a:t>-identify and confirm student strengths </a:t>
            </a:r>
          </a:p>
          <a:p>
            <a:r>
              <a:rPr lang="en-US" dirty="0"/>
              <a:t>-identify action steps</a:t>
            </a:r>
          </a:p>
        </p:txBody>
      </p:sp>
      <p:sp>
        <p:nvSpPr>
          <p:cNvPr id="8" name="Text Placeholder 7"/>
          <p:cNvSpPr>
            <a:spLocks noGrp="1"/>
          </p:cNvSpPr>
          <p:nvPr>
            <p:ph type="body" sz="quarter" idx="3"/>
          </p:nvPr>
        </p:nvSpPr>
        <p:spPr/>
        <p:txBody>
          <a:bodyPr/>
          <a:lstStyle/>
          <a:p>
            <a:endParaRPr lang="en-US"/>
          </a:p>
        </p:txBody>
      </p:sp>
      <p:pic>
        <p:nvPicPr>
          <p:cNvPr id="10" name="Content Placeholder 9" descr="C:\Documents and Settings\1427180\Local Settings\Temporary Internet Files\Content.IE5\5MFL8QEV\MC900295512[1].wmf"/>
          <p:cNvPicPr>
            <a:picLocks noGrp="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286000"/>
            <a:ext cx="3047999" cy="3505200"/>
          </a:xfrm>
          <a:prstGeom prst="rect">
            <a:avLst/>
          </a:prstGeom>
          <a:noFill/>
          <a:ln>
            <a:noFill/>
          </a:ln>
        </p:spPr>
      </p:pic>
    </p:spTree>
    <p:extLst>
      <p:ext uri="{BB962C8B-B14F-4D97-AF65-F5344CB8AC3E}">
        <p14:creationId xmlns:p14="http://schemas.microsoft.com/office/powerpoint/2010/main" val="112908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Rigor Protocol</a:t>
            </a:r>
            <a:endParaRPr lang="en-US" dirty="0"/>
          </a:p>
        </p:txBody>
      </p:sp>
      <p:sp>
        <p:nvSpPr>
          <p:cNvPr id="6" name="Text Placeholder 5"/>
          <p:cNvSpPr>
            <a:spLocks noGrp="1"/>
          </p:cNvSpPr>
          <p:nvPr>
            <p:ph type="body" idx="1"/>
          </p:nvPr>
        </p:nvSpPr>
        <p:spPr/>
        <p:txBody>
          <a:bodyPr/>
          <a:lstStyle/>
          <a:p>
            <a:r>
              <a:rPr lang="en-US" dirty="0" smtClean="0"/>
              <a:t>Round 3</a:t>
            </a:r>
            <a:endParaRPr lang="en-US" dirty="0"/>
          </a:p>
        </p:txBody>
      </p:sp>
      <p:sp>
        <p:nvSpPr>
          <p:cNvPr id="7" name="Content Placeholder 6"/>
          <p:cNvSpPr>
            <a:spLocks noGrp="1"/>
          </p:cNvSpPr>
          <p:nvPr>
            <p:ph sz="half" idx="2"/>
          </p:nvPr>
        </p:nvSpPr>
        <p:spPr/>
        <p:txBody>
          <a:bodyPr>
            <a:normAutofit/>
          </a:bodyPr>
          <a:lstStyle/>
          <a:p>
            <a:pPr marL="0" indent="0">
              <a:buNone/>
            </a:pPr>
            <a:endParaRPr lang="en-US" dirty="0"/>
          </a:p>
          <a:p>
            <a:r>
              <a:rPr lang="en-US" dirty="0"/>
              <a:t>-share rubric with students</a:t>
            </a:r>
          </a:p>
          <a:p>
            <a:r>
              <a:rPr lang="en-US" dirty="0"/>
              <a:t>-discuss solutions</a:t>
            </a:r>
          </a:p>
          <a:p>
            <a:r>
              <a:rPr lang="en-US" dirty="0"/>
              <a:t>-allow students time to identify action steps to improve response </a:t>
            </a:r>
          </a:p>
          <a:p>
            <a:r>
              <a:rPr lang="en-US" dirty="0"/>
              <a:t>-allow students to revise work </a:t>
            </a:r>
          </a:p>
          <a:p>
            <a:r>
              <a:rPr lang="en-US" dirty="0"/>
              <a:t>-students report their work</a:t>
            </a:r>
          </a:p>
        </p:txBody>
      </p:sp>
      <p:sp>
        <p:nvSpPr>
          <p:cNvPr id="8" name="Text Placeholder 7"/>
          <p:cNvSpPr>
            <a:spLocks noGrp="1"/>
          </p:cNvSpPr>
          <p:nvPr>
            <p:ph type="body" sz="quarter" idx="3"/>
          </p:nvPr>
        </p:nvSpPr>
        <p:spPr/>
        <p:txBody>
          <a:bodyPr/>
          <a:lstStyle/>
          <a:p>
            <a:endParaRPr lang="en-US"/>
          </a:p>
        </p:txBody>
      </p:sp>
      <p:pic>
        <p:nvPicPr>
          <p:cNvPr id="10" name="Content Placeholder 9" descr="C:\Documents and Settings\1427180\Local Settings\Temporary Internet Files\Content.IE5\5MFL8QEV\MC900295512[1].wmf"/>
          <p:cNvPicPr>
            <a:picLocks noGrp="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286000"/>
            <a:ext cx="3047999" cy="3505200"/>
          </a:xfrm>
          <a:prstGeom prst="rect">
            <a:avLst/>
          </a:prstGeom>
          <a:noFill/>
          <a:ln>
            <a:noFill/>
          </a:ln>
        </p:spPr>
      </p:pic>
    </p:spTree>
    <p:extLst>
      <p:ext uri="{BB962C8B-B14F-4D97-AF65-F5344CB8AC3E}">
        <p14:creationId xmlns:p14="http://schemas.microsoft.com/office/powerpoint/2010/main" val="51521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Guides</a:t>
            </a:r>
            <a:br>
              <a:rPr lang="en-US" dirty="0" smtClean="0"/>
            </a:br>
            <a:r>
              <a:rPr lang="en-US" sz="1300" dirty="0" smtClean="0">
                <a:hlinkClick r:id="rId2"/>
              </a:rPr>
              <a:t>http://engageny.org/resource/test-guides-for-english-language-arts-and-mathematics</a:t>
            </a:r>
            <a:r>
              <a:rPr lang="en-US" sz="1300" dirty="0" smtClean="0"/>
              <a:t/>
            </a:r>
            <a:br>
              <a:rPr lang="en-US" sz="1300" dirty="0" smtClean="0"/>
            </a:br>
            <a:endParaRPr lang="en-US" sz="1300" dirty="0"/>
          </a:p>
        </p:txBody>
      </p:sp>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2039" y="1295400"/>
            <a:ext cx="4939922" cy="5257800"/>
          </a:xfrm>
        </p:spPr>
      </p:pic>
    </p:spTree>
    <p:extLst>
      <p:ext uri="{BB962C8B-B14F-4D97-AF65-F5344CB8AC3E}">
        <p14:creationId xmlns:p14="http://schemas.microsoft.com/office/powerpoint/2010/main" val="251171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005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is Rigor?</a:t>
            </a:r>
            <a:br>
              <a:rPr lang="en-US" dirty="0" smtClean="0"/>
            </a:br>
            <a:r>
              <a:rPr lang="en-US" sz="1200" u="sng" dirty="0">
                <a:hlinkClick r:id="rId2"/>
              </a:rPr>
              <a:t>http://daggett.com/rrr.html</a:t>
            </a:r>
            <a:endParaRPr lang="en-US" sz="1200" dirty="0"/>
          </a:p>
        </p:txBody>
      </p:sp>
      <p:sp>
        <p:nvSpPr>
          <p:cNvPr id="5" name="Content Placeholder 4"/>
          <p:cNvSpPr>
            <a:spLocks noGrp="1"/>
          </p:cNvSpPr>
          <p:nvPr>
            <p:ph sz="half" idx="1"/>
          </p:nvPr>
        </p:nvSpPr>
        <p:spPr/>
        <p:txBody>
          <a:bodyPr>
            <a:normAutofit fontScale="32500" lnSpcReduction="20000"/>
          </a:bodyPr>
          <a:lstStyle/>
          <a:p>
            <a:r>
              <a:rPr lang="en-US" b="1" dirty="0" smtClean="0"/>
              <a:t>Rigor/Relevance Framework® </a:t>
            </a:r>
            <a:r>
              <a:rPr lang="en-US" dirty="0" smtClean="0"/>
              <a:t/>
            </a:r>
            <a:br>
              <a:rPr lang="en-US" dirty="0" smtClean="0"/>
            </a:br>
            <a:r>
              <a:rPr lang="en-US" dirty="0" smtClean="0"/>
              <a:t/>
            </a:r>
            <a:br>
              <a:rPr lang="en-US" dirty="0" smtClean="0"/>
            </a:br>
            <a:r>
              <a:rPr lang="en-US" dirty="0" smtClean="0"/>
              <a:t>The Rigor/Relevance Framework is a tool developed by staff of the International Center for Leadership in Education to examine curriculum, instruction, and assessment. The Rigor/Relevance Framework is based on two dimensions of higher standards and student achievement. </a:t>
            </a:r>
            <a:br>
              <a:rPr lang="en-US" dirty="0" smtClean="0"/>
            </a:br>
            <a:r>
              <a:rPr lang="en-US" dirty="0" smtClean="0"/>
              <a:t/>
            </a:r>
            <a:br>
              <a:rPr lang="en-US" dirty="0" smtClean="0"/>
            </a:br>
            <a:r>
              <a:rPr lang="en-US" dirty="0" smtClean="0"/>
              <a:t>First, there is the Knowledge Taxonomy, a continuum based on the six levels of Bloom's Taxonomy, which describes the increasingly complex ways in which we think. The low end involves acquiring knowledge and being able to recall or locate that knowledge. The high end labels the more complex ways in which individuals use knowledge, such as taking several pieces of knowledge and combining them in both logical and creative ways. </a:t>
            </a:r>
            <a:br>
              <a:rPr lang="en-US" dirty="0" smtClean="0"/>
            </a:br>
            <a:r>
              <a:rPr lang="en-US" dirty="0" smtClean="0"/>
              <a:t/>
            </a:r>
            <a:br>
              <a:rPr lang="en-US" dirty="0" smtClean="0"/>
            </a:br>
            <a:r>
              <a:rPr lang="en-US" dirty="0" smtClean="0"/>
              <a:t>The second continuum, known as the Application Model, is one of action. Its five levels describe putting knowledge to use. While the low end is knowledge acquired for its own sake, the high end signifies use of that knowledge to solve complex real-world problems and to create unique projects, designs, and other works for use in real-world situations. </a:t>
            </a:r>
            <a:br>
              <a:rPr lang="en-US" dirty="0" smtClean="0"/>
            </a:br>
            <a:r>
              <a:rPr lang="en-US" dirty="0" smtClean="0"/>
              <a:t/>
            </a:r>
            <a:br>
              <a:rPr lang="en-US" dirty="0" smtClean="0"/>
            </a:br>
            <a:r>
              <a:rPr lang="en-US" dirty="0" smtClean="0"/>
              <a:t>The Rigor/Relevance Framework has four quadrants. Each is labeled with a term that characterizes the learning or student performance at that level. </a:t>
            </a:r>
          </a:p>
          <a:p>
            <a:endParaRPr lang="en-US" dirty="0"/>
          </a:p>
          <a:p>
            <a:r>
              <a:rPr lang="en-US" dirty="0" smtClean="0"/>
              <a:t>The Rigor/Relevance Framework is easy to understand. With its simple, straightforward structure, it can serve as a bridge between school and the community. It offers a common language with which to express the notion of a more rigorous and relevant curriculum. </a:t>
            </a:r>
            <a:br>
              <a:rPr lang="en-US" dirty="0" smtClean="0"/>
            </a:br>
            <a:r>
              <a:rPr lang="en-US" dirty="0" smtClean="0"/>
              <a:t/>
            </a:r>
            <a:br>
              <a:rPr lang="en-US" dirty="0" smtClean="0"/>
            </a:br>
            <a:r>
              <a:rPr lang="en-US" dirty="0" smtClean="0"/>
              <a:t>The Rigor/Relevance Framework is versatile; it can be used in the development of instruction and assessment. Likewise, teachers can use it to measure their progress in adding rigor and relevance to instruction and to select appropriate instructional strategies to meet learner needs and higher achievement goals.</a:t>
            </a:r>
            <a:br>
              <a:rPr lang="en-US" dirty="0" smtClean="0"/>
            </a:br>
            <a:r>
              <a:rPr lang="en-US" dirty="0" smtClean="0"/>
              <a:t/>
            </a:r>
            <a:br>
              <a:rPr lang="en-US" dirty="0" smtClean="0"/>
            </a:br>
            <a:r>
              <a:rPr lang="en-US" dirty="0" smtClean="0">
                <a:hlinkClick r:id="rId3"/>
              </a:rPr>
              <a:t>More About the Rigor/Relevance Framework</a:t>
            </a:r>
            <a:endParaRPr lang="en-US" dirty="0"/>
          </a:p>
        </p:txBody>
      </p:sp>
      <p:pic>
        <p:nvPicPr>
          <p:cNvPr id="8" name="Content Placeholder 7" descr="Screen Clipp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371600"/>
            <a:ext cx="4038600" cy="4876800"/>
          </a:xfrm>
        </p:spPr>
      </p:pic>
    </p:spTree>
    <p:extLst>
      <p:ext uri="{BB962C8B-B14F-4D97-AF65-F5344CB8AC3E}">
        <p14:creationId xmlns:p14="http://schemas.microsoft.com/office/powerpoint/2010/main" val="248912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04" y="271021"/>
            <a:ext cx="8173591" cy="6315957"/>
          </a:xfrm>
          <a:prstGeom prst="rect">
            <a:avLst/>
          </a:prstGeom>
        </p:spPr>
      </p:pic>
    </p:spTree>
    <p:extLst>
      <p:ext uri="{BB962C8B-B14F-4D97-AF65-F5344CB8AC3E}">
        <p14:creationId xmlns:p14="http://schemas.microsoft.com/office/powerpoint/2010/main" val="147191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5                    A</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286000"/>
            <a:ext cx="6381233" cy="2396446"/>
          </a:xfrm>
        </p:spPr>
      </p:pic>
    </p:spTree>
    <p:extLst>
      <p:ext uri="{BB962C8B-B14F-4D97-AF65-F5344CB8AC3E}">
        <p14:creationId xmlns:p14="http://schemas.microsoft.com/office/powerpoint/2010/main" val="257042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6                 B</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Elementary School: </a:t>
            </a:r>
            <a:r>
              <a:rPr lang="en-US" dirty="0" smtClean="0"/>
              <a:t>Elaine bought 6 </a:t>
            </a:r>
            <a:r>
              <a:rPr lang="en-US" dirty="0" err="1" smtClean="0"/>
              <a:t>lb</a:t>
            </a:r>
            <a:r>
              <a:rPr lang="en-US" dirty="0" smtClean="0"/>
              <a:t> 4 ounces of EVOO cooking oil for $16.80. The container leaked and she lost some of the oil. She quickly sold the remaining oil to George, at a per-ounce price 3/7 higher than she paid for. Altogether, she made a profit of $3.60. What percentage of the oil was lost in the leak? </a:t>
            </a:r>
          </a:p>
          <a:p>
            <a:endParaRPr lang="en-US" dirty="0"/>
          </a:p>
        </p:txBody>
      </p:sp>
      <p:pic>
        <p:nvPicPr>
          <p:cNvPr id="1026" name="Picture 2" descr="C:\Users\1427180\AppData\Local\Microsoft\Windows\Temporary Internet Files\Content.IE5\MNQLEBCB\MC900296145[1].wm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4000" y="1828800"/>
            <a:ext cx="2590800"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44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D</a:t>
            </a:r>
            <a:endParaRPr lang="en-US" dirty="0"/>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5400" y="1371600"/>
            <a:ext cx="6600386" cy="4698420"/>
          </a:xfrm>
        </p:spPr>
      </p:pic>
    </p:spTree>
    <p:extLst>
      <p:ext uri="{BB962C8B-B14F-4D97-AF65-F5344CB8AC3E}">
        <p14:creationId xmlns:p14="http://schemas.microsoft.com/office/powerpoint/2010/main" val="338509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4                  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600200"/>
                <a:ext cx="7772400" cy="4525963"/>
              </a:xfrm>
            </p:spPr>
            <p:txBody>
              <a:bodyPr/>
              <a:lstStyle/>
              <a:p>
                <a:r>
                  <a:rPr lang="en-US" dirty="0" smtClean="0"/>
                  <a:t>Without using a calculator or equivalent fractions, determine which fraction is larger, or if they are equal.  Explain your reasoning. </a:t>
                </a:r>
              </a:p>
              <a:p>
                <a:endParaRPr lang="en-US" dirty="0"/>
              </a:p>
              <a:p>
                <a:r>
                  <a:rPr lang="en-US" dirty="0" smtClean="0"/>
                  <a:t>                       </a:t>
                </a:r>
                <a14:m>
                  <m:oMath xmlns:m="http://schemas.openxmlformats.org/officeDocument/2006/math">
                    <m:f>
                      <m:fPr>
                        <m:ctrlPr>
                          <a:rPr lang="en-US" i="1" smtClean="0">
                            <a:latin typeface="Cambria Math"/>
                          </a:rPr>
                        </m:ctrlPr>
                      </m:fPr>
                      <m:num>
                        <m:r>
                          <a:rPr lang="en-US" b="0" i="1" smtClean="0">
                            <a:latin typeface="Cambria Math"/>
                          </a:rPr>
                          <m:t>37</m:t>
                        </m:r>
                      </m:num>
                      <m:den>
                        <m:r>
                          <a:rPr lang="en-US" b="0" i="1" smtClean="0">
                            <a:latin typeface="Cambria Math"/>
                          </a:rPr>
                          <m:t>40</m:t>
                        </m:r>
                      </m:den>
                    </m:f>
                  </m:oMath>
                </a14:m>
                <a:r>
                  <a:rPr lang="en-US" dirty="0" smtClean="0"/>
                  <a:t>    or  </a:t>
                </a:r>
                <a14:m>
                  <m:oMath xmlns:m="http://schemas.openxmlformats.org/officeDocument/2006/math">
                    <m:f>
                      <m:fPr>
                        <m:ctrlPr>
                          <a:rPr lang="en-US" i="1" smtClean="0">
                            <a:latin typeface="Cambria Math"/>
                          </a:rPr>
                        </m:ctrlPr>
                      </m:fPr>
                      <m:num>
                        <m:r>
                          <a:rPr lang="en-US" b="0" i="1" smtClean="0">
                            <a:latin typeface="Cambria Math"/>
                          </a:rPr>
                          <m:t>25</m:t>
                        </m:r>
                      </m:num>
                      <m:den>
                        <m:r>
                          <a:rPr lang="en-US" b="0" i="1" smtClean="0">
                            <a:latin typeface="Cambria Math"/>
                          </a:rPr>
                          <m:t>28</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600200"/>
                <a:ext cx="7772400" cy="4525963"/>
              </a:xfrm>
              <a:blipFill rotWithShape="1">
                <a:blip r:embed="rId2"/>
                <a:stretch>
                  <a:fillRect l="-1333" t="-1213" r="-2039"/>
                </a:stretch>
              </a:blipFill>
            </p:spPr>
            <p:txBody>
              <a:bodyPr/>
              <a:lstStyle/>
              <a:p>
                <a:r>
                  <a:rPr lang="en-US">
                    <a:noFill/>
                  </a:rPr>
                  <a:t> </a:t>
                </a:r>
              </a:p>
            </p:txBody>
          </p:sp>
        </mc:Fallback>
      </mc:AlternateContent>
    </p:spTree>
    <p:extLst>
      <p:ext uri="{BB962C8B-B14F-4D97-AF65-F5344CB8AC3E}">
        <p14:creationId xmlns:p14="http://schemas.microsoft.com/office/powerpoint/2010/main" val="384486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would you place this question?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a:t>About how many cells are in the human body? </a:t>
            </a:r>
          </a:p>
          <a:p>
            <a:r>
              <a:rPr lang="en-US" dirty="0"/>
              <a:t>You can assume that a cell is a sphere with radius 10</a:t>
            </a:r>
            <a:r>
              <a:rPr lang="en-US" baseline="30000" dirty="0"/>
              <a:t>−3</a:t>
            </a:r>
            <a:r>
              <a:rPr lang="en-US" dirty="0"/>
              <a:t> cm and that the density of a cell is approximately the density of water which is 1g/cm</a:t>
            </a:r>
            <a:r>
              <a:rPr lang="en-US" baseline="30000" dirty="0"/>
              <a:t>3</a:t>
            </a:r>
            <a:r>
              <a:rPr lang="en-US" dirty="0"/>
              <a:t>.</a:t>
            </a:r>
          </a:p>
          <a:p>
            <a:endParaRPr lang="en-US" dirty="0"/>
          </a:p>
        </p:txBody>
      </p:sp>
      <p:pic>
        <p:nvPicPr>
          <p:cNvPr id="5" name="Picture 4" descr="C:\Users\1427180\AppData\Local\Microsoft\Windows\Temporary Internet Files\Content.IE5\MNQLEBCB\MP900407549[1].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038600" cy="4495800"/>
          </a:xfrm>
          <a:prstGeom prst="rect">
            <a:avLst/>
          </a:prstGeom>
          <a:noFill/>
          <a:ln>
            <a:noFill/>
          </a:ln>
        </p:spPr>
      </p:pic>
    </p:spTree>
    <p:extLst>
      <p:ext uri="{BB962C8B-B14F-4D97-AF65-F5344CB8AC3E}">
        <p14:creationId xmlns:p14="http://schemas.microsoft.com/office/powerpoint/2010/main" val="409300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would you place this question?</a:t>
            </a:r>
            <a:endParaRPr lang="en-US" dirty="0"/>
          </a:p>
        </p:txBody>
      </p:sp>
      <p:sp>
        <p:nvSpPr>
          <p:cNvPr id="4" name="Content Placeholder 3"/>
          <p:cNvSpPr>
            <a:spLocks noGrp="1"/>
          </p:cNvSpPr>
          <p:nvPr>
            <p:ph sz="half" idx="2"/>
          </p:nvPr>
        </p:nvSpPr>
        <p:spPr/>
        <p:txBody>
          <a:bodyPr/>
          <a:lstStyle/>
          <a:p>
            <a:pPr lvl="0"/>
            <a:r>
              <a:rPr lang="en-US" dirty="0"/>
              <a:t>Your heart pumps about 5 quarts of blood through its chambers every 60 seconds.  How many seconds will it take your heart to pump 1 quart of blood?  How much blood will pump in 300 seconds?</a:t>
            </a:r>
          </a:p>
          <a:p>
            <a:endParaRPr lang="en-US" dirty="0"/>
          </a:p>
        </p:txBody>
      </p:sp>
      <p:pic>
        <p:nvPicPr>
          <p:cNvPr id="1026" name="Picture 2" descr="C:\Users\1427180\AppData\Local\Microsoft\Windows\Temporary Internet Files\Content.IE5\U1O9R8WL\MC900438743[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4038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2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454</Words>
  <Application>Microsoft Office PowerPoint</Application>
  <PresentationFormat>On-screen Show (4:3)</PresentationFormat>
  <Paragraphs>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Addressing Rigor</vt:lpstr>
      <vt:lpstr>What is Rigor? http://daggett.com/rrr.html</vt:lpstr>
      <vt:lpstr>PowerPoint Presentation</vt:lpstr>
      <vt:lpstr>Grade 5                    A</vt:lpstr>
      <vt:lpstr>Grade 6                 B</vt:lpstr>
      <vt:lpstr>Geometry                 D</vt:lpstr>
      <vt:lpstr>Grade 4                  C</vt:lpstr>
      <vt:lpstr>Where would you place this question?</vt:lpstr>
      <vt:lpstr>Where would you place this question?</vt:lpstr>
      <vt:lpstr>Where would you place this question?</vt:lpstr>
      <vt:lpstr>Grade 7 http://www.p12.nysed.gov/assessment/common-core-sample-questions/ </vt:lpstr>
      <vt:lpstr>Addressing Rigor Protocol</vt:lpstr>
      <vt:lpstr>Addressing Rigor Protocol</vt:lpstr>
      <vt:lpstr>Addressing Rigor Protocol</vt:lpstr>
      <vt:lpstr>Testing Guides http://engageny.org/resource/test-guides-for-english-language-arts-and-mathematics </vt:lpstr>
      <vt:lpstr>Questions</vt:lpstr>
    </vt:vector>
  </TitlesOfParts>
  <Company>Rochester City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35</dc:title>
  <dc:creator>Mikols, Jeffrey M</dc:creator>
  <cp:lastModifiedBy>Mikols, Jeffrey M</cp:lastModifiedBy>
  <cp:revision>15</cp:revision>
  <dcterms:created xsi:type="dcterms:W3CDTF">2012-12-12T12:56:02Z</dcterms:created>
  <dcterms:modified xsi:type="dcterms:W3CDTF">2012-12-21T20:48:10Z</dcterms:modified>
</cp:coreProperties>
</file>