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72" r:id="rId10"/>
    <p:sldId id="277" r:id="rId11"/>
    <p:sldId id="278" r:id="rId12"/>
    <p:sldId id="273" r:id="rId13"/>
    <p:sldId id="274" r:id="rId14"/>
    <p:sldId id="275" r:id="rId15"/>
    <p:sldId id="276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FFCC00"/>
    <a:srgbClr val="66FF66"/>
    <a:srgbClr val="006600"/>
    <a:srgbClr val="0786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038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A8D69-52AA-4285-A1D6-2EA2C0A8C4B4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A907BF-46AD-4D9F-9B33-4AB268137F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6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A907BF-46AD-4D9F-9B33-4AB268137F9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29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3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74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41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291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67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60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37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02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4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149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37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86D37-626B-4C2B-B6ED-1A18D4A5836D}" type="datetimeFigureOut">
              <a:rPr lang="en-US" smtClean="0"/>
              <a:t>5/24/2016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56EA8-3E3C-43E0-A23D-9D608BA1E1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2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http://upload.wikimedia.org/wikipedia/commons/6/67/Flag_of_South_Africa_1928-1994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gif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hyperlink" Target="http://upload.wikimedia.org/wikipedia/commons/0/01/Flag_of_Sudan.sv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hyperlink" Target="http://upload.wikimedia.org/wikipedia/commons/a/ae/Flag_of_the_SPLAM.sv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eg"/><Relationship Id="rId4" Type="http://schemas.openxmlformats.org/officeDocument/2006/relationships/image" Target="../media/image1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hyperlink" Target="http://upload.wikimedia.org/wikipedia/commons/9/9d/Flag_of_Angola.sv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/>
          <a:lstStyle/>
          <a:p>
            <a:r>
              <a:rPr lang="en-US" dirty="0" smtClean="0"/>
              <a:t>Post WWII Africa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583140"/>
            <a:ext cx="6400800" cy="1752600"/>
          </a:xfrm>
        </p:spPr>
        <p:txBody>
          <a:bodyPr/>
          <a:lstStyle/>
          <a:p>
            <a:r>
              <a:rPr lang="en-US" dirty="0" smtClean="0"/>
              <a:t>Colonialism to Chaos</a:t>
            </a:r>
            <a:endParaRPr lang="en-US" dirty="0"/>
          </a:p>
        </p:txBody>
      </p:sp>
      <p:pic>
        <p:nvPicPr>
          <p:cNvPr id="4" name="Picture 2" descr="http://www.newton.k12.ma.us/bigelow/instructional_technology/studentresources/onlinegeographyresources/images/afr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freeworldmaps.net/africa/africa-map-editab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320636"/>
            <a:ext cx="4438186" cy="4199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95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Rwanda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6988"/>
            <a:ext cx="2466975" cy="1638300"/>
          </a:xfrm>
        </p:spPr>
      </p:pic>
      <p:sp>
        <p:nvSpPr>
          <p:cNvPr id="5" name="TextBox 4"/>
          <p:cNvSpPr txBox="1"/>
          <p:nvPr/>
        </p:nvSpPr>
        <p:spPr>
          <a:xfrm>
            <a:off x="457200" y="19812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Rwanda was ruled by Belgium after WWI, the Tutsis (15%) were favored over the Hutus (85%) during this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During the 1959 revolution the Hutus forced 300, 000 Tutsis out of the country, including the Tutsi king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General </a:t>
            </a:r>
            <a:r>
              <a:rPr lang="en-US" sz="2800" dirty="0" err="1" smtClean="0">
                <a:solidFill>
                  <a:schemeClr val="bg1"/>
                </a:solidFill>
              </a:rPr>
              <a:t>Habyarimana</a:t>
            </a:r>
            <a:r>
              <a:rPr lang="en-US" sz="2800" dirty="0" smtClean="0">
                <a:solidFill>
                  <a:schemeClr val="bg1"/>
                </a:solidFill>
              </a:rPr>
              <a:t> ruled as a totalitarian dictator from 1973 until his assassination in April 1994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 Tutsi led rebel group began a civil war in 1993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Between April &amp; July 1994 over 800,000 Tutsis &amp; moderate Hutus were slaughtered with machetes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139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Aftermath of Genocide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 Rwandan government adopted a new constitution that follows a policy of “unity &amp; reconciliation”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Adult males are only 20% of the population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42,000 homes are headed by children, some as young as 9 years old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are 350,000 orphans, many due to the spread of HIV/AIDS during the rapes committed with the genocide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9" y="103981"/>
            <a:ext cx="1824595" cy="14049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395450"/>
            <a:ext cx="2266950" cy="146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615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8190" y="244417"/>
            <a:ext cx="4724400" cy="1143000"/>
          </a:xfrm>
        </p:spPr>
        <p:txBody>
          <a:bodyPr/>
          <a:lstStyle/>
          <a:p>
            <a:r>
              <a:rPr lang="en-US" dirty="0" smtClean="0"/>
              <a:t>South 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Gained independence from Britain in 1931</a:t>
            </a:r>
          </a:p>
          <a:p>
            <a:r>
              <a:rPr lang="en-US" dirty="0" smtClean="0"/>
              <a:t>The white minority controlled the government &amp; denied basic rights to the black majority</a:t>
            </a:r>
          </a:p>
          <a:p>
            <a:r>
              <a:rPr lang="en-US" dirty="0" smtClean="0"/>
              <a:t>Instituted Apartheid (extreme segregation) in 1948</a:t>
            </a:r>
          </a:p>
          <a:p>
            <a:r>
              <a:rPr lang="en-US" dirty="0" smtClean="0"/>
              <a:t>The African National Congress (ANC) used violent &amp; non-violent methods to achieve equality</a:t>
            </a:r>
          </a:p>
          <a:p>
            <a:r>
              <a:rPr lang="en-US" dirty="0" smtClean="0"/>
              <a:t>Many ANC leaders were imprisoned including Nelson Mandela </a:t>
            </a:r>
            <a:endParaRPr lang="en-US" dirty="0"/>
          </a:p>
        </p:txBody>
      </p:sp>
      <p:pic>
        <p:nvPicPr>
          <p:cNvPr id="3076" name="Picture 4" descr="File:Flag of South Africa 1928-1994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958"/>
            <a:ext cx="2341965" cy="1560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http://www.mentalfloss.com/blogs/wp-content/uploads/2010/05/mandela-223x30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289" y="81508"/>
            <a:ext cx="1091821" cy="1468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www.dadalos.org/int/Menschenrechte/Grundkurs_MR5/Apartheid/apartheid/linkliste/logoflag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2445"/>
            <a:ext cx="1861782" cy="1453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56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10200" cy="1143000"/>
          </a:xfrm>
        </p:spPr>
        <p:txBody>
          <a:bodyPr/>
          <a:lstStyle/>
          <a:p>
            <a:r>
              <a:rPr lang="en-US" dirty="0" smtClean="0"/>
              <a:t>South Africa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Increasing protests &amp; world pressure during the 1990s forced the white minority government to give up power</a:t>
            </a:r>
          </a:p>
          <a:p>
            <a:r>
              <a:rPr lang="en-US" dirty="0" smtClean="0"/>
              <a:t>A new constitution was written &amp; free open elections were held in 1994</a:t>
            </a:r>
          </a:p>
          <a:p>
            <a:r>
              <a:rPr lang="en-US" dirty="0" smtClean="0"/>
              <a:t>Nelson Mandela was elected the 1</a:t>
            </a:r>
            <a:r>
              <a:rPr lang="en-US" baseline="30000" dirty="0" smtClean="0"/>
              <a:t>st</a:t>
            </a:r>
            <a:r>
              <a:rPr lang="en-US" dirty="0" smtClean="0"/>
              <a:t> president of Post-Apartheid South Africa</a:t>
            </a:r>
          </a:p>
          <a:p>
            <a:r>
              <a:rPr lang="en-US" dirty="0" smtClean="0"/>
              <a:t>South Africa currently faces severe economic problems and an AIDS epidemic </a:t>
            </a:r>
            <a:endParaRPr lang="en-US" dirty="0"/>
          </a:p>
        </p:txBody>
      </p:sp>
      <p:pic>
        <p:nvPicPr>
          <p:cNvPr id="4" name="Picture 2" descr="http://www.mapsofworld.com/images/world-countries-flags/south-africa-fla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8678" y="28694"/>
            <a:ext cx="2438400" cy="165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7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Sudan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Sudan achieved independence from Britain &amp; Egypt in 1956</a:t>
            </a:r>
          </a:p>
          <a:p>
            <a:r>
              <a:rPr lang="en-US" dirty="0" smtClean="0"/>
              <a:t>The 1</a:t>
            </a:r>
            <a:r>
              <a:rPr lang="en-US" baseline="30000" dirty="0" smtClean="0"/>
              <a:t>st</a:t>
            </a:r>
            <a:r>
              <a:rPr lang="en-US" dirty="0" smtClean="0"/>
              <a:t> Civil War between the Muslim North &amp; the Christian South lasted from 1955-1972</a:t>
            </a:r>
          </a:p>
          <a:p>
            <a:r>
              <a:rPr lang="en-US" dirty="0" smtClean="0"/>
              <a:t>The 2</a:t>
            </a:r>
            <a:r>
              <a:rPr lang="en-US" baseline="30000" dirty="0" smtClean="0"/>
              <a:t>nd</a:t>
            </a:r>
            <a:r>
              <a:rPr lang="en-US" dirty="0" smtClean="0"/>
              <a:t> Civil War began in 1983 and ended in 2004</a:t>
            </a:r>
          </a:p>
          <a:p>
            <a:r>
              <a:rPr lang="en-US" dirty="0" smtClean="0"/>
              <a:t>The Darfur region began rebelling in the 1970s, the conflict was defined as genocide in 2004</a:t>
            </a:r>
            <a:endParaRPr lang="en-US" dirty="0"/>
          </a:p>
        </p:txBody>
      </p:sp>
      <p:pic>
        <p:nvPicPr>
          <p:cNvPr id="4098" name="Picture 2" descr="File:Flag of Sudan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17" y="76200"/>
            <a:ext cx="3273425" cy="1636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http://1.bp.blogspot.com/_hsZAJOwlHmA/TQbum9ihCvI/AAAAAAAAABA/W2E9_4cHB_A/s1600/Sudan_politicaly_distrikt_map_Jul2006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46630"/>
            <a:ext cx="1993900" cy="1819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870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876800" cy="1143000"/>
          </a:xfrm>
        </p:spPr>
        <p:txBody>
          <a:bodyPr/>
          <a:lstStyle/>
          <a:p>
            <a:r>
              <a:rPr lang="en-US" dirty="0" smtClean="0"/>
              <a:t>Sudan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South Sudanese Independence Referendum was held in January 2011</a:t>
            </a:r>
          </a:p>
          <a:p>
            <a:r>
              <a:rPr lang="en-US" dirty="0" smtClean="0"/>
              <a:t>The people overwhelmingly chose to become an independent nation</a:t>
            </a:r>
          </a:p>
          <a:p>
            <a:r>
              <a:rPr lang="en-US" dirty="0" smtClean="0"/>
              <a:t>South Sudan will be a republic</a:t>
            </a:r>
          </a:p>
          <a:p>
            <a:r>
              <a:rPr lang="en-US" dirty="0" err="1" smtClean="0"/>
              <a:t>Salva</a:t>
            </a:r>
            <a:r>
              <a:rPr lang="en-US" dirty="0" smtClean="0"/>
              <a:t> </a:t>
            </a:r>
            <a:r>
              <a:rPr lang="en-US" dirty="0" err="1" smtClean="0"/>
              <a:t>Kiir</a:t>
            </a:r>
            <a:r>
              <a:rPr lang="en-US" dirty="0" smtClean="0"/>
              <a:t> </a:t>
            </a:r>
            <a:r>
              <a:rPr lang="en-US" dirty="0" err="1" smtClean="0"/>
              <a:t>Mayardit</a:t>
            </a:r>
            <a:r>
              <a:rPr lang="en-US" dirty="0" smtClean="0"/>
              <a:t> is the first elected president of South Sudan</a:t>
            </a:r>
            <a:endParaRPr lang="en-US" dirty="0"/>
          </a:p>
        </p:txBody>
      </p:sp>
      <p:pic>
        <p:nvPicPr>
          <p:cNvPr id="4" name="Picture 4" descr="File:Flag of the SPLAM.sv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"/>
            <a:ext cx="32766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17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Colonialism created the problems Africa faces today</a:t>
            </a:r>
          </a:p>
          <a:p>
            <a:r>
              <a:rPr lang="en-US" dirty="0" smtClean="0"/>
              <a:t>Current borders do not reflect cultural boundaries</a:t>
            </a:r>
          </a:p>
          <a:p>
            <a:r>
              <a:rPr lang="en-US" dirty="0" smtClean="0"/>
              <a:t>Natural resources were exploited without developing an infrastructure</a:t>
            </a:r>
          </a:p>
          <a:p>
            <a:r>
              <a:rPr lang="en-US" dirty="0" smtClean="0"/>
              <a:t>Weak educational systems did not prepare the population for independence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3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Rebirth of Cultural Identity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Negritude Movement- starts in the Caribbean as a carry over from the Harlem Renaissance &amp; fosters the development of African studies</a:t>
            </a:r>
          </a:p>
          <a:p>
            <a:r>
              <a:rPr lang="en-US" dirty="0" smtClean="0"/>
              <a:t>Celebrates African heritage &amp; culture through the French language</a:t>
            </a:r>
            <a:endParaRPr lang="en-US" dirty="0"/>
          </a:p>
        </p:txBody>
      </p:sp>
      <p:sp>
        <p:nvSpPr>
          <p:cNvPr id="4" name="AutoShape 2" descr="data:image/jpg;base64,/9j/4AAQSkZJRgABAQAAAQABAAD/2wBDAAkGBwgHBgkIBwgKCgkLDRYPDQwMDRsUFRAWIB0iIiAdHx8kKDQsJCYxJx8fLT0tMTU3Ojo6Iys/RD84QzQ5Ojf/2wBDAQoKCg0MDRoPDxo3JR8lNzc3Nzc3Nzc3Nzc3Nzc3Nzc3Nzc3Nzc3Nzc3Nzc3Nzc3Nzc3Nzc3Nzc3Nzc3Nzc3Nzf/wAARCACDAMUDASIAAhEBAxEB/8QAHAABAAIDAQEBAAAAAAAAAAAAAAEGAwUHBAII/8QAPxAAAQMCAgYIBAQEBQUAAAAAAQACAwQRBRIGITFBUnETFCIyUWFykjOBscEHQpGhFSRi8BYjQ6LRNYKywuH/xAAbAQEAAgMBAQAAAAAAAAAAAAAABAUBAgMGB//EAC8RAAICAQIEAwgCAwEAAAAAAAABAgMEESEFEiIxMkFRBmFxgZGhsdETIxQzQsH/2gAMAwEAAhEDEQA/ANTGxuRvYZ3R+QeAU5G8MfsCM+G30j6BSvKtvUpCMjeGP2BMjeGP2BSixqwRkbwx+wJkbwx+wKUTVgjI3hj9gTI3hj9gUomrBGRvDH7AmRvDH7ApRNWCMjeGP2BMjeGP2BSpGspqwfORvDH7AmRvDH7ApBvsI/VE1YIyN4Y/YEyN4Y/YFKJqwRkbwx+wJkbwx+wKUTVgjI3hj9gTI3hj9gUomrBGRvDH7AmRvDH7ApRNWCMjeGP2BMjeGP2BSiasHmrWNys7DNp/KPJFNZ3Wcz9kUiD6TZdjOz4bfSPoFKhnw2+kfQKVHfc1CIiwAiIgCIiAKUWzwfAqvFMsjP8AKpr65nDUfSN/081rOcYR5pPRG9dcrJcsVqzXRxvlkbHGxz5HmzWtFyT5BWrB9EwcsuKm+/q7T/5EfQfqt9heE0mFxkUrLyOFnyv7zvn4eQXuvf8AVU2TxKUumrZevmXeNwuMeq3dngr8GoK2BsMsDWhgyxuiAa5g8v8AjYqXjGAVmGXkI6anGvpWDZ6hu+i6IQRtTaNmpR8fNspfqiVkYNVy22ZyVFd8Y0Vgqc02HZaebWTGfhu5cJ/byVOqqWekmMNVE6KQfldvHiPEeavKMmu5dLPP5GLZQ+pbGFERdyOEREAREQBERAees7rOZ+yJWd1nM/ZFIh4TZdjOz4bfSPoFKhnw2+kfQKVwfc1CIiwAiITbWTZAFlpqeaqmbDTxulkdsa0fufALb4Po1VV4bNU3pqY6wSO2/kN3M/oVdaCgpsPg6GkiDGnadpdzO9QcnPrq2juywxeH2XdUtkaPB9FIYMs2JZZpRrEQ7jefF9OasM00NNTvmneyKGNt3PeQ1rQPopmkjhjfLK9sccbS573GwaALkn5LjGmWlU+kNX0URfHhsTrwxHUX/wBbvPwG7ncpwjhWRxu/RvSC7v09y95a2Tpwa9Irdlnx78SmRvdDgVMJSNXWagENPpZqJ5m3JU+t0t0grCelxapaD+WB3RD/AG2WlPgo3XX1LB4Dw/CilXWm/V7t/UpLsy616tnvZjmLxuzMxbEAfHrcn/K3OGae6QUTm9JUsrIwdbKllzb1Cx+qq6KXfw3Dvjy2VRfyRzjfbB6qTO06NaaYbjz2U5vSVztQgkcCHn+h2/lqPkVva6ipsQh6GribI3aL6i0+IO0L89DVsOsawRtC6r+H+lzsUb/C8UkzVsbSYZnf67RtB/qG3zHmDf577Qey3+HF5eFryruvNe9e78FxiZyu/qtRjxjRipoi+WjzVNPtsB22DzA28x+i0I1rrWsbDrWlxnRykxHNLFanqT/qNHZcf6h9xr5rzeNxL/m36/s55XC/+qfp+igKF68Qw6qw6bo6uLIT3XjW1/I/bavIrZNNarsU0ouL0fcIiLJgIiIDz1ndZzP2RKzus5n7IpEPCbLsZ2fDb6R9ApUM+G30j6BSuD7moRTt1AEnZYbVZMH0VmqA2bEi6GI6xE3U93PhH78lytthVHWb0OtVFl0uWC1NHQ0NVXzmGkiL3A9o7A3zJ3K64No1S0GWaoy1FSNYcR2WH+kfc/Ky29JTQUkDYaWJsUTdjWj+7lZVR5PEJ29MNl9y/wAXhsKuqe7Gu903FEVemWRrseGFzYTU02KVVPGJGAthlrBTmWx2XzNJGrxF7WVNkwTRLWYzhbmhrh/1c5ibvsbdN4BhtfeRy0OnlVTzadTddbK+mpxHE5sTg15aGBxDSdQN3Kpk6za9vMr7BwHhLqwK3GbXMuZ6e883mZHNa9V2Om/4Q0frBK+kglyta3L1OtMmcl1idee1mkG2s7Qvip/CyJ9AyspsWkpukkMbIayDMScxa0XbbWbDd+q5mWNJuWNv421rY0GOYthzg6hxOsgsdjZnW/Q6tyuliZMPBbr8URVZB+JG1xnQfH8IndDLSx1JaM38pJ0htr15dTtx/LuK0LaSofT1FQ2M9FTvayUkgFjnXsCDr3HcrXS/iDXvef4zSU+IBxaXSgdDKbbBcAi3llF7nxN962q0d0ngibURl87mlkQqWuZOSLdxzbBxAFrBxuXAkDLZayycmj/dDVeq/RnkhJ9JzDYstLUTUlTFU00hjnheHseNzhsVmxvQuopXSPwuR1VEw/Be3LLv2D847JtaxIsctjdVW20W1jaNllMruqyYPleq8zk1KD1P0FhNczFMMpK+IZWVETX5eE7x8iCPkvXtVN/CmpM2jUkBJ/lqp7ByIa76kq5L4XxbFWJnW0LtFvT4eX2PWY8/5Koy9xjnhiqYXQ1EbZYnbWPFwVUcZ0UkiLpsMLpWbTA49oek7+W3mrkm6yjUZVlD1i9vQ0yMSu9aSW/qcmcC0kOaQQbEEWIPgQoXR8XwSkxRuaVuScCzZmDtfPxHNUnFsGrMKd/ntD4b2bMzun/g+R/dX2PmV37dn6Hn8nBso37o1yKVClkI89Z3Wcz9kSs7rOZ+yKRDwmy7Gdnw2+kfQKVDPht9I+gUrg+5qevDK+XDatlTAyN7m6sr23uPI7QfMK94TjtJilmMd0VRbXC8i59J3j+7LnKkXBBBIINwRuUTIxIXrfZkvFzJ4723R1lFSsG0qmp8sWItdPFs6Vut7efF9eauFLUwVcLZqaVskbtjmnf4eR5qhyMWyh9S29T0OPl13rpe/oZURNyjIlnEtP43M0wxPOLFz2PHIxtstAxjn5sgLsrS51tdgNp5K/fiphrIsSp8Uc2Qx1EDoTksLSt1svfcQefZVHkmqq0UtL2pjEOip42t163E2Fhr1nmvuvA8lZHDqZx8opP5bf8Ah5PLr5bpJmOCRkT3OdCyUFjm5XkgAkWDtRGsbRuWPUs1W2FlTI2n6YRtNgJwA8eNwNW26+IZXwSsliID43BzSQDYjZqOo/NW3lqiM/RkyRtjZE4TRvztJc1t7sNyLG4279V9RC+XOL2BjiS0bGk6h8l6QZ6SKOohZNHHURPi6SSMFr9zw02tbXzC8iR3D27Fn0f0yrcNmjFcDWwMaWNMhvJEDYXa47bWGo+FgQFZsRwfCtLKLr9DMBUBmqqawlz3gFxEovfUAdZs6wv2rhp5kdi3NLVv0ermVNLLLldTxytbUUoyT3scrmk62d6zhr1Ajaq/Iw0pfyUvll+fidoTb2l2Oj/hthtZhWHYjBiED4peuag7Y4dG2zmneDfUVbl8xVsuIU8FXPAaeWWJj3Ql1+jJFy2/zX0vi/Gcl5Ofba/N/jY9RjQ5KoxCIVrcWxqkwptp3Z5iLthYe0efgPMqvrrlY+WK1ZvZZGtc0nojYucGtLnEBoFySbAKq43pVEGSU2HMZNmGV0sguy3kD3vnq5rRYtjNZijrTuDIQbthYeyOfiea1qu8bh0YdVm7KLK4m56xr2XqSoRFZlSees7rOZ+yJWd1nM/ZFIh4TZdjOz4bfSPoFKhnw2+kfQKVwfc1CIiwAvTQ11Th8/TUkro3/mtra4eBG9eZFhpSWjMxk4vVF8wfSamrrRVdqaoOoXPYefI7uR/UrfeVjqXJVu8H0jqsPyxTfzFMPyOPaYP6XfY/sqrI4an1VfQuMXimmkbvqW7SDCYcbwmegnIb0gvHJa/RvHdd+u3xBIXC6+iqcNrpaOsjMU8LrPb9CDvB1EHwK73h+IU2IwmSkkDgO806nN5jctZpVoxR6RUzRKehq4wRDUtFyBtykb233btoVr7NcefC7Hj5C/rb+j9fh6krMxo5MVZW9zitNLFFK909Myoa5jmhr3ublcRYOuN422WBbbHdHMTwGQjEKdwivZtRH2onf927kbFanzGxfVqLqr4KyqSafmignCcHyyWh9mR5jaxz3Fjb5Wkmzb7bDcsgkhzMcaYFrY8rm9I7tOsRmvu12Ntmq28rEXXDRYAjf4819tml6E0zHv6KSRr+iabhzwCAbbzrI+a6y2RrHUzNbG2jZI+CJ5eZWZhUEPvlblJYDqAJJB2OuRuVm0HwF+kOMHEaqCNlBTyBzmMjyse8bGNHhsJ/+rLo1oLiOJMidjAfRUDHFwjLbTPva9tV2gho1n5BdSo6SGipY6WkiZFBEMrI2CwAXh/aP2mqorlj4suab2bXZL9/gtsPClJqdi0SMxOskm91jnnipoXTVErIom957zYBanGdI6XDi6KK09UPyNPZb6j9tvJUnEcRqsSl6SrlLrd1oFms5D+z5r57j4E7eqey+5MyeI109MN39jfYvpXJLmiwsOiZsM7h2j6Ru57eSrDiXOLnEucTcuJuSVG+6K7qphUtIIoLr7LnrNhERdTkEREB56zus5n7IlZ3Wcz9kUiHhNl2M7Pht9I+gUqGfDb6R9ApXB9zUIiLACIiAIiIDJTzS00zZqeR0Urdj2mxH9+GxW7B9LI5csOKARP2CZo7DvUNx/bkqai4XY9dy0kvmSKMmyh6xZ1kZXsuCHMeOYcPuFpKzRHR6tcXT4TTteTrdDeI/wCwhVPCcbq8KIbC4SQX1wP7vy8Dy/RXbCcZo8UZaF2SYC7oXntDl4jkquUMvBfNTNpeqbX1LyjLoyuma395q26BaNNdm/h73eTqqUg/7luMOwbDMLObD6Cmp38bGDP7jr/de7cTuCrmMaUwU2aLD8tRNsMn+m0/+3y1ea1eZxDM6JWSkvi9PmdrXjY65pJI3VdW01BCZauURs3eLj4Ab1TcY0nqa0OipM1PT+IPbePM7uQ/Vaaqqp6yd01VK6WR2927kNg5BYVPxsCFXVLd/YpcriNl3TDZAarW3IiKcV4REQBERAEREB56zus5n7IlZ3Wcz9kUiHhNl2M7Pht9I+gUqGdxvpH0C+lwfc1IRSiwCEUogIRSiAhFKICFLXOY5rmOc1zTdpBsQfEFEQHvrMaxCtp209RUOdE0awABn9XitepRaxjGK0itDaU5SesnqQilFsakIpRAQilEBCKUQEIpRAeas7rOZ+yJWams5n7IpEPCbLsYWVMuRvaHdH5R4BT1mXiHtCIsuK17G2g6zLxD2hOsy8Q9oRFjlQHWZeIe0J1mXiHtCInKgOsy8Q9oTrMvEPaEROVAdZl4h7QnWZeIe0IicqA6zLxD2hOsy8Q9oRE5UB1mXiHtCdZl4h7QiJyoDrMvEPaE6zLxD2hETlQHWZeIe0J1mXiHtCInKgOsy8Q9oTrMvEPaEROVAdZl4h7QnWZeIe0IicqA6zLxD2hOsy8Q9oRE5UDBV1MuRnaG0/lHkiIpEIrl7G67H//Z"/>
          <p:cNvSpPr>
            <a:spLocks noChangeAspect="1" noChangeArrowheads="1"/>
          </p:cNvSpPr>
          <p:nvPr/>
        </p:nvSpPr>
        <p:spPr bwMode="auto">
          <a:xfrm>
            <a:off x="80963" y="-509588"/>
            <a:ext cx="16002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DAMUDASIAAhEBAxEB/8QAHAABAAIDAQEBAAAAAAAAAAAAAAEGAwUHBAII/8QAPxAAAQMCAgYIBAQEBQUAAAAAAQACAwQRBRIGITFBUnETFCIyUWFykjOBscEHQpGhFSRi8BYjQ6LRNYKywuH/xAAbAQEAAgMBAQAAAAAAAAAAAAAABAUBAgMGB//EAC8RAAICAQIEAwgCAwEAAAAAAAABAgMEESEFEiIxMkFRBmFxgZGhsdETIxQzQsH/2gAMAwEAAhEDEQA/ANTGxuRvYZ3R+QeAU5G8MfsCM+G30j6BSvKtvUpCMjeGP2BMjeGP2BSixqwRkbwx+wJkbwx+wKUTVgjI3hj9gTI3hj9gUomrBGRvDH7AmRvDH7ApRNWCMjeGP2BMjeGP2BSpGspqwfORvDH7AmRvDH7ApBvsI/VE1YIyN4Y/YEyN4Y/YFKJqwRkbwx+wJkbwx+wKUTVgjI3hj9gTI3hj9gUomrBGRvDH7AmRvDH7ApRNWCMjeGP2BMjeGP2BSiasHmrWNys7DNp/KPJFNZ3Wcz9kUiD6TZdjOz4bfSPoFKhnw2+kfQKVHfc1CIiwAiIgCIiAKUWzwfAqvFMsjP8AKpr65nDUfSN/081rOcYR5pPRG9dcrJcsVqzXRxvlkbHGxz5HmzWtFyT5BWrB9EwcsuKm+/q7T/5EfQfqt9heE0mFxkUrLyOFnyv7zvn4eQXuvf8AVU2TxKUumrZevmXeNwuMeq3dngr8GoK2BsMsDWhgyxuiAa5g8v8AjYqXjGAVmGXkI6anGvpWDZ6hu+i6IQRtTaNmpR8fNspfqiVkYNVy22ZyVFd8Y0Vgqc02HZaebWTGfhu5cJ/byVOqqWekmMNVE6KQfldvHiPEeavKMmu5dLPP5GLZQ+pbGFERdyOEREAREQBERAees7rOZ+yJWd1nM/ZFIh4TZdjOz4bfSPoFKhnw2+kfQKVwfc1CIiwAiITbWTZAFlpqeaqmbDTxulkdsa0fufALb4Po1VV4bNU3pqY6wSO2/kN3M/oVdaCgpsPg6GkiDGnadpdzO9QcnPrq2juywxeH2XdUtkaPB9FIYMs2JZZpRrEQ7jefF9OasM00NNTvmneyKGNt3PeQ1rQPopmkjhjfLK9sccbS573GwaALkn5LjGmWlU+kNX0URfHhsTrwxHUX/wBbvPwG7ncpwjhWRxu/RvSC7v09y95a2Tpwa9Irdlnx78SmRvdDgVMJSNXWagENPpZqJ5m3JU+t0t0grCelxapaD+WB3RD/AG2WlPgo3XX1LB4Dw/CilXWm/V7t/UpLsy616tnvZjmLxuzMxbEAfHrcn/K3OGae6QUTm9JUsrIwdbKllzb1Cx+qq6KXfw3Dvjy2VRfyRzjfbB6qTO06NaaYbjz2U5vSVztQgkcCHn+h2/lqPkVva6ipsQh6GribI3aL6i0+IO0L89DVsOsawRtC6r+H+lzsUb/C8UkzVsbSYZnf67RtB/qG3zHmDf577Qey3+HF5eFryruvNe9e78FxiZyu/qtRjxjRipoi+WjzVNPtsB22DzA28x+i0I1rrWsbDrWlxnRykxHNLFanqT/qNHZcf6h9xr5rzeNxL/m36/s55XC/+qfp+igKF68Qw6qw6bo6uLIT3XjW1/I/bavIrZNNarsU0ouL0fcIiLJgIiIDz1ndZzP2RKzus5n7IpEPCbLsZ2fDb6R9ApUM+G30j6BSuD7moRTt1AEnZYbVZMH0VmqA2bEi6GI6xE3U93PhH78lytthVHWb0OtVFl0uWC1NHQ0NVXzmGkiL3A9o7A3zJ3K64No1S0GWaoy1FSNYcR2WH+kfc/Ky29JTQUkDYaWJsUTdjWj+7lZVR5PEJ29MNl9y/wAXhsKuqe7Gu903FEVemWRrseGFzYTU02KVVPGJGAthlrBTmWx2XzNJGrxF7WVNkwTRLWYzhbmhrh/1c5ibvsbdN4BhtfeRy0OnlVTzadTddbK+mpxHE5sTg15aGBxDSdQN3Kpk6za9vMr7BwHhLqwK3GbXMuZ6e883mZHNa9V2Om/4Q0frBK+kglyta3L1OtMmcl1idee1mkG2s7Qvip/CyJ9AyspsWkpukkMbIayDMScxa0XbbWbDd+q5mWNJuWNv421rY0GOYthzg6hxOsgsdjZnW/Q6tyuliZMPBbr8URVZB+JG1xnQfH8IndDLSx1JaM38pJ0htr15dTtx/LuK0LaSofT1FQ2M9FTvayUkgFjnXsCDr3HcrXS/iDXvef4zSU+IBxaXSgdDKbbBcAi3llF7nxN962q0d0ngibURl87mlkQqWuZOSLdxzbBxAFrBxuXAkDLZayycmj/dDVeq/RnkhJ9JzDYstLUTUlTFU00hjnheHseNzhsVmxvQuopXSPwuR1VEw/Be3LLv2D847JtaxIsctjdVW20W1jaNllMruqyYPleq8zk1KD1P0FhNczFMMpK+IZWVETX5eE7x8iCPkvXtVN/CmpM2jUkBJ/lqp7ByIa76kq5L4XxbFWJnW0LtFvT4eX2PWY8/5Koy9xjnhiqYXQ1EbZYnbWPFwVUcZ0UkiLpsMLpWbTA49oek7+W3mrkm6yjUZVlD1i9vQ0yMSu9aSW/qcmcC0kOaQQbEEWIPgQoXR8XwSkxRuaVuScCzZmDtfPxHNUnFsGrMKd/ntD4b2bMzun/g+R/dX2PmV37dn6Hn8nBso37o1yKVClkI89Z3Wcz9kSs7rOZ+yKRDwmy7Gdnw2+kfQKVDPht9I+gUrg+5qevDK+XDatlTAyN7m6sr23uPI7QfMK94TjtJilmMd0VRbXC8i59J3j+7LnKkXBBBIINwRuUTIxIXrfZkvFzJ4723R1lFSsG0qmp8sWItdPFs6Vut7efF9eauFLUwVcLZqaVskbtjmnf4eR5qhyMWyh9S29T0OPl13rpe/oZURNyjIlnEtP43M0wxPOLFz2PHIxtstAxjn5sgLsrS51tdgNp5K/fiphrIsSp8Uc2Qx1EDoTksLSt1svfcQefZVHkmqq0UtL2pjEOip42t163E2Fhr1nmvuvA8lZHDqZx8opP5bf8Ah5PLr5bpJmOCRkT3OdCyUFjm5XkgAkWDtRGsbRuWPUs1W2FlTI2n6YRtNgJwA8eNwNW26+IZXwSsliID43BzSQDYjZqOo/NW3lqiM/RkyRtjZE4TRvztJc1t7sNyLG4279V9RC+XOL2BjiS0bGk6h8l6QZ6SKOohZNHHURPi6SSMFr9zw02tbXzC8iR3D27Fn0f0yrcNmjFcDWwMaWNMhvJEDYXa47bWGo+FgQFZsRwfCtLKLr9DMBUBmqqawlz3gFxEovfUAdZs6wv2rhp5kdi3NLVv0ermVNLLLldTxytbUUoyT3scrmk62d6zhr1Ajaq/Iw0pfyUvll+fidoTb2l2Oj/hthtZhWHYjBiED4peuag7Y4dG2zmneDfUVbl8xVsuIU8FXPAaeWWJj3Ql1+jJFy2/zX0vi/Gcl5Ofba/N/jY9RjQ5KoxCIVrcWxqkwptp3Z5iLthYe0efgPMqvrrlY+WK1ZvZZGtc0nojYucGtLnEBoFySbAKq43pVEGSU2HMZNmGV0sguy3kD3vnq5rRYtjNZijrTuDIQbthYeyOfiea1qu8bh0YdVm7KLK4m56xr2XqSoRFZlSees7rOZ+yJWd1nM/ZFIh4TZdjOz4bfSPoFKhnw2+kfQKVwfc1CIiwAvTQ11Th8/TUkro3/mtra4eBG9eZFhpSWjMxk4vVF8wfSamrrRVdqaoOoXPYefI7uR/UrfeVjqXJVu8H0jqsPyxTfzFMPyOPaYP6XfY/sqrI4an1VfQuMXimmkbvqW7SDCYcbwmegnIb0gvHJa/RvHdd+u3xBIXC6+iqcNrpaOsjMU8LrPb9CDvB1EHwK73h+IU2IwmSkkDgO806nN5jctZpVoxR6RUzRKehq4wRDUtFyBtykb233btoVr7NcefC7Hj5C/rb+j9fh6krMxo5MVZW9zitNLFFK909Myoa5jmhr3ublcRYOuN422WBbbHdHMTwGQjEKdwivZtRH2onf927kbFanzGxfVqLqr4KyqSafmignCcHyyWh9mR5jaxz3Fjb5Wkmzb7bDcsgkhzMcaYFrY8rm9I7tOsRmvu12Ntmq28rEXXDRYAjf4819tml6E0zHv6KSRr+iabhzwCAbbzrI+a6y2RrHUzNbG2jZI+CJ5eZWZhUEPvlblJYDqAJJB2OuRuVm0HwF+kOMHEaqCNlBTyBzmMjyse8bGNHhsJ/+rLo1oLiOJMidjAfRUDHFwjLbTPva9tV2gho1n5BdSo6SGipY6WkiZFBEMrI2CwAXh/aP2mqorlj4suab2bXZL9/gtsPClJqdi0SMxOskm91jnnipoXTVErIom957zYBanGdI6XDi6KK09UPyNPZb6j9tvJUnEcRqsSl6SrlLrd1oFms5D+z5r57j4E7eqey+5MyeI109MN39jfYvpXJLmiwsOiZsM7h2j6Ru57eSrDiXOLnEucTcuJuSVG+6K7qphUtIIoLr7LnrNhERdTkEREB56zus5n7IlZ3Wcz9kUiHhNl2M7Pht9I+gUqGfDb6R9ApXB9zUIiLACIiAIiIDJTzS00zZqeR0Urdj2mxH9+GxW7B9LI5csOKARP2CZo7DvUNx/bkqai4XY9dy0kvmSKMmyh6xZ1kZXsuCHMeOYcPuFpKzRHR6tcXT4TTteTrdDeI/wCwhVPCcbq8KIbC4SQX1wP7vy8Dy/RXbCcZo8UZaF2SYC7oXntDl4jkquUMvBfNTNpeqbX1LyjLoyuma395q26BaNNdm/h73eTqqUg/7luMOwbDMLObD6Cmp38bGDP7jr/de7cTuCrmMaUwU2aLD8tRNsMn+m0/+3y1ea1eZxDM6JWSkvi9PmdrXjY65pJI3VdW01BCZauURs3eLj4Ab1TcY0nqa0OipM1PT+IPbePM7uQ/Vaaqqp6yd01VK6WR2927kNg5BYVPxsCFXVLd/YpcriNl3TDZAarW3IiKcV4REQBERAEREB56zus5n7IlZ3Wcz9kUiHhNl2M7Pht9I+gUqGdxvpH0C+lwfc1IRSiwCEUogIRSiAhFKICFLXOY5rmOc1zTdpBsQfEFEQHvrMaxCtp209RUOdE0awABn9XitepRaxjGK0itDaU5SesnqQilFsakIpRAQilEBCKUQEIpRAeas7rOZ+yJWams5n7IpEPCbLsYWVMuRvaHdH5R4BT1mXiHtCIsuK17G2g6zLxD2hOsy8Q9oRFjlQHWZeIe0J1mXiHtCInKgOsy8Q9oTrMvEPaEROVAdZl4h7QnWZeIe0IicqA6zLxD2hOsy8Q9oRE5UB1mXiHtCdZl4h7QiJyoDrMvEPaE6zLxD2hETlQHWZeIe0J1mXiHtCInKgOsy8Q9oTrMvEPaEROVAdZl4h7QnWZeIe0IicqA6zLxD2hOsy8Q9oRE5UDBV1MuRnaG0/lHkiIpEIrl7G67H//Z"/>
          <p:cNvSpPr>
            <a:spLocks noChangeAspect="1" noChangeArrowheads="1"/>
          </p:cNvSpPr>
          <p:nvPr/>
        </p:nvSpPr>
        <p:spPr bwMode="auto">
          <a:xfrm>
            <a:off x="233363" y="-357188"/>
            <a:ext cx="1600200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0" name="Picture 2" descr="http://percaritatem.com/wp-content/uploads/2011/04/Aime-C%C3%A9saire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1" y="4370084"/>
            <a:ext cx="1447800" cy="1999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blackpast.org/files/blackpast_images/la_jungl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1" y="4234609"/>
            <a:ext cx="2362200" cy="2450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eb.nccu.edu/campus/echo/archive8-0001/c-negritud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267199"/>
            <a:ext cx="2107337" cy="2476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33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Colonies to Countries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Weak Economy—dependent on single cash crops or resources</a:t>
            </a:r>
          </a:p>
          <a:p>
            <a:r>
              <a:rPr lang="en-US" dirty="0" smtClean="0"/>
              <a:t>Weak Educational System—uneducated citizens incapable of supporting democracy</a:t>
            </a:r>
          </a:p>
          <a:p>
            <a:r>
              <a:rPr lang="en-US" dirty="0" smtClean="0"/>
              <a:t>Colonial Borders—reflected European interests not cultural boundaries</a:t>
            </a:r>
          </a:p>
          <a:p>
            <a:r>
              <a:rPr lang="en-US" dirty="0" smtClean="0"/>
              <a:t>All of these problems lead to instability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1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ghana-pedia.org/org/images/stories/nkrumah%20-%20pic%20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1100" y="25021"/>
            <a:ext cx="1612900" cy="246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www.ghana-pedia.org/org/images/stories/nkrumah%20-%20pic%2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391745"/>
            <a:ext cx="2603310" cy="3429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Ghana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1600200"/>
            <a:ext cx="49530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Kwame Nkrumah led a relatively non-violent independence movement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Achieved independence in 1957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Wanted to unite all of Africa</a:t>
            </a:r>
          </a:p>
          <a:p>
            <a:endParaRPr lang="en-US" dirty="0"/>
          </a:p>
        </p:txBody>
      </p:sp>
      <p:pic>
        <p:nvPicPr>
          <p:cNvPr id="3074" name="Picture 2" descr="http://www.un.int/ghana/images/Ghan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54" y="609600"/>
            <a:ext cx="3514725" cy="482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366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4707" y="97406"/>
            <a:ext cx="2819400" cy="1143000"/>
          </a:xfrm>
        </p:spPr>
        <p:txBody>
          <a:bodyPr/>
          <a:lstStyle/>
          <a:p>
            <a:r>
              <a:rPr lang="en-US" dirty="0" smtClean="0"/>
              <a:t>Kenya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24200"/>
            <a:ext cx="8229600" cy="3001963"/>
          </a:xfrm>
        </p:spPr>
        <p:txBody>
          <a:bodyPr/>
          <a:lstStyle/>
          <a:p>
            <a:r>
              <a:rPr lang="en-US" dirty="0" err="1"/>
              <a:t>Jomo</a:t>
            </a:r>
            <a:r>
              <a:rPr lang="en-US" dirty="0"/>
              <a:t> Kenyatta &amp; Mau </a:t>
            </a:r>
            <a:r>
              <a:rPr lang="en-US" dirty="0" err="1"/>
              <a:t>Mau</a:t>
            </a:r>
            <a:r>
              <a:rPr lang="en-US" dirty="0"/>
              <a:t> led the fight for independence</a:t>
            </a:r>
          </a:p>
          <a:p>
            <a:r>
              <a:rPr lang="en-US" dirty="0" smtClean="0"/>
              <a:t>Mau </a:t>
            </a:r>
            <a:r>
              <a:rPr lang="en-US" dirty="0" err="1" smtClean="0"/>
              <a:t>Mau</a:t>
            </a:r>
            <a:r>
              <a:rPr lang="en-US" dirty="0" smtClean="0"/>
              <a:t> was a nationalist/terrorist group</a:t>
            </a:r>
          </a:p>
          <a:p>
            <a:r>
              <a:rPr lang="en-US" dirty="0" err="1" smtClean="0"/>
              <a:t>Jomo</a:t>
            </a:r>
            <a:r>
              <a:rPr lang="en-US" dirty="0" smtClean="0"/>
              <a:t> Kenyatta was imprisoned by the British</a:t>
            </a:r>
          </a:p>
          <a:p>
            <a:r>
              <a:rPr lang="en-US" dirty="0" smtClean="0"/>
              <a:t>First president of independent Kenya in 1963</a:t>
            </a:r>
            <a:endParaRPr lang="en-US" dirty="0"/>
          </a:p>
        </p:txBody>
      </p:sp>
      <p:pic>
        <p:nvPicPr>
          <p:cNvPr id="1026" name="Picture 2" descr="https://www.cia.gov/library/publications/the-world-factbook/graphics/flags/large/ke-lgflag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32" y="65561"/>
            <a:ext cx="4333875" cy="2876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ww.statehousekenya.go.ke/presidents/kenyatta/images/Kenyatta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762000"/>
            <a:ext cx="16764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media-3.web.britannica.com/eb-media/13/67813-004-8CB0DAB9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236633"/>
            <a:ext cx="1993900" cy="1431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freepages.rootsweb.ancestry.com/~wakefield/international/zaire_1963_1971.gi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402694"/>
            <a:ext cx="3273425" cy="218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1828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Congo/Zaire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Achieved independence in 1960</a:t>
            </a:r>
          </a:p>
          <a:p>
            <a:r>
              <a:rPr lang="en-US" dirty="0" smtClean="0"/>
              <a:t>General Mobutu seized power from 1960-65</a:t>
            </a:r>
          </a:p>
          <a:p>
            <a:r>
              <a:rPr lang="en-US" dirty="0" smtClean="0"/>
              <a:t>Mobutu was “elected” president in 1965 and established a totalitarian government</a:t>
            </a:r>
          </a:p>
          <a:p>
            <a:r>
              <a:rPr lang="en-US" dirty="0" smtClean="0"/>
              <a:t>Mobutu ruled until 1997</a:t>
            </a:r>
          </a:p>
          <a:p>
            <a:r>
              <a:rPr lang="en-US" dirty="0" smtClean="0"/>
              <a:t>U.S. supported Mobutu because he was not a communist, he fled in 1997</a:t>
            </a:r>
          </a:p>
          <a:p>
            <a:r>
              <a:rPr lang="en-US" dirty="0" smtClean="0"/>
              <a:t>The country is still fighting a civil war, current estimates are 45,000 people die each month</a:t>
            </a:r>
            <a:endParaRPr lang="en-US" dirty="0"/>
          </a:p>
        </p:txBody>
      </p:sp>
      <p:pic>
        <p:nvPicPr>
          <p:cNvPr id="2052" name="Picture 4" descr="http://www.hampshireflag.co.uk/images/Flags/Zaire-F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02512"/>
            <a:ext cx="1981200" cy="99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ultimateflags.com/images/P/buy_democratic_rep_congo_zaire_flag-01-01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248" y="152577"/>
            <a:ext cx="19431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://www.doletown.com/links/mobutu/mobutu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5207" y="228600"/>
            <a:ext cx="1752600" cy="180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956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197929"/>
            <a:ext cx="2743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Algeria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7874"/>
            <a:ext cx="8229600" cy="4429125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Ahmed Ben Bella leader of the Algerian Liberation Front (ALF) &amp; 1</a:t>
            </a:r>
            <a:r>
              <a:rPr lang="en-US" baseline="30000" dirty="0" smtClean="0">
                <a:solidFill>
                  <a:schemeClr val="bg1"/>
                </a:solidFill>
              </a:rPr>
              <a:t>st</a:t>
            </a:r>
            <a:r>
              <a:rPr lang="en-US" dirty="0" smtClean="0">
                <a:solidFill>
                  <a:schemeClr val="bg1"/>
                </a:solidFill>
              </a:rPr>
              <a:t> President </a:t>
            </a:r>
          </a:p>
          <a:p>
            <a:r>
              <a:rPr lang="en-US" dirty="0">
                <a:solidFill>
                  <a:schemeClr val="bg1"/>
                </a:solidFill>
              </a:rPr>
              <a:t>Gained independence from France in </a:t>
            </a:r>
            <a:r>
              <a:rPr lang="en-US" dirty="0" smtClean="0">
                <a:solidFill>
                  <a:schemeClr val="bg1"/>
                </a:solidFill>
              </a:rPr>
              <a:t>1962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Nationalist movement led to a fundamentalist Islamic movement (France is Christian)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Economic problems (high unemployment  &amp; inflation) after independence allowed the religious movement to continue </a:t>
            </a:r>
          </a:p>
        </p:txBody>
      </p:sp>
      <p:pic>
        <p:nvPicPr>
          <p:cNvPr id="3074" name="Picture 2" descr="http://tmabsa.tripod.com/sitebuildercontent/sitebuilderpictures/algeria-flag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02" y="152400"/>
            <a:ext cx="2849573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 descr="http://www.el-mouradia.dz/francais/Presidence/portrait/images/photobenbella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52400"/>
            <a:ext cx="1638300" cy="200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735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138" y="266890"/>
            <a:ext cx="2743200" cy="1143000"/>
          </a:xfrm>
        </p:spPr>
        <p:txBody>
          <a:bodyPr/>
          <a:lstStyle/>
          <a:p>
            <a:r>
              <a:rPr lang="en-US" dirty="0" smtClean="0"/>
              <a:t>Angola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Gained independence from Portugal in 1975 after 25 years of war</a:t>
            </a:r>
          </a:p>
          <a:p>
            <a:r>
              <a:rPr lang="en-US" dirty="0" smtClean="0"/>
              <a:t>Endured a civil war from 1975-2002, communist v. anti-communists (Cold War)</a:t>
            </a:r>
          </a:p>
          <a:p>
            <a:r>
              <a:rPr lang="en-US" dirty="0" smtClean="0"/>
              <a:t>Vast mineral deposits &amp; petroleum reserves but has a low life expectancy &amp; high infant mortality rate</a:t>
            </a:r>
          </a:p>
          <a:p>
            <a:r>
              <a:rPr lang="en-US" dirty="0" smtClean="0"/>
              <a:t>2008 elections were not open or fair</a:t>
            </a:r>
            <a:endParaRPr lang="en-US" dirty="0"/>
          </a:p>
        </p:txBody>
      </p:sp>
      <p:pic>
        <p:nvPicPr>
          <p:cNvPr id="1026" name="Picture 2" descr="File:Flag of Angola.sv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640"/>
            <a:ext cx="2381250" cy="158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://madnews.files.wordpress.com/2008/04/misslandmine0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1542" y="5181600"/>
            <a:ext cx="2146300" cy="142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philosophymatrix.com/wp-content/uploads/2010/09/Angolan-Civil-War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82550"/>
            <a:ext cx="3176516" cy="158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93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0" y="274638"/>
            <a:ext cx="38862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Nigeria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Gained independence from Britain in 1960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series of military coups &amp; ethnic rivalries in the 1960s led to a civil war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Nigeria joined OPEC in the 1970s &amp; enjoyed an economic boom with the oil income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There have been several more coups during the 1980s &amp; 90s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They have had peaceful transfers of power since 1999, but Islamic fundamentalists terrorize the </a:t>
            </a:r>
            <a:r>
              <a:rPr lang="en-US" smtClean="0">
                <a:solidFill>
                  <a:schemeClr val="bg1"/>
                </a:solidFill>
              </a:rPr>
              <a:t>country today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2590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51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731</Words>
  <Application>Microsoft Office PowerPoint</Application>
  <PresentationFormat>On-screen Show (4:3)</PresentationFormat>
  <Paragraphs>80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Post WWII Africa</vt:lpstr>
      <vt:lpstr>Rebirth of Cultural Identity</vt:lpstr>
      <vt:lpstr>Colonies to Countries</vt:lpstr>
      <vt:lpstr>Ghana</vt:lpstr>
      <vt:lpstr>Kenya</vt:lpstr>
      <vt:lpstr>Congo/Zaire</vt:lpstr>
      <vt:lpstr>Algeria</vt:lpstr>
      <vt:lpstr>Angola</vt:lpstr>
      <vt:lpstr>Nigeria</vt:lpstr>
      <vt:lpstr>Rwanda</vt:lpstr>
      <vt:lpstr>Aftermath of Genocide</vt:lpstr>
      <vt:lpstr>South Africa</vt:lpstr>
      <vt:lpstr>South Africa cont’d</vt:lpstr>
      <vt:lpstr>Sudan</vt:lpstr>
      <vt:lpstr>Sudan cont’d</vt:lpstr>
      <vt:lpstr>Summary</vt:lpstr>
    </vt:vector>
  </TitlesOfParts>
  <Company>Rochester City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WWII Latin America</dc:title>
  <dc:creator>Pritchard, Tamalyn</dc:creator>
  <cp:lastModifiedBy>Pritchard, Tamalyn</cp:lastModifiedBy>
  <cp:revision>46</cp:revision>
  <dcterms:created xsi:type="dcterms:W3CDTF">2011-05-24T11:54:57Z</dcterms:created>
  <dcterms:modified xsi:type="dcterms:W3CDTF">2016-05-24T13:01:52Z</dcterms:modified>
</cp:coreProperties>
</file>