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FDF3F49-234A-4698-ADD8-21F8C235DD67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F0DBA09-5699-493F-AA90-FAC6CC6777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DF3F49-234A-4698-ADD8-21F8C235DD67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0DBA09-5699-493F-AA90-FAC6CC677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DF3F49-234A-4698-ADD8-21F8C235DD67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0DBA09-5699-493F-AA90-FAC6CC677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DF3F49-234A-4698-ADD8-21F8C235DD67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0DBA09-5699-493F-AA90-FAC6CC677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FDF3F49-234A-4698-ADD8-21F8C235DD67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F0DBA09-5699-493F-AA90-FAC6CC6777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DF3F49-234A-4698-ADD8-21F8C235DD67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F0DBA09-5699-493F-AA90-FAC6CC6777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DF3F49-234A-4698-ADD8-21F8C235DD67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F0DBA09-5699-493F-AA90-FAC6CC677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DF3F49-234A-4698-ADD8-21F8C235DD67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0DBA09-5699-493F-AA90-FAC6CC6777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DF3F49-234A-4698-ADD8-21F8C235DD67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0DBA09-5699-493F-AA90-FAC6CC677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FDF3F49-234A-4698-ADD8-21F8C235DD67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F0DBA09-5699-493F-AA90-FAC6CC6777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FDF3F49-234A-4698-ADD8-21F8C235DD67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F0DBA09-5699-493F-AA90-FAC6CC6777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FDF3F49-234A-4698-ADD8-21F8C235DD67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F0DBA09-5699-493F-AA90-FAC6CC6777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Russian and Chinese</a:t>
            </a:r>
            <a:br>
              <a:rPr lang="en-US" dirty="0" smtClean="0"/>
            </a:br>
            <a:r>
              <a:rPr lang="en-US" dirty="0" smtClean="0"/>
              <a:t>Empire-Building</a:t>
            </a:r>
            <a:br>
              <a:rPr lang="en-US" dirty="0" smtClean="0"/>
            </a:br>
            <a:r>
              <a:rPr lang="en-US" dirty="0" smtClean="0"/>
              <a:t>[1450-1750]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819400"/>
            <a:ext cx="6560234" cy="1752600"/>
          </a:xfrm>
        </p:spPr>
        <p:txBody>
          <a:bodyPr/>
          <a:lstStyle/>
          <a:p>
            <a:pPr algn="ctr"/>
            <a:r>
              <a:rPr lang="en-US" dirty="0" smtClean="0"/>
              <a:t>AP World History Notes</a:t>
            </a:r>
          </a:p>
          <a:p>
            <a:pPr algn="ctr"/>
            <a:r>
              <a:rPr lang="en-US" dirty="0" smtClean="0"/>
              <a:t>Chapter 14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Impact on 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646237"/>
            <a:ext cx="4953000" cy="4526280"/>
          </a:xfrm>
        </p:spPr>
        <p:txBody>
          <a:bodyPr/>
          <a:lstStyle/>
          <a:p>
            <a:r>
              <a:rPr lang="en-US" dirty="0" smtClean="0"/>
              <a:t>Loss of hunting ground and pasturelands to Russian agricultural settlers</a:t>
            </a:r>
          </a:p>
          <a:p>
            <a:r>
              <a:rPr lang="en-US" dirty="0" smtClean="0"/>
              <a:t>Result = native peoples became dependent on Russian markets for crops and luxury goods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33600"/>
            <a:ext cx="33528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Russian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the 18</a:t>
            </a:r>
            <a:r>
              <a:rPr lang="en-US" baseline="30000" dirty="0" smtClean="0"/>
              <a:t>th</a:t>
            </a:r>
            <a:r>
              <a:rPr lang="en-US" dirty="0" smtClean="0"/>
              <a:t> century = Russia became one of the great powers of Europe</a:t>
            </a:r>
          </a:p>
          <a:p>
            <a:r>
              <a:rPr lang="en-US" dirty="0" smtClean="0"/>
              <a:t>Power stemmed from wealth found in: rich agricultural lands, valuable furs, and mineral deposits</a:t>
            </a:r>
          </a:p>
          <a:p>
            <a:r>
              <a:rPr lang="en-US" dirty="0" smtClean="0"/>
              <a:t>Russia became a highly militarized state as well</a:t>
            </a:r>
          </a:p>
          <a:p>
            <a:r>
              <a:rPr lang="en-US" dirty="0" smtClean="0"/>
              <a:t>Russian Empire stayed intact until the collapse of the Soviet Union in 1991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Russian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4114800" cy="452628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Established a tradition of autocratic government with a powerful monarchy</a:t>
            </a:r>
          </a:p>
          <a:p>
            <a:pPr lvl="1"/>
            <a:r>
              <a:rPr lang="en-US" dirty="0" smtClean="0"/>
              <a:t>Belief = only a strong ruler could hold together such a large empire with such a diverse population</a:t>
            </a:r>
          </a:p>
          <a:p>
            <a:pPr lvl="1"/>
            <a:r>
              <a:rPr lang="en-US" dirty="0" smtClean="0"/>
              <a:t>Ruled by monarchies until the early 1900s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600200"/>
            <a:ext cx="3124200" cy="408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05400" y="5715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Peter the Great</a:t>
            </a:r>
          </a:p>
          <a:p>
            <a:pPr algn="ctr"/>
            <a:r>
              <a:rPr lang="en-US" dirty="0" smtClean="0"/>
              <a:t>Reign: 1682 - 1725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Russian Empire vs. those of other Western European Countries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Russian Empire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Other Europeans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Acquired territories next to them that they had been in contact with for a long time</a:t>
            </a:r>
          </a:p>
          <a:p>
            <a:r>
              <a:rPr lang="en-US" dirty="0" smtClean="0"/>
              <a:t>Acquired territories </a:t>
            </a:r>
            <a:r>
              <a:rPr lang="en-US" i="1" dirty="0" smtClean="0"/>
              <a:t>at the same time</a:t>
            </a:r>
            <a:r>
              <a:rPr lang="en-US" dirty="0" smtClean="0"/>
              <a:t> that a Russian state was taking shape</a:t>
            </a:r>
          </a:p>
          <a:p>
            <a:r>
              <a:rPr lang="en-US" dirty="0" smtClean="0"/>
              <a:t>“Russia </a:t>
            </a:r>
            <a:r>
              <a:rPr lang="en-US" u="sng" dirty="0" smtClean="0"/>
              <a:t>was</a:t>
            </a:r>
            <a:r>
              <a:rPr lang="en-US" dirty="0" smtClean="0"/>
              <a:t> an empire.”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Acquired territories far away from them that they didn’t know about until 1492</a:t>
            </a:r>
          </a:p>
          <a:p>
            <a:r>
              <a:rPr lang="en-US" dirty="0" smtClean="0"/>
              <a:t>Acquired overseas empires AFTER establishing themselves as solid European states</a:t>
            </a:r>
          </a:p>
          <a:p>
            <a:r>
              <a:rPr lang="en-US" dirty="0" smtClean="0"/>
              <a:t>“The British </a:t>
            </a:r>
            <a:r>
              <a:rPr lang="en-US" u="sng" dirty="0" smtClean="0"/>
              <a:t>had</a:t>
            </a:r>
            <a:r>
              <a:rPr lang="en-US" dirty="0" smtClean="0"/>
              <a:t> an empire.”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Making China an Empire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343400" y="1646236"/>
            <a:ext cx="4343400" cy="4754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Done by the Qing (aka Manchu) Dynasty</a:t>
            </a:r>
          </a:p>
          <a:p>
            <a:pPr lvl="1"/>
            <a:r>
              <a:rPr lang="en-US" dirty="0" smtClean="0"/>
              <a:t>Ruled from 1644 to 1912</a:t>
            </a:r>
          </a:p>
          <a:p>
            <a:pPr lvl="1"/>
            <a:r>
              <a:rPr lang="en-US" dirty="0" smtClean="0"/>
              <a:t>Foreigners </a:t>
            </a:r>
            <a:r>
              <a:rPr lang="en-US" dirty="0" smtClean="0">
                <a:sym typeface="Wingdings" pitchFamily="2" charset="2"/>
              </a:rPr>
              <a:t> invaders from Manchuria</a:t>
            </a:r>
            <a:endParaRPr lang="en-US" dirty="0" smtClean="0"/>
          </a:p>
          <a:p>
            <a:r>
              <a:rPr lang="en-US" dirty="0" smtClean="0"/>
              <a:t> Enlarged the size of China and incorporated a lot of non-Chinese peoples as they expanded to the north and west</a:t>
            </a:r>
          </a:p>
        </p:txBody>
      </p:sp>
      <p:pic>
        <p:nvPicPr>
          <p:cNvPr id="9" name="Picture 2" descr="map_14_p644_qing_dynas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752600"/>
            <a:ext cx="388619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Qing Rulers: Cultural Elements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Maintained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Adopted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Ethnic distinctiveness </a:t>
            </a:r>
            <a:r>
              <a:rPr lang="en-US" dirty="0" smtClean="0">
                <a:sym typeface="Wingdings" pitchFamily="2" charset="2"/>
              </a:rPr>
              <a:t> forbade intermarriage between themselves and native Chinese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Chinese language</a:t>
            </a:r>
          </a:p>
          <a:p>
            <a:r>
              <a:rPr lang="en-US" dirty="0" smtClean="0"/>
              <a:t>Confucian teachings</a:t>
            </a:r>
          </a:p>
          <a:p>
            <a:r>
              <a:rPr lang="en-US" dirty="0" smtClean="0"/>
              <a:t>Chinese government techniques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Making China an Empire:</a:t>
            </a:r>
            <a:br>
              <a:rPr lang="en-US" dirty="0" smtClean="0"/>
            </a:br>
            <a:r>
              <a:rPr lang="en-US" dirty="0" smtClean="0"/>
              <a:t>Motivations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4572000" cy="452628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Major motivation = security concerns</a:t>
            </a:r>
          </a:p>
          <a:p>
            <a:r>
              <a:rPr lang="en-US" dirty="0" smtClean="0"/>
              <a:t>To China </a:t>
            </a:r>
            <a:r>
              <a:rPr lang="en-US" dirty="0" smtClean="0">
                <a:sym typeface="Wingdings" pitchFamily="2" charset="2"/>
              </a:rPr>
              <a:t>= expansion was viewed as a defensive necessity</a:t>
            </a:r>
          </a:p>
          <a:p>
            <a:r>
              <a:rPr lang="en-US" dirty="0" smtClean="0">
                <a:sym typeface="Wingdings" pitchFamily="2" charset="2"/>
              </a:rPr>
              <a:t>Result = Qing dynasty China undertook an 80-year military effort (1680-1760) to bring together surrounding regions under Chinese control</a:t>
            </a: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905000"/>
            <a:ext cx="3005137" cy="383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Life in the Chinese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646237"/>
            <a:ext cx="4800600" cy="45262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general the Qing rulers:</a:t>
            </a:r>
          </a:p>
          <a:p>
            <a:pPr lvl="1"/>
            <a:r>
              <a:rPr lang="en-US" dirty="0" smtClean="0"/>
              <a:t>Showed respect for other cultures</a:t>
            </a:r>
          </a:p>
          <a:p>
            <a:pPr lvl="1"/>
            <a:r>
              <a:rPr lang="en-US" dirty="0" smtClean="0"/>
              <a:t>Did not force people to assimilate to Chinese culture</a:t>
            </a:r>
          </a:p>
          <a:p>
            <a:r>
              <a:rPr lang="en-US" dirty="0" smtClean="0"/>
              <a:t>Chinese settlers did not flood the other regions of the empire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3352800" cy="41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58674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Yizhu</a:t>
            </a:r>
            <a:r>
              <a:rPr lang="en-US" dirty="0" smtClean="0"/>
              <a:t> = 8</a:t>
            </a:r>
            <a:r>
              <a:rPr lang="en-US" baseline="30000" dirty="0" smtClean="0"/>
              <a:t>th</a:t>
            </a:r>
            <a:r>
              <a:rPr lang="en-US" dirty="0" smtClean="0"/>
              <a:t> Emperor of the Qing (Manchu) Dynasty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Making the Russian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Russian state centered on the city of Moscow</a:t>
            </a:r>
          </a:p>
          <a:p>
            <a:r>
              <a:rPr lang="en-US" dirty="0" smtClean="0"/>
              <a:t>Conquered a number of neighboring Russian-speaking cities</a:t>
            </a:r>
          </a:p>
          <a:p>
            <a:r>
              <a:rPr lang="en-US" dirty="0" smtClean="0"/>
              <a:t>Continued to expand south and east of Moscow</a:t>
            </a:r>
          </a:p>
          <a:p>
            <a:r>
              <a:rPr lang="en-US" dirty="0" smtClean="0"/>
              <a:t>Brought together a wide variety of different peoples and cultures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Making the Russian Empire</a:t>
            </a:r>
            <a:endParaRPr lang="en-US" dirty="0"/>
          </a:p>
        </p:txBody>
      </p:sp>
      <p:pic>
        <p:nvPicPr>
          <p:cNvPr id="4" name="Picture 2" descr="map_14_02_russian_emp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382000" cy="497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441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Motivations for </a:t>
            </a:r>
            <a:br>
              <a:rPr lang="en-US" dirty="0" smtClean="0"/>
            </a:br>
            <a:r>
              <a:rPr lang="en-US" dirty="0" smtClean="0"/>
              <a:t>Russian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46236"/>
            <a:ext cx="5181600" cy="49831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Motivation #1 = security from the nomadic pastoral peoples</a:t>
            </a:r>
          </a:p>
          <a:p>
            <a:pPr lvl="1"/>
            <a:r>
              <a:rPr lang="en-US" dirty="0" smtClean="0"/>
              <a:t>Lived in the grasslands south and east of the Russian heartland</a:t>
            </a:r>
          </a:p>
          <a:p>
            <a:pPr lvl="1"/>
            <a:r>
              <a:rPr lang="en-US" dirty="0" smtClean="0"/>
              <a:t>Russians = afraid one of these groups will rise to power like the Mongols</a:t>
            </a:r>
          </a:p>
          <a:p>
            <a:pPr lvl="1"/>
            <a:r>
              <a:rPr lang="en-US" dirty="0" smtClean="0"/>
              <a:t>These nomads frequently raided Russia’s neighbors and sold many of them into slavery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676400"/>
            <a:ext cx="29718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Motivations for</a:t>
            </a:r>
            <a:br>
              <a:rPr lang="en-US" dirty="0" smtClean="0"/>
            </a:br>
            <a:r>
              <a:rPr lang="en-US" dirty="0" smtClean="0"/>
              <a:t>Russian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646237"/>
            <a:ext cx="4419600" cy="4526280"/>
          </a:xfrm>
        </p:spPr>
        <p:txBody>
          <a:bodyPr/>
          <a:lstStyle/>
          <a:p>
            <a:r>
              <a:rPr lang="en-US" dirty="0" smtClean="0"/>
              <a:t>Motivation #2 = Pelts of fur-bearing animals</a:t>
            </a:r>
          </a:p>
          <a:p>
            <a:pPr lvl="1"/>
            <a:r>
              <a:rPr lang="en-US" dirty="0" smtClean="0"/>
              <a:t>To the east across the vast expanse of Siberia</a:t>
            </a:r>
          </a:p>
          <a:p>
            <a:pPr lvl="1"/>
            <a:r>
              <a:rPr lang="en-US" dirty="0" smtClean="0"/>
              <a:t>Very valuable and in-demand item</a:t>
            </a:r>
          </a:p>
          <a:p>
            <a:pPr lvl="1"/>
            <a:r>
              <a:rPr lang="en-US" dirty="0" smtClean="0"/>
              <a:t>Nickname = “soft gold”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38862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962400"/>
            <a:ext cx="4343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Russian Point of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4572000" cy="4526280"/>
          </a:xfrm>
        </p:spPr>
        <p:txBody>
          <a:bodyPr>
            <a:normAutofit/>
          </a:bodyPr>
          <a:lstStyle/>
          <a:p>
            <a:r>
              <a:rPr lang="en-US" dirty="0" smtClean="0"/>
              <a:t>To Russians, their empire meant:</a:t>
            </a:r>
          </a:p>
          <a:p>
            <a:pPr lvl="1"/>
            <a:r>
              <a:rPr lang="en-US" dirty="0" smtClean="0"/>
              <a:t>Defending the Russian frontiers</a:t>
            </a:r>
          </a:p>
          <a:p>
            <a:pPr lvl="1"/>
            <a:r>
              <a:rPr lang="en-US" dirty="0" smtClean="0"/>
              <a:t>Enhancing the power of the Russian state</a:t>
            </a:r>
          </a:p>
          <a:p>
            <a:pPr lvl="1"/>
            <a:r>
              <a:rPr lang="en-US" dirty="0" smtClean="0"/>
              <a:t>Bringing Christianity, civilization, and enlightenment to “savages”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676400"/>
            <a:ext cx="32480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Life in the Russian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646236"/>
            <a:ext cx="5867400" cy="4830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Everyone had to swear an oath of allegiance to the grand tsar</a:t>
            </a:r>
          </a:p>
          <a:p>
            <a:r>
              <a:rPr lang="en-US" dirty="0" smtClean="0"/>
              <a:t>Everyone had to pay </a:t>
            </a:r>
            <a:r>
              <a:rPr lang="en-US" i="1" dirty="0" err="1" smtClean="0"/>
              <a:t>yasak</a:t>
            </a:r>
            <a:r>
              <a:rPr lang="en-US" dirty="0" smtClean="0"/>
              <a:t> = tribute paid in cash or valuable goods</a:t>
            </a:r>
          </a:p>
          <a:p>
            <a:r>
              <a:rPr lang="en-US" dirty="0" smtClean="0"/>
              <a:t>New diseases accompanied Russian conquest </a:t>
            </a:r>
            <a:r>
              <a:rPr lang="en-US" dirty="0" smtClean="0">
                <a:sym typeface="Wingdings" pitchFamily="2" charset="2"/>
              </a:rPr>
              <a:t> ex: smallpox and measles</a:t>
            </a:r>
          </a:p>
          <a:p>
            <a:r>
              <a:rPr lang="en-US" dirty="0" smtClean="0">
                <a:sym typeface="Wingdings" pitchFamily="2" charset="2"/>
              </a:rPr>
              <a:t>People felt the pressure to convert to Christianity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Tax breaks, tribute exemptions, and the promise of land if they did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282873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51816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Ivan the Terrible</a:t>
            </a:r>
          </a:p>
          <a:p>
            <a:pPr algn="ctr"/>
            <a:r>
              <a:rPr lang="en-US" sz="1600" dirty="0" smtClean="0"/>
              <a:t>Tsar of Russia (1533-1584)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Life in the Russian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Huge influx of Russian settlers to conquered territories within the empire</a:t>
            </a:r>
          </a:p>
          <a:p>
            <a:pPr lvl="1"/>
            <a:r>
              <a:rPr lang="en-US" dirty="0" smtClean="0"/>
              <a:t>Began to outnumber the native peoples</a:t>
            </a:r>
          </a:p>
          <a:p>
            <a:pPr lvl="1"/>
            <a:r>
              <a:rPr lang="en-US" dirty="0" smtClean="0"/>
              <a:t>Ex: By 1720 = population of Siberia = 70% Russian and 30% native Siberian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Life in the Russian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4343400" cy="4526280"/>
          </a:xfrm>
        </p:spPr>
        <p:txBody>
          <a:bodyPr/>
          <a:lstStyle/>
          <a:p>
            <a:r>
              <a:rPr lang="en-US" dirty="0" smtClean="0"/>
              <a:t>Native peoples were “</a:t>
            </a:r>
            <a:r>
              <a:rPr lang="en-US" dirty="0" err="1" smtClean="0"/>
              <a:t>Russified</a:t>
            </a:r>
            <a:r>
              <a:rPr lang="en-US" dirty="0" smtClean="0"/>
              <a:t>” = adopted the Russian language and culture, converted to Christianity, gave up their traditional hunting &amp; gathering lifestyle, etc.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133600"/>
            <a:ext cx="259615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84</TotalTime>
  <Words>672</Words>
  <Application>Microsoft Office PowerPoint</Application>
  <PresentationFormat>On-screen Show (4:3)</PresentationFormat>
  <Paragraphs>83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Rockwell</vt:lpstr>
      <vt:lpstr>Wingdings</vt:lpstr>
      <vt:lpstr>Wingdings 2</vt:lpstr>
      <vt:lpstr>Foundry</vt:lpstr>
      <vt:lpstr>Russian and Chinese Empire-Building [1450-1750]</vt:lpstr>
      <vt:lpstr>Making the Russian Empire</vt:lpstr>
      <vt:lpstr>Making the Russian Empire</vt:lpstr>
      <vt:lpstr>Motivations for  Russian Expansion</vt:lpstr>
      <vt:lpstr>Motivations for Russian Expansion</vt:lpstr>
      <vt:lpstr>Russian Point of View</vt:lpstr>
      <vt:lpstr>Life in the Russian Empire</vt:lpstr>
      <vt:lpstr>Life in the Russian Empire</vt:lpstr>
      <vt:lpstr>Life in the Russian Empire</vt:lpstr>
      <vt:lpstr>Impact on the Environment</vt:lpstr>
      <vt:lpstr>The Russian Empire</vt:lpstr>
      <vt:lpstr>The Russian Empire</vt:lpstr>
      <vt:lpstr>Russian Empire vs. those of other Western European Countries</vt:lpstr>
      <vt:lpstr>Making China an Empire</vt:lpstr>
      <vt:lpstr>Qing Rulers: Cultural Elements</vt:lpstr>
      <vt:lpstr>Making China an Empire: Motivations</vt:lpstr>
      <vt:lpstr>Life in the Chinese Empire</vt:lpstr>
    </vt:vector>
  </TitlesOfParts>
  <Company>GSCS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Russian and Chinese Empire-Building [1450-1750]</dc:title>
  <dc:creator>GSCS</dc:creator>
  <cp:lastModifiedBy>Ron Pritchard</cp:lastModifiedBy>
  <cp:revision>21</cp:revision>
  <dcterms:created xsi:type="dcterms:W3CDTF">2012-01-11T20:42:13Z</dcterms:created>
  <dcterms:modified xsi:type="dcterms:W3CDTF">2014-12-17T00:45:18Z</dcterms:modified>
</cp:coreProperties>
</file>