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8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B3BC3-7DD7-42A6-8083-968AA337C993}" type="datetimeFigureOut">
              <a:rPr lang="en-US" smtClean="0"/>
              <a:t>12/8/2011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E6AAA-377F-423F-B2EC-92F35EA61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65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B3BC3-7DD7-42A6-8083-968AA337C993}" type="datetimeFigureOut">
              <a:rPr lang="en-US" smtClean="0"/>
              <a:t>12/8/2011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E6AAA-377F-423F-B2EC-92F35EA61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686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B3BC3-7DD7-42A6-8083-968AA337C993}" type="datetimeFigureOut">
              <a:rPr lang="en-US" smtClean="0"/>
              <a:t>12/8/2011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E6AAA-377F-423F-B2EC-92F35EA61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752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B3BC3-7DD7-42A6-8083-968AA337C993}" type="datetimeFigureOut">
              <a:rPr lang="en-US" smtClean="0"/>
              <a:t>12/8/2011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E6AAA-377F-423F-B2EC-92F35EA61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266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B3BC3-7DD7-42A6-8083-968AA337C993}" type="datetimeFigureOut">
              <a:rPr lang="en-US" smtClean="0"/>
              <a:t>12/8/2011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E6AAA-377F-423F-B2EC-92F35EA61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689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B3BC3-7DD7-42A6-8083-968AA337C993}" type="datetimeFigureOut">
              <a:rPr lang="en-US" smtClean="0"/>
              <a:t>12/8/2011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E6AAA-377F-423F-B2EC-92F35EA61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418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B3BC3-7DD7-42A6-8083-968AA337C993}" type="datetimeFigureOut">
              <a:rPr lang="en-US" smtClean="0"/>
              <a:t>12/8/2011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E6AAA-377F-423F-B2EC-92F35EA61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748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B3BC3-7DD7-42A6-8083-968AA337C993}" type="datetimeFigureOut">
              <a:rPr lang="en-US" smtClean="0"/>
              <a:t>12/8/2011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E6AAA-377F-423F-B2EC-92F35EA61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337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B3BC3-7DD7-42A6-8083-968AA337C993}" type="datetimeFigureOut">
              <a:rPr lang="en-US" smtClean="0"/>
              <a:t>12/8/2011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E6AAA-377F-423F-B2EC-92F35EA61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389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B3BC3-7DD7-42A6-8083-968AA337C993}" type="datetimeFigureOut">
              <a:rPr lang="en-US" smtClean="0"/>
              <a:t>12/8/2011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E6AAA-377F-423F-B2EC-92F35EA61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461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B3BC3-7DD7-42A6-8083-968AA337C993}" type="datetimeFigureOut">
              <a:rPr lang="en-US" smtClean="0"/>
              <a:t>12/8/2011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E6AAA-377F-423F-B2EC-92F35EA61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150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B3BC3-7DD7-42A6-8083-968AA337C993}" type="datetimeFigureOut">
              <a:rPr lang="en-US" smtClean="0"/>
              <a:t>12/8/2011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BE6AAA-377F-423F-B2EC-92F35EA61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43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nstructionweblinks.com/Organizations/Colleges_and_Universities/Graduate_Programs__C" TargetMode="External"/><Relationship Id="rId2" Type="http://schemas.openxmlformats.org/officeDocument/2006/relationships/hyperlink" Target="http://www.bls.gov/oco/ocos027.htm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payscale.com/research/US/Job=Environmental_Engineer/Salary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39307" y="1969935"/>
            <a:ext cx="7065396" cy="923330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Environmental Engineer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0" y="3295471"/>
            <a:ext cx="6019800" cy="1200329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Career Demand, Salary, and Education</a:t>
            </a:r>
          </a:p>
          <a:p>
            <a:pPr algn="ctr"/>
            <a:endParaRPr lang="en-US" sz="2400" b="1" dirty="0"/>
          </a:p>
          <a:p>
            <a:pPr algn="ctr"/>
            <a:r>
              <a:rPr lang="en-US" sz="2400" b="1" dirty="0" smtClean="0"/>
              <a:t>Academy of Engineering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537914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24200" y="1090410"/>
            <a:ext cx="60198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Demand for Environmental Engineers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	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	-This field has taken off since the Clean 	Water Act (CWA) and Clean Air Act 	(CAA)</a:t>
            </a:r>
          </a:p>
          <a:p>
            <a:endParaRPr lang="en-US" sz="2400" b="1" dirty="0">
              <a:solidFill>
                <a:schemeClr val="bg1"/>
              </a:solidFill>
            </a:endParaRPr>
          </a:p>
          <a:p>
            <a:r>
              <a:rPr lang="en-US" sz="2400" b="1" dirty="0" smtClean="0">
                <a:solidFill>
                  <a:schemeClr val="bg1"/>
                </a:solidFill>
              </a:rPr>
              <a:t>	-Nearly 55,000 people hold jobs in 	environmental engineering, mostly in 	urban industrial settings</a:t>
            </a:r>
          </a:p>
          <a:p>
            <a:endParaRPr lang="en-US" sz="2400" b="1" dirty="0">
              <a:solidFill>
                <a:schemeClr val="bg1"/>
              </a:solidFill>
            </a:endParaRPr>
          </a:p>
          <a:p>
            <a:r>
              <a:rPr lang="en-US" sz="2400" b="1" dirty="0" smtClean="0">
                <a:solidFill>
                  <a:schemeClr val="bg1"/>
                </a:solidFill>
              </a:rPr>
              <a:t>	-There are current job postings in 	Rochester</a:t>
            </a:r>
          </a:p>
          <a:p>
            <a:r>
              <a:rPr lang="en-US" sz="2400" b="1" dirty="0"/>
              <a:t>	</a:t>
            </a:r>
          </a:p>
        </p:txBody>
      </p:sp>
      <p:pic>
        <p:nvPicPr>
          <p:cNvPr id="1026" name="Picture 2" descr="http://www.newswise.com/images/uploads/2010/03/8/Edwards-incree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03708"/>
            <a:ext cx="3261788" cy="2292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4005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36" t="29864" r="16901" b="10221"/>
          <a:stretch/>
        </p:blipFill>
        <p:spPr bwMode="auto">
          <a:xfrm>
            <a:off x="838200" y="1079514"/>
            <a:ext cx="7335078" cy="4565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4373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51830" y="1090410"/>
            <a:ext cx="559217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Education</a:t>
            </a:r>
          </a:p>
          <a:p>
            <a:endParaRPr lang="en-US" sz="2400" b="1" dirty="0">
              <a:solidFill>
                <a:schemeClr val="bg1"/>
              </a:solidFill>
            </a:endParaRPr>
          </a:p>
          <a:p>
            <a:r>
              <a:rPr lang="en-US" sz="2400" b="1" dirty="0" smtClean="0">
                <a:solidFill>
                  <a:schemeClr val="bg1"/>
                </a:solidFill>
              </a:rPr>
              <a:t>	-Many New York State colleges and 	universities offer environmental 	engineering, including:</a:t>
            </a:r>
          </a:p>
          <a:p>
            <a:endParaRPr lang="en-US" sz="2400" b="1" dirty="0">
              <a:solidFill>
                <a:schemeClr val="bg1"/>
              </a:solidFill>
            </a:endParaRPr>
          </a:p>
          <a:p>
            <a:r>
              <a:rPr lang="en-US" sz="2400" b="1" dirty="0" smtClean="0">
                <a:solidFill>
                  <a:schemeClr val="bg1"/>
                </a:solidFill>
              </a:rPr>
              <a:t>	-SUNY Environmental Science and 	Forestry</a:t>
            </a:r>
          </a:p>
          <a:p>
            <a:endParaRPr lang="en-US" sz="2400" b="1" dirty="0">
              <a:solidFill>
                <a:schemeClr val="bg1"/>
              </a:solidFill>
            </a:endParaRPr>
          </a:p>
          <a:p>
            <a:r>
              <a:rPr lang="en-US" sz="2400" b="1" dirty="0" smtClean="0">
                <a:solidFill>
                  <a:schemeClr val="bg1"/>
                </a:solidFill>
              </a:rPr>
              <a:t>	-University at Buffalo</a:t>
            </a:r>
          </a:p>
          <a:p>
            <a:endParaRPr lang="en-US" sz="2400" b="1" dirty="0">
              <a:solidFill>
                <a:schemeClr val="bg1"/>
              </a:solidFill>
            </a:endParaRPr>
          </a:p>
          <a:p>
            <a:r>
              <a:rPr lang="en-US" sz="2400" b="1" dirty="0" smtClean="0">
                <a:solidFill>
                  <a:schemeClr val="bg1"/>
                </a:solidFill>
              </a:rPr>
              <a:t>	-NY Institute of Technology</a:t>
            </a:r>
          </a:p>
          <a:p>
            <a:r>
              <a:rPr lang="en-US" sz="2400" b="1" dirty="0"/>
              <a:t>	</a:t>
            </a:r>
          </a:p>
        </p:txBody>
      </p:sp>
      <p:pic>
        <p:nvPicPr>
          <p:cNvPr id="2050" name="Picture 2" descr="http://static.panoramio.com/photos/original/20211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69" y="1905000"/>
            <a:ext cx="4323031" cy="3240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5911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74304" y="3213080"/>
            <a:ext cx="6019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Salary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	</a:t>
            </a:r>
            <a:endParaRPr lang="en-US" sz="2400" b="1" dirty="0" smtClean="0">
              <a:solidFill>
                <a:schemeClr val="bg1"/>
              </a:solidFill>
            </a:endParaRPr>
          </a:p>
          <a:p>
            <a:r>
              <a:rPr lang="en-US" sz="2400" b="1" dirty="0">
                <a:solidFill>
                  <a:schemeClr val="bg1"/>
                </a:solidFill>
              </a:rPr>
              <a:t>	</a:t>
            </a:r>
            <a:r>
              <a:rPr lang="en-US" sz="2400" b="1" dirty="0" smtClean="0">
                <a:solidFill>
                  <a:schemeClr val="bg1"/>
                </a:solidFill>
              </a:rPr>
              <a:t>-Average Salary is between $50k and 	$75k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	</a:t>
            </a:r>
            <a:endParaRPr lang="en-US" sz="2400" b="1" dirty="0" smtClean="0">
              <a:solidFill>
                <a:schemeClr val="bg1"/>
              </a:solidFill>
            </a:endParaRPr>
          </a:p>
          <a:p>
            <a:r>
              <a:rPr lang="en-US" sz="2400" b="1" dirty="0">
                <a:solidFill>
                  <a:schemeClr val="bg1"/>
                </a:solidFill>
              </a:rPr>
              <a:t>	</a:t>
            </a:r>
            <a:r>
              <a:rPr lang="en-US" sz="2400" b="1" dirty="0" smtClean="0">
                <a:solidFill>
                  <a:schemeClr val="bg1"/>
                </a:solidFill>
              </a:rPr>
              <a:t>-Salary will steadily increase up to 	$100k or more with experience</a:t>
            </a:r>
          </a:p>
          <a:p>
            <a:endParaRPr lang="en-US" sz="2400" b="1" dirty="0"/>
          </a:p>
          <a:p>
            <a:r>
              <a:rPr lang="en-US" sz="2400" b="1" dirty="0" smtClean="0"/>
              <a:t>	</a:t>
            </a:r>
            <a:endParaRPr lang="en-US" sz="24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39" t="47524" r="15001" b="14260"/>
          <a:stretch/>
        </p:blipFill>
        <p:spPr bwMode="auto">
          <a:xfrm>
            <a:off x="1371600" y="152400"/>
            <a:ext cx="6225208" cy="2912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4723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017" y="304800"/>
            <a:ext cx="90678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Sources:</a:t>
            </a:r>
          </a:p>
          <a:p>
            <a:pPr algn="ctr"/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Bureau of Labor Statistics. (2010). </a:t>
            </a:r>
            <a:r>
              <a:rPr lang="en-US" i="1" dirty="0" smtClean="0">
                <a:solidFill>
                  <a:schemeClr val="bg1"/>
                </a:solidFill>
              </a:rPr>
              <a:t>Occupational outlook handbook, 2010-2011 edition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	Retrieved from: </a:t>
            </a:r>
            <a:r>
              <a:rPr lang="en-US" dirty="0" smtClean="0">
                <a:solidFill>
                  <a:schemeClr val="bg1"/>
                </a:solidFill>
                <a:hlinkClick r:id="rId2"/>
              </a:rPr>
              <a:t>http://www.bls.gov/oco/ocos027.htm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Construction </a:t>
            </a:r>
            <a:r>
              <a:rPr lang="en-US" dirty="0" err="1" smtClean="0">
                <a:solidFill>
                  <a:schemeClr val="bg1"/>
                </a:solidFill>
              </a:rPr>
              <a:t>Weblinks</a:t>
            </a:r>
            <a:r>
              <a:rPr lang="en-US" dirty="0" smtClean="0">
                <a:solidFill>
                  <a:schemeClr val="bg1"/>
                </a:solidFill>
              </a:rPr>
              <a:t>. (2010). Colleges, universities, and libraries: environmental engineering.</a:t>
            </a:r>
          </a:p>
          <a:p>
            <a:r>
              <a:rPr lang="en-US" dirty="0">
                <a:solidFill>
                  <a:schemeClr val="bg1"/>
                </a:solidFill>
              </a:rPr>
              <a:t>	</a:t>
            </a:r>
            <a:r>
              <a:rPr lang="en-US" dirty="0" smtClean="0">
                <a:solidFill>
                  <a:schemeClr val="bg1"/>
                </a:solidFill>
              </a:rPr>
              <a:t>Retrieved from: </a:t>
            </a:r>
            <a:r>
              <a:rPr lang="en-US" dirty="0" smtClean="0">
                <a:solidFill>
                  <a:schemeClr val="bg1"/>
                </a:solidFill>
                <a:hlinkClick r:id="rId3"/>
              </a:rPr>
              <a:t>http://www.constructionweblinks.com/</a:t>
            </a:r>
          </a:p>
          <a:p>
            <a:r>
              <a:rPr lang="en-US" dirty="0" smtClean="0">
                <a:solidFill>
                  <a:schemeClr val="bg1"/>
                </a:solidFill>
                <a:hlinkClick r:id="rId3"/>
              </a:rPr>
              <a:t>	Organizations/</a:t>
            </a:r>
            <a:r>
              <a:rPr lang="en-US" dirty="0" err="1" smtClean="0">
                <a:solidFill>
                  <a:schemeClr val="bg1"/>
                </a:solidFill>
                <a:hlinkClick r:id="rId3"/>
              </a:rPr>
              <a:t>Colleges_and_Universities</a:t>
            </a:r>
            <a:r>
              <a:rPr lang="en-US" dirty="0" smtClean="0">
                <a:solidFill>
                  <a:schemeClr val="bg1"/>
                </a:solidFill>
                <a:hlinkClick r:id="rId3"/>
              </a:rPr>
              <a:t>/</a:t>
            </a:r>
            <a:r>
              <a:rPr lang="en-US" dirty="0" err="1" smtClean="0">
                <a:solidFill>
                  <a:schemeClr val="bg1"/>
                </a:solidFill>
                <a:hlinkClick r:id="rId3"/>
              </a:rPr>
              <a:t>Graduate_Programs__C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	</a:t>
            </a:r>
            <a:r>
              <a:rPr lang="en-US" dirty="0" err="1" smtClean="0">
                <a:solidFill>
                  <a:schemeClr val="bg1"/>
                </a:solidFill>
              </a:rPr>
              <a:t>olleges</a:t>
            </a:r>
            <a:r>
              <a:rPr lang="en-US" dirty="0" smtClean="0">
                <a:solidFill>
                  <a:schemeClr val="bg1"/>
                </a:solidFill>
              </a:rPr>
              <a:t>__U/Environmental/environmental__graduate_program.html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err="1" smtClean="0">
                <a:solidFill>
                  <a:schemeClr val="bg1"/>
                </a:solidFill>
              </a:rPr>
              <a:t>PayScale</a:t>
            </a:r>
            <a:r>
              <a:rPr lang="en-US" dirty="0" smtClean="0">
                <a:solidFill>
                  <a:schemeClr val="bg1"/>
                </a:solidFill>
              </a:rPr>
              <a:t>. (2011). Salary snapshot for environmental engineer jobs. Retrieved from: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	</a:t>
            </a:r>
            <a:r>
              <a:rPr lang="en-US" dirty="0" smtClean="0">
                <a:solidFill>
                  <a:schemeClr val="bg1"/>
                </a:solidFill>
                <a:hlinkClick r:id="rId4"/>
              </a:rPr>
              <a:t>http://www.payscale.com/research/US/Job=Environmental_Engineer/Salary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81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35</Words>
  <Application>Microsoft Office PowerPoint</Application>
  <PresentationFormat>On-screen Show (4:3)</PresentationFormat>
  <Paragraphs>41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Rochester City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Burgess, David</dc:creator>
  <cp:lastModifiedBy>Burgess, David</cp:lastModifiedBy>
  <cp:revision>10</cp:revision>
  <dcterms:created xsi:type="dcterms:W3CDTF">2011-01-30T09:10:35Z</dcterms:created>
  <dcterms:modified xsi:type="dcterms:W3CDTF">2011-12-08T19:37:29Z</dcterms:modified>
</cp:coreProperties>
</file>