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4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4B08F-C6D6-4218-AACE-DCB322A3CB73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CE441-B5B2-4F38-AFC7-C5FBC58F66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CE441-B5B2-4F38-AFC7-C5FBC58F664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CE441-B5B2-4F38-AFC7-C5FBC58F664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CE441-B5B2-4F38-AFC7-C5FBC58F664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CE441-B5B2-4F38-AFC7-C5FBC58F664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CE441-B5B2-4F38-AFC7-C5FBC58F664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CE441-B5B2-4F38-AFC7-C5FBC58F664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FB65A-5FCC-40EF-AEB9-EB6160057E69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B4AD0-FA4D-4565-A46E-2A7CB2610E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524000"/>
            <a:ext cx="7448758" cy="4572000"/>
          </a:xfrm>
        </p:spPr>
        <p:txBody>
          <a:bodyPr/>
          <a:lstStyle/>
          <a:p>
            <a:pPr algn="ctr"/>
            <a:r>
              <a:rPr lang="en-US" sz="5400" b="1" dirty="0" smtClean="0">
                <a:latin typeface="Century Schoolbook" pitchFamily="18" charset="0"/>
              </a:rPr>
              <a:t>Classroom vs. Office Managed </a:t>
            </a:r>
            <a:r>
              <a:rPr lang="en-US" sz="5400" b="1" dirty="0" smtClean="0">
                <a:latin typeface="Century Schoolbook" pitchFamily="18" charset="0"/>
              </a:rPr>
              <a:t>Behaviors</a:t>
            </a:r>
            <a:br>
              <a:rPr lang="en-US" sz="5400" b="1" dirty="0" smtClean="0">
                <a:latin typeface="Century Schoolbook" pitchFamily="18" charset="0"/>
              </a:rPr>
            </a:br>
            <a:r>
              <a:rPr lang="en-US" sz="5400" b="1" dirty="0" smtClean="0">
                <a:latin typeface="Century Schoolbook" pitchFamily="18" charset="0"/>
              </a:rPr>
              <a:t/>
            </a:r>
            <a:br>
              <a:rPr lang="en-US" sz="5400" b="1" dirty="0" smtClean="0">
                <a:latin typeface="Century Schoolbook" pitchFamily="18" charset="0"/>
              </a:rPr>
            </a:br>
            <a:r>
              <a:rPr lang="en-US" sz="5400" b="1" dirty="0" smtClean="0">
                <a:latin typeface="Century Schoolbook" pitchFamily="18" charset="0"/>
              </a:rPr>
              <a:t/>
            </a:r>
            <a:br>
              <a:rPr lang="en-US" sz="5400" b="1" dirty="0" smtClean="0">
                <a:latin typeface="Century Schoolbook" pitchFamily="18" charset="0"/>
              </a:rPr>
            </a:br>
            <a:r>
              <a:rPr lang="en-US" sz="5400" b="1" dirty="0" smtClean="0">
                <a:latin typeface="Century Schoolbook" pitchFamily="18" charset="0"/>
              </a:rPr>
              <a:t/>
            </a:r>
            <a:br>
              <a:rPr lang="en-US" sz="5400" b="1" dirty="0" smtClean="0">
                <a:latin typeface="Century Schoolbook" pitchFamily="18" charset="0"/>
              </a:rPr>
            </a:br>
            <a:endParaRPr lang="en-US" sz="5400" b="1" dirty="0">
              <a:latin typeface="Century Schoolbook" pitchFamily="18" charset="0"/>
            </a:endParaRPr>
          </a:p>
        </p:txBody>
      </p:sp>
      <p:pic>
        <p:nvPicPr>
          <p:cNvPr id="1026" name="Picture 2" descr="C:\Users\Liz\AppData\Local\Microsoft\Windows\Temporary Internet Files\Content.IE5\1UFZG11G\MC90008904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738884"/>
            <a:ext cx="2133600" cy="1893515"/>
          </a:xfrm>
          <a:prstGeom prst="rect">
            <a:avLst/>
          </a:prstGeom>
          <a:noFill/>
        </p:spPr>
      </p:pic>
      <p:pic>
        <p:nvPicPr>
          <p:cNvPr id="1029" name="Picture 5" descr="C:\Users\Liz\AppData\Local\Microsoft\Windows\Temporary Internet Files\Content.IE5\DA2UQOU3\MC90033411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3810000"/>
            <a:ext cx="1761134" cy="18233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0637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924475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Century Schoolbook" pitchFamily="18" charset="0"/>
              </a:rPr>
              <a:t>Classroom vs. Office Managed Behaviors</a:t>
            </a:r>
            <a:endParaRPr lang="en-US" b="1" u="sng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799" cy="5257801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sz="2400" b="1" dirty="0" smtClean="0">
                <a:latin typeface="Century Schoolbook"/>
              </a:rPr>
              <a:t>School #33 faculty concluded which </a:t>
            </a:r>
            <a:r>
              <a:rPr lang="en-US" sz="2400" b="1" dirty="0" smtClean="0">
                <a:latin typeface="Century Schoolbook"/>
              </a:rPr>
              <a:t>types of behaviors are to be managed by a teacher’s classroom system and which behaviors </a:t>
            </a:r>
            <a:r>
              <a:rPr lang="en-US" sz="2400" b="1" dirty="0" smtClean="0">
                <a:latin typeface="Century Schoolbook"/>
              </a:rPr>
              <a:t>should be </a:t>
            </a:r>
            <a:r>
              <a:rPr lang="en-US" sz="2400" b="1" dirty="0" smtClean="0">
                <a:latin typeface="Century Schoolbook"/>
              </a:rPr>
              <a:t>sent to the office.</a:t>
            </a:r>
          </a:p>
          <a:p>
            <a:endParaRPr lang="en-US" sz="2000" b="1" dirty="0" smtClean="0">
              <a:latin typeface="Century Schoolbook"/>
            </a:endParaRPr>
          </a:p>
          <a:p>
            <a:r>
              <a:rPr lang="en-US" sz="2400" b="1" dirty="0" smtClean="0">
                <a:latin typeface="Century Schoolbook"/>
              </a:rPr>
              <a:t>A rubric was developed to create </a:t>
            </a:r>
            <a:r>
              <a:rPr lang="en-US" sz="2400" b="1" dirty="0" smtClean="0">
                <a:latin typeface="Century Schoolbook"/>
              </a:rPr>
              <a:t>a</a:t>
            </a:r>
            <a:r>
              <a:rPr lang="en-US" sz="2400" b="1" dirty="0" smtClean="0">
                <a:latin typeface="Century Schoolbook"/>
              </a:rPr>
              <a:t> standardized method of managing student behavior.</a:t>
            </a:r>
          </a:p>
          <a:p>
            <a:pPr>
              <a:buNone/>
            </a:pPr>
            <a:endParaRPr lang="en-US" sz="2400" b="1" dirty="0" smtClean="0">
              <a:latin typeface="Century Schoolbook"/>
            </a:endParaRPr>
          </a:p>
          <a:p>
            <a:pPr marL="342900" lvl="1" indent="-342900"/>
            <a:r>
              <a:rPr lang="en-US" sz="2400" b="1" dirty="0" smtClean="0">
                <a:latin typeface="Century Schoolbook"/>
              </a:rPr>
              <a:t>The rubric is displayed as an escalating scale of problem behaviors.</a:t>
            </a:r>
          </a:p>
        </p:txBody>
      </p:sp>
    </p:spTree>
    <p:extLst>
      <p:ext uri="{BB962C8B-B14F-4D97-AF65-F5344CB8AC3E}">
        <p14:creationId xmlns:p14="http://schemas.microsoft.com/office/powerpoint/2010/main" xmlns="" val="37387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924475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Century Schoolbook" pitchFamily="18" charset="0"/>
              </a:rPr>
              <a:t>Classroom vs. Office Managed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990600"/>
            <a:ext cx="7125112" cy="5867400"/>
          </a:xfrm>
        </p:spPr>
        <p:txBody>
          <a:bodyPr>
            <a:normAutofit fontScale="92500" lnSpcReduction="10000"/>
          </a:bodyPr>
          <a:lstStyle/>
          <a:p>
            <a:endParaRPr lang="en-US" sz="2400" b="1" dirty="0" smtClean="0">
              <a:latin typeface="Century Schoolbook"/>
            </a:endParaRPr>
          </a:p>
          <a:p>
            <a:r>
              <a:rPr lang="en-US" sz="2600" b="1" dirty="0" smtClean="0">
                <a:latin typeface="Century Schoolbook"/>
              </a:rPr>
              <a:t>In </a:t>
            </a:r>
            <a:r>
              <a:rPr lang="en-US" sz="2600" b="1" dirty="0" smtClean="0">
                <a:latin typeface="Century Schoolbook"/>
              </a:rPr>
              <a:t>order to monitor progress of our universal system, we need to have accurate data collection</a:t>
            </a:r>
            <a:r>
              <a:rPr lang="en-US" sz="2600" b="1" dirty="0" smtClean="0">
                <a:latin typeface="Century Schoolbook"/>
              </a:rPr>
              <a:t>.  </a:t>
            </a:r>
          </a:p>
          <a:p>
            <a:pPr>
              <a:buNone/>
            </a:pPr>
            <a:r>
              <a:rPr lang="en-US" sz="2600" b="1" dirty="0" smtClean="0">
                <a:latin typeface="Century Schoolbook"/>
              </a:rPr>
              <a:t> </a:t>
            </a:r>
            <a:endParaRPr lang="en-US" sz="2600" b="1" dirty="0" smtClean="0">
              <a:latin typeface="Century Schoolbook"/>
            </a:endParaRPr>
          </a:p>
          <a:p>
            <a:pPr marL="342900" lvl="1" indent="-342900"/>
            <a:r>
              <a:rPr lang="en-US" sz="2600" b="1" dirty="0" smtClean="0">
                <a:latin typeface="Century Schoolbook"/>
              </a:rPr>
              <a:t>We will be now be able to examine office discipline referral rates and patterns to </a:t>
            </a:r>
            <a:r>
              <a:rPr lang="en-US" sz="2600" b="1" dirty="0" smtClean="0">
                <a:latin typeface="Century Schoolbook"/>
              </a:rPr>
              <a:t>ask:</a:t>
            </a:r>
            <a:endParaRPr lang="en-US" sz="2600" b="1" dirty="0" smtClean="0">
              <a:latin typeface="Century Schoolbook"/>
            </a:endParaRPr>
          </a:p>
          <a:p>
            <a:pPr marL="742950" lvl="2" indent="-342900"/>
            <a:r>
              <a:rPr lang="en-US" sz="2600" b="1" dirty="0" smtClean="0">
                <a:latin typeface="Century Schoolbook"/>
              </a:rPr>
              <a:t>How often are problem behavior events occurring?</a:t>
            </a:r>
          </a:p>
          <a:p>
            <a:pPr marL="742950" lvl="2" indent="-342900"/>
            <a:r>
              <a:rPr lang="en-US" sz="2600" b="1" dirty="0" smtClean="0">
                <a:latin typeface="Century Schoolbook"/>
              </a:rPr>
              <a:t>Where are they happening?</a:t>
            </a:r>
          </a:p>
          <a:p>
            <a:pPr marL="742950" lvl="2" indent="-342900"/>
            <a:r>
              <a:rPr lang="en-US" sz="2600" b="1" dirty="0" smtClean="0">
                <a:latin typeface="Century Schoolbook"/>
              </a:rPr>
              <a:t>What types of problem behaviors?</a:t>
            </a:r>
          </a:p>
          <a:p>
            <a:pPr marL="742950" lvl="2" indent="-342900"/>
            <a:r>
              <a:rPr lang="en-US" sz="2600" b="1" dirty="0" smtClean="0">
                <a:latin typeface="Century Schoolbook"/>
              </a:rPr>
              <a:t>When are the problems occurring?</a:t>
            </a:r>
          </a:p>
          <a:p>
            <a:pPr marL="742950" lvl="2" indent="-342900"/>
            <a:r>
              <a:rPr lang="en-US" sz="2600" b="1" dirty="0" smtClean="0">
                <a:latin typeface="Century Schoolbook"/>
              </a:rPr>
              <a:t>Who is contributing?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924475"/>
          </a:xfrm>
        </p:spPr>
        <p:txBody>
          <a:bodyPr/>
          <a:lstStyle/>
          <a:p>
            <a:pPr algn="ctr"/>
            <a:r>
              <a:rPr lang="en-US" sz="4000" b="1" u="sng" dirty="0" smtClean="0">
                <a:latin typeface="Century Schoolbook" pitchFamily="18" charset="0"/>
              </a:rPr>
              <a:t>How was the rubric developed?</a:t>
            </a:r>
            <a:endParaRPr lang="en-US" sz="4000" b="1" u="sng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4864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400" b="1" dirty="0" smtClean="0">
                <a:latin typeface="Century Schoolbook" pitchFamily="18" charset="0"/>
              </a:rPr>
              <a:t>Professional Development </a:t>
            </a:r>
            <a:r>
              <a:rPr lang="en-US" sz="2400" b="1" dirty="0" smtClean="0">
                <a:latin typeface="Century Schoolbook" pitchFamily="18" charset="0"/>
              </a:rPr>
              <a:t>(Winter </a:t>
            </a:r>
            <a:r>
              <a:rPr lang="en-US" sz="2400" b="1" dirty="0" smtClean="0">
                <a:latin typeface="Century Schoolbook" pitchFamily="18" charset="0"/>
              </a:rPr>
              <a:t>2011)- At a </a:t>
            </a:r>
            <a:r>
              <a:rPr lang="en-US" sz="2400" b="1" dirty="0" smtClean="0">
                <a:latin typeface="Century Schoolbook" pitchFamily="18" charset="0"/>
              </a:rPr>
              <a:t>PD </a:t>
            </a:r>
            <a:r>
              <a:rPr lang="en-US" sz="2400" b="1" dirty="0" smtClean="0">
                <a:latin typeface="Century Schoolbook" pitchFamily="18" charset="0"/>
              </a:rPr>
              <a:t>held in the winter of last year, the staff was split into small groups</a:t>
            </a:r>
            <a:r>
              <a:rPr lang="en-US" sz="2400" b="1" dirty="0" smtClean="0">
                <a:latin typeface="Century Schoolbook" pitchFamily="18" charset="0"/>
              </a:rPr>
              <a:t>.  Each group produced a T-chart listing behaviors they believed should be handled by </a:t>
            </a:r>
            <a:r>
              <a:rPr lang="en-US" sz="2400" b="1" dirty="0" smtClean="0">
                <a:latin typeface="Century Schoolbook" pitchFamily="18" charset="0"/>
              </a:rPr>
              <a:t>the </a:t>
            </a:r>
            <a:r>
              <a:rPr lang="en-US" sz="2400" b="1" dirty="0" smtClean="0">
                <a:latin typeface="Century Schoolbook" pitchFamily="18" charset="0"/>
              </a:rPr>
              <a:t>teacher and which behaviors should be handled by administration.</a:t>
            </a:r>
          </a:p>
          <a:p>
            <a:pPr>
              <a:buFont typeface="+mj-lt"/>
              <a:buAutoNum type="arabicPeriod"/>
            </a:pPr>
            <a:endParaRPr lang="en-US" sz="2400" b="1" dirty="0" smtClean="0">
              <a:latin typeface="Century Schoolbook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 smtClean="0">
                <a:latin typeface="Century Schoolbook" pitchFamily="18" charset="0"/>
              </a:rPr>
              <a:t>The SWPBS committee compiled all of these charts and developed the Classroom vs. Office Managed Behaviors Rubric.  </a:t>
            </a:r>
            <a:endParaRPr lang="en-US" sz="2400" b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04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123080" cy="924475"/>
          </a:xfrm>
        </p:spPr>
        <p:txBody>
          <a:bodyPr/>
          <a:lstStyle/>
          <a:p>
            <a:pPr algn="ctr"/>
            <a:r>
              <a:rPr lang="en-US" b="1" dirty="0" smtClean="0"/>
              <a:t>Classroom Managed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Level </a:t>
            </a:r>
            <a:r>
              <a:rPr lang="en-US" dirty="0" smtClean="0"/>
              <a:t>1 &amp; Level 2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219200"/>
            <a:ext cx="4572000" cy="5486400"/>
          </a:xfrm>
        </p:spPr>
        <p:txBody>
          <a:bodyPr>
            <a:normAutofit fontScale="92500" lnSpcReduction="1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Level 1 &amp; 2 </a:t>
            </a:r>
            <a:r>
              <a:rPr lang="en-US" sz="2400" dirty="0" smtClean="0"/>
              <a:t>Offenses should be handled by a </a:t>
            </a:r>
            <a:r>
              <a:rPr lang="en-US" sz="2400" dirty="0" smtClean="0"/>
              <a:t>teacher’s classroom management </a:t>
            </a:r>
            <a:r>
              <a:rPr lang="en-US" sz="2400" dirty="0" smtClean="0"/>
              <a:t>system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Your</a:t>
            </a:r>
            <a:r>
              <a:rPr lang="en-US" sz="2400" dirty="0" smtClean="0"/>
              <a:t> </a:t>
            </a:r>
            <a:r>
              <a:rPr lang="en-US" sz="2400" dirty="0" smtClean="0"/>
              <a:t>classroom </a:t>
            </a:r>
            <a:r>
              <a:rPr lang="en-US" sz="2400" dirty="0" smtClean="0"/>
              <a:t>system explicitly p</a:t>
            </a:r>
            <a:r>
              <a:rPr lang="en-US" sz="2400" dirty="0" smtClean="0"/>
              <a:t>rovides </a:t>
            </a:r>
            <a:r>
              <a:rPr lang="en-US" sz="2400" dirty="0" smtClean="0"/>
              <a:t>necessary classroom procedures, </a:t>
            </a:r>
            <a:r>
              <a:rPr lang="en-US" sz="2400" dirty="0" smtClean="0"/>
              <a:t>rules, expectations, consequences, and rewards </a:t>
            </a:r>
            <a:r>
              <a:rPr lang="en-US" sz="2400" dirty="0" smtClean="0"/>
              <a:t>that </a:t>
            </a:r>
            <a:r>
              <a:rPr lang="en-US" sz="2400" dirty="0" smtClean="0"/>
              <a:t>help </a:t>
            </a:r>
            <a:r>
              <a:rPr lang="en-US" sz="2400" dirty="0" smtClean="0"/>
              <a:t>students become more self-directed in their behavior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Content Placeholder 7" descr="Screen Clippi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219200"/>
            <a:ext cx="4191000" cy="5483332"/>
          </a:xfrm>
        </p:spPr>
      </p:pic>
    </p:spTree>
    <p:extLst>
      <p:ext uri="{BB962C8B-B14F-4D97-AF65-F5344CB8AC3E}">
        <p14:creationId xmlns:p14="http://schemas.microsoft.com/office/powerpoint/2010/main" xmlns="" val="14960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125113" cy="924475"/>
          </a:xfrm>
        </p:spPr>
        <p:txBody>
          <a:bodyPr/>
          <a:lstStyle/>
          <a:p>
            <a:r>
              <a:rPr lang="en-US" dirty="0"/>
              <a:t>Office Managed Behaviors</a:t>
            </a:r>
            <a:br>
              <a:rPr lang="en-US" dirty="0"/>
            </a:br>
            <a:r>
              <a:rPr lang="en-US" dirty="0"/>
              <a:t>Level </a:t>
            </a:r>
            <a:r>
              <a:rPr lang="en-US" dirty="0" smtClean="0"/>
              <a:t>3 &amp;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Potentially Office Managed</a:t>
            </a:r>
            <a:endParaRPr lang="en-US" dirty="0"/>
          </a:p>
        </p:txBody>
      </p:sp>
      <p:pic>
        <p:nvPicPr>
          <p:cNvPr id="9" name="Content Placeholder 8" descr="Screen Clipping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761999"/>
            <a:ext cx="4191000" cy="6043283"/>
          </a:xfrm>
        </p:spPr>
      </p:pic>
      <p:sp>
        <p:nvSpPr>
          <p:cNvPr id="10" name="TextBox 9"/>
          <p:cNvSpPr txBox="1"/>
          <p:nvPr/>
        </p:nvSpPr>
        <p:spPr>
          <a:xfrm>
            <a:off x="609600" y="25146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These behaviors are more severe and may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318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152</TotalTime>
  <Words>274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Summer</vt:lpstr>
      <vt:lpstr>Classroom vs. Office Managed Behaviors    </vt:lpstr>
      <vt:lpstr>Classroom vs. Office Managed Behaviors</vt:lpstr>
      <vt:lpstr>Classroom vs. Office Managed Behaviors</vt:lpstr>
      <vt:lpstr>How was the rubric developed?</vt:lpstr>
      <vt:lpstr>Classroom Managed Level 1 &amp; Level 2 </vt:lpstr>
      <vt:lpstr>Office Managed Behaviors Level 3 &amp; 4</vt:lpstr>
    </vt:vector>
  </TitlesOfParts>
  <Company>Rochester City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vs. Office Managed Behaviors</dc:title>
  <dc:creator>Mirrione, Meghan A</dc:creator>
  <cp:lastModifiedBy>Liz Porta</cp:lastModifiedBy>
  <cp:revision>16</cp:revision>
  <dcterms:created xsi:type="dcterms:W3CDTF">2011-08-21T17:45:03Z</dcterms:created>
  <dcterms:modified xsi:type="dcterms:W3CDTF">2011-09-06T02:46:25Z</dcterms:modified>
</cp:coreProperties>
</file>